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5" r:id="rId3"/>
    <p:sldId id="296" r:id="rId4"/>
    <p:sldId id="301" r:id="rId5"/>
    <p:sldId id="298" r:id="rId6"/>
    <p:sldId id="300" r:id="rId7"/>
    <p:sldId id="299" r:id="rId8"/>
    <p:sldId id="302" r:id="rId9"/>
    <p:sldId id="303" r:id="rId10"/>
    <p:sldId id="304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6B3FF"/>
    <a:srgbClr val="0C3B2A"/>
    <a:srgbClr val="000099"/>
    <a:srgbClr val="1B4955"/>
    <a:srgbClr val="3366CC"/>
    <a:srgbClr val="0066FF"/>
    <a:srgbClr val="CC66FF"/>
    <a:srgbClr val="FF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464" y="-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C5020-C996-4D33-8ADD-A551D28410C7}" type="datetimeFigureOut">
              <a:rPr lang="es-PE" smtClean="0"/>
              <a:t>05/03/2013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A9E6A-B6A5-439A-A91E-181F7138BE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120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9E6A-B6A5-439A-A91E-181F7138BE70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464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t>05/03/2013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165978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t>05/03/2013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161779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t>05/03/2013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115627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t>05/03/2013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527988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t>05/03/2013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815444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t>05/03/2013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526504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t>05/03/2013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857288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t>05/03/2013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889754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t>05/03/2013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1581515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t>05/03/2013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880648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78BF-D388-4C13-925A-06EFAE0452F1}" type="datetimeFigureOut">
              <a:rPr lang="es-PE" smtClean="0"/>
              <a:t>05/03/2013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EF51-D441-4123-90A5-95C031212F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0480239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78BF-D388-4C13-925A-06EFAE0452F1}" type="datetimeFigureOut">
              <a:rPr lang="es-PE" smtClean="0"/>
              <a:t>05/03/2013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8EF51-D441-4123-90A5-95C031212F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468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 Título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79451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ES" sz="4000" b="1" dirty="0" smtClean="0">
                <a:solidFill>
                  <a:srgbClr val="0C3B2A"/>
                </a:solidFill>
              </a:rPr>
              <a:t>SEGUNDA REUNIÓN DE TRABAJO</a:t>
            </a:r>
            <a:endParaRPr lang="es-PE" sz="4000" b="1" i="1" dirty="0">
              <a:solidFill>
                <a:srgbClr val="0C3B2A"/>
              </a:solidFill>
              <a:latin typeface="+mn-lt"/>
            </a:endParaRP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828800" y="2996952"/>
            <a:ext cx="8534400" cy="1080120"/>
          </a:xfrm>
        </p:spPr>
        <p:txBody>
          <a:bodyPr>
            <a:normAutofit/>
          </a:bodyPr>
          <a:lstStyle/>
          <a:p>
            <a:r>
              <a:rPr lang="es-PE" sz="3200" i="1" dirty="0" smtClean="0">
                <a:solidFill>
                  <a:srgbClr val="0C3B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Identificación de actividades y organización de trabajo con el caserío </a:t>
            </a:r>
            <a:r>
              <a:rPr lang="es-PE" sz="3200" i="1" dirty="0" err="1" smtClean="0">
                <a:solidFill>
                  <a:srgbClr val="0C3B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Salacat</a:t>
            </a:r>
            <a:endParaRPr lang="es-PE" sz="3200" i="1" dirty="0">
              <a:solidFill>
                <a:srgbClr val="0C3B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00" y="210839"/>
            <a:ext cx="3969992" cy="48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ítulo 1"/>
          <p:cNvSpPr txBox="1">
            <a:spLocks/>
          </p:cNvSpPr>
          <p:nvPr/>
        </p:nvSpPr>
        <p:spPr>
          <a:xfrm>
            <a:off x="8112224" y="6381328"/>
            <a:ext cx="4032448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PE" sz="3200" dirty="0" smtClean="0">
                <a:solidFill>
                  <a:srgbClr val="0C3B2A"/>
                </a:solidFill>
              </a:rPr>
              <a:t>Martes 19 de Febrero, 2013 </a:t>
            </a:r>
            <a:endParaRPr lang="es-PE" sz="3200" dirty="0">
              <a:solidFill>
                <a:srgbClr val="0C3B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17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  <a:gradFill flip="none" rotWithShape="1">
            <a:gsLst>
              <a:gs pos="100000">
                <a:srgbClr val="0C3B2A">
                  <a:lumMod val="100000"/>
                  <a:alpha val="65000"/>
                </a:srgbClr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4000" b="1" dirty="0" smtClean="0">
                <a:solidFill>
                  <a:srgbClr val="0C3B2A"/>
                </a:solidFill>
              </a:rPr>
              <a:t>Implementación de actividades:</a:t>
            </a:r>
            <a:endParaRPr lang="es-PE" sz="4000" b="1" dirty="0">
              <a:solidFill>
                <a:srgbClr val="0C3B2A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266921"/>
              </p:ext>
            </p:extLst>
          </p:nvPr>
        </p:nvGraphicFramePr>
        <p:xfrm>
          <a:off x="551383" y="1124744"/>
          <a:ext cx="10334915" cy="5019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844"/>
                <a:gridCol w="675485"/>
                <a:gridCol w="670559"/>
                <a:gridCol w="737766"/>
                <a:gridCol w="737766"/>
                <a:gridCol w="682309"/>
                <a:gridCol w="768834"/>
                <a:gridCol w="700676"/>
                <a:gridCol w="700676"/>
              </a:tblGrid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solidFill>
                            <a:schemeClr val="bg1"/>
                          </a:solidFill>
                        </a:rPr>
                        <a:t>ACTIVIDAD/SUBACTIVIDAD</a:t>
                      </a:r>
                      <a:endParaRPr lang="es-PE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</a:t>
                      </a:r>
                      <a:r>
                        <a:rPr lang="es-PE" sz="1600" baseline="0" dirty="0" smtClean="0"/>
                        <a:t> 1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2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3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4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5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6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7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8</a:t>
                      </a:r>
                      <a:endParaRPr lang="es-PE" sz="1600" dirty="0"/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>
                          <a:solidFill>
                            <a:schemeClr val="bg1"/>
                          </a:solidFill>
                        </a:rPr>
                        <a:t>Actividad 7: Implementación</a:t>
                      </a:r>
                      <a:r>
                        <a:rPr lang="es-ES" sz="1800" baseline="0" dirty="0" smtClean="0">
                          <a:solidFill>
                            <a:schemeClr val="bg1"/>
                          </a:solidFill>
                        </a:rPr>
                        <a:t> del laboratorio de cómputo</a:t>
                      </a:r>
                      <a:endParaRPr lang="es-PE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SA 7.1: Designación</a:t>
                      </a:r>
                      <a:r>
                        <a:rPr lang="es-PE" sz="1800" baseline="0" dirty="0" smtClean="0">
                          <a:solidFill>
                            <a:schemeClr val="bg1"/>
                          </a:solidFill>
                        </a:rPr>
                        <a:t> de ambiente seguro</a:t>
                      </a:r>
                      <a:endParaRPr lang="es-PE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SA 7.2: Acondicionamiento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SA 7.3: Entrega</a:t>
                      </a:r>
                      <a:r>
                        <a:rPr lang="es-PE" sz="1800" baseline="0" dirty="0" smtClean="0">
                          <a:solidFill>
                            <a:schemeClr val="bg1"/>
                          </a:solidFill>
                        </a:rPr>
                        <a:t> e instalación de equipos</a:t>
                      </a:r>
                      <a:endParaRPr lang="es-PE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618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  <a:gradFill flip="none" rotWithShape="1">
            <a:gsLst>
              <a:gs pos="100000">
                <a:srgbClr val="0C3B2A">
                  <a:lumMod val="100000"/>
                  <a:alpha val="65000"/>
                </a:srgbClr>
              </a:gs>
              <a:gs pos="0">
                <a:schemeClr val="bg1"/>
              </a:gs>
            </a:gsLst>
            <a:lin ang="0" scaled="1"/>
            <a:tileRect/>
          </a:gradFill>
          <a:ln>
            <a:solidFill>
              <a:srgbClr val="0C3B2A"/>
            </a:solidFill>
          </a:ln>
        </p:spPr>
        <p:txBody>
          <a:bodyPr>
            <a:normAutofit/>
          </a:bodyPr>
          <a:lstStyle/>
          <a:p>
            <a:pPr algn="l"/>
            <a:r>
              <a:rPr lang="es-ES" sz="4000" b="1" dirty="0" smtClean="0">
                <a:solidFill>
                  <a:srgbClr val="0C3B2A"/>
                </a:solidFill>
              </a:rPr>
              <a:t>AGENDA:</a:t>
            </a:r>
            <a:endParaRPr lang="es-PE" sz="4000" b="1" dirty="0">
              <a:solidFill>
                <a:srgbClr val="0C3B2A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1813" indent="-531813">
              <a:buFont typeface="Wingdings" panose="05000000000000000000" pitchFamily="2" charset="2"/>
              <a:buChar char="q"/>
            </a:pPr>
            <a:r>
              <a:rPr lang="es-ES" sz="3200" dirty="0" smtClean="0">
                <a:solidFill>
                  <a:srgbClr val="0C3B2A"/>
                </a:solidFill>
              </a:rPr>
              <a:t>Resumen de la reunión anterior.</a:t>
            </a:r>
          </a:p>
          <a:p>
            <a:pPr marL="531813" indent="-531813">
              <a:buFont typeface="Wingdings" panose="05000000000000000000" pitchFamily="2" charset="2"/>
              <a:buChar char="q"/>
            </a:pPr>
            <a:r>
              <a:rPr lang="es-ES" sz="3200" dirty="0" smtClean="0">
                <a:solidFill>
                  <a:srgbClr val="0C3B2A"/>
                </a:solidFill>
              </a:rPr>
              <a:t>Posibilidades de atención Para </a:t>
            </a:r>
            <a:r>
              <a:rPr lang="es-ES" sz="3200" dirty="0" err="1" smtClean="0">
                <a:solidFill>
                  <a:srgbClr val="0C3B2A"/>
                </a:solidFill>
              </a:rPr>
              <a:t>Salacat</a:t>
            </a:r>
            <a:r>
              <a:rPr lang="es-ES" sz="3200" dirty="0" smtClean="0">
                <a:solidFill>
                  <a:srgbClr val="0C3B2A"/>
                </a:solidFill>
              </a:rPr>
              <a:t>.</a:t>
            </a:r>
          </a:p>
          <a:p>
            <a:pPr marL="531813" indent="-531813">
              <a:buFont typeface="Wingdings" panose="05000000000000000000" pitchFamily="2" charset="2"/>
              <a:buChar char="q"/>
            </a:pPr>
            <a:r>
              <a:rPr lang="es-ES" sz="3200" dirty="0" smtClean="0">
                <a:solidFill>
                  <a:srgbClr val="0C3B2A"/>
                </a:solidFill>
              </a:rPr>
              <a:t>Organización del trabajo (plan).</a:t>
            </a:r>
          </a:p>
          <a:p>
            <a:pPr marL="531813" indent="-531813">
              <a:buFont typeface="Wingdings" panose="05000000000000000000" pitchFamily="2" charset="2"/>
              <a:buChar char="q"/>
            </a:pPr>
            <a:r>
              <a:rPr lang="es-ES" sz="3200" dirty="0" smtClean="0">
                <a:solidFill>
                  <a:srgbClr val="0C3B2A"/>
                </a:solidFill>
              </a:rPr>
              <a:t>Implementación de actividades (cronograma). </a:t>
            </a:r>
            <a:endParaRPr lang="es-PE" sz="3200" dirty="0">
              <a:solidFill>
                <a:srgbClr val="0C3B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143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648072"/>
          </a:xfrm>
          <a:gradFill flip="none" rotWithShape="1">
            <a:gsLst>
              <a:gs pos="100000">
                <a:srgbClr val="0C3B2A">
                  <a:lumMod val="100000"/>
                  <a:alpha val="65000"/>
                </a:srgbClr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4000" b="1" dirty="0" smtClean="0">
                <a:solidFill>
                  <a:srgbClr val="0C3B2A"/>
                </a:solidFill>
              </a:rPr>
              <a:t>Resumen de la reunión anterior:</a:t>
            </a:r>
            <a:endParaRPr lang="es-PE" sz="4000" b="1" dirty="0">
              <a:solidFill>
                <a:srgbClr val="0C3B2A"/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05724"/>
              </p:ext>
            </p:extLst>
          </p:nvPr>
        </p:nvGraphicFramePr>
        <p:xfrm>
          <a:off x="6960096" y="1867290"/>
          <a:ext cx="4968552" cy="343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552"/>
              </a:tblGrid>
              <a:tr h="690718"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FONCREAGRO</a:t>
                      </a:r>
                      <a:endParaRPr lang="es-PE" sz="2000" dirty="0"/>
                    </a:p>
                  </a:txBody>
                  <a:tcPr>
                    <a:solidFill>
                      <a:srgbClr val="0C3B2A"/>
                    </a:solidFill>
                  </a:tcPr>
                </a:tc>
              </a:tr>
              <a:tr h="122646">
                <a:tc>
                  <a:txBody>
                    <a:bodyPr/>
                    <a:lstStyle/>
                    <a:p>
                      <a:pPr algn="just"/>
                      <a:r>
                        <a:rPr lang="es-PE" sz="1800" dirty="0" smtClean="0"/>
                        <a:t>Hay</a:t>
                      </a:r>
                      <a:r>
                        <a:rPr lang="es-PE" sz="1800" baseline="0" dirty="0" smtClean="0"/>
                        <a:t> b</a:t>
                      </a:r>
                      <a:r>
                        <a:rPr lang="es-PE" sz="1800" dirty="0" smtClean="0"/>
                        <a:t>uenas condiciones para el trabajo con </a:t>
                      </a:r>
                      <a:r>
                        <a:rPr lang="es-PE" sz="1800" dirty="0" err="1" smtClean="0"/>
                        <a:t>Salacat</a:t>
                      </a:r>
                      <a:r>
                        <a:rPr lang="es-PE" sz="1800" dirty="0" smtClean="0"/>
                        <a:t> (voluntad de mejorar, respeto y aportes en contrapartida).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44350">
                <a:tc>
                  <a:txBody>
                    <a:bodyPr/>
                    <a:lstStyle/>
                    <a:p>
                      <a:pPr algn="just"/>
                      <a:r>
                        <a:rPr lang="es-PE" sz="1800" dirty="0" smtClean="0"/>
                        <a:t>En la institución hay personal con experiencia en manejo de ganado</a:t>
                      </a:r>
                      <a:r>
                        <a:rPr lang="es-PE" sz="1800" baseline="0" dirty="0" smtClean="0"/>
                        <a:t> lechero y capacitación agropecuaria</a:t>
                      </a:r>
                      <a:r>
                        <a:rPr lang="es-PE" sz="1800" dirty="0" smtClean="0"/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just"/>
                      <a:r>
                        <a:rPr lang="es-PE" sz="1800" dirty="0" smtClean="0"/>
                        <a:t>Con nuestras gestiones, es posible canalizar algunos recursos</a:t>
                      </a:r>
                      <a:r>
                        <a:rPr lang="es-PE" sz="1800" baseline="0" dirty="0" smtClean="0"/>
                        <a:t> para atender actividades, en baja escala, del Fondo Minero.</a:t>
                      </a:r>
                      <a:endParaRPr lang="es-PE" sz="1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685411"/>
              </p:ext>
            </p:extLst>
          </p:nvPr>
        </p:nvGraphicFramePr>
        <p:xfrm>
          <a:off x="335360" y="2228362"/>
          <a:ext cx="6336704" cy="2725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704"/>
              </a:tblGrid>
              <a:tr h="232046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s-ES" sz="1800" dirty="0" smtClean="0"/>
                        <a:t>SALACAT</a:t>
                      </a:r>
                      <a:endParaRPr lang="es-PE" sz="1800" dirty="0"/>
                    </a:p>
                  </a:txBody>
                  <a:tcPr/>
                </a:tc>
              </a:tr>
              <a:tr h="37971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>
                          <a:solidFill>
                            <a:srgbClr val="000099"/>
                          </a:solidFill>
                        </a:rPr>
                        <a:t>Fortalecimiento de la organización  para la gestión comunal. </a:t>
                      </a: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9711">
                <a:tc>
                  <a:txBody>
                    <a:bodyPr/>
                    <a:lstStyle/>
                    <a:p>
                      <a:pPr lvl="0" algn="just">
                        <a:lnSpc>
                          <a:spcPts val="1800"/>
                        </a:lnSpc>
                      </a:pPr>
                      <a:r>
                        <a:rPr lang="es-ES" sz="18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Mejoramiento de la producción lechera,</a:t>
                      </a:r>
                      <a:r>
                        <a:rPr lang="es-ES" sz="18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abonamiento de suelos, crianza tecnificada de cuyes y mejoramiento del cultivo de papa.</a:t>
                      </a:r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971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Mejoramiento de trochas y caminos de herradura.</a:t>
                      </a:r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21498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Construcción de plataforma</a:t>
                      </a:r>
                      <a:r>
                        <a:rPr lang="es-ES" sz="18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deportiva y cerco perimétrico de l .E. primaria.</a:t>
                      </a:r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971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Fortalecimiento de capacidades en temas agropecuarios, artesanía</a:t>
                      </a:r>
                      <a:r>
                        <a:rPr lang="es-ES" sz="18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y comercialización.</a:t>
                      </a:r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8330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5360" y="476672"/>
            <a:ext cx="5702424" cy="576064"/>
          </a:xfrm>
          <a:gradFill flip="none" rotWithShape="1">
            <a:gsLst>
              <a:gs pos="100000">
                <a:srgbClr val="0C3B2A">
                  <a:lumMod val="100000"/>
                  <a:alpha val="65000"/>
                </a:srgbClr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4000" b="1" dirty="0" smtClean="0">
                <a:solidFill>
                  <a:srgbClr val="0C3B2A"/>
                </a:solidFill>
              </a:rPr>
              <a:t>Posibilidades de atención:</a:t>
            </a:r>
            <a:endParaRPr lang="es-PE" sz="4000" b="1" dirty="0">
              <a:solidFill>
                <a:srgbClr val="0C3B2A"/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899214"/>
              </p:ext>
            </p:extLst>
          </p:nvPr>
        </p:nvGraphicFramePr>
        <p:xfrm>
          <a:off x="695400" y="2060569"/>
          <a:ext cx="10945216" cy="3168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8"/>
                <a:gridCol w="5472608"/>
              </a:tblGrid>
              <a:tr h="232046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s-ES" sz="1800" dirty="0" smtClean="0"/>
                        <a:t>SALACAT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FONCREAGRO</a:t>
                      </a:r>
                      <a:endParaRPr lang="es-PE" sz="18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7971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>
                          <a:solidFill>
                            <a:srgbClr val="000099"/>
                          </a:solidFill>
                        </a:rPr>
                        <a:t>Fortalecimiento de la organización  para la gestión comunal. </a:t>
                      </a: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s-PE" sz="1800" b="1" dirty="0" smtClean="0"/>
                        <a:t>SI ES POSIBLE: </a:t>
                      </a:r>
                      <a:r>
                        <a:rPr lang="es-PE" sz="1800" dirty="0" smtClean="0"/>
                        <a:t>Gestión, planificación, búsqueda de recursos…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9711">
                <a:tc>
                  <a:txBody>
                    <a:bodyPr/>
                    <a:lstStyle/>
                    <a:p>
                      <a:pPr lvl="0" algn="just">
                        <a:lnSpc>
                          <a:spcPts val="1800"/>
                        </a:lnSpc>
                      </a:pPr>
                      <a:r>
                        <a:rPr lang="es-ES" sz="18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Mejoramiento de la producción lechera,</a:t>
                      </a:r>
                      <a:r>
                        <a:rPr lang="es-ES" sz="18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abonamiento de suelos, crianza tecnificada de cuyes y mejoramiento del cultivo de papa.</a:t>
                      </a:r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s-PE" sz="1800" b="1" dirty="0" smtClean="0"/>
                        <a:t>SI ES POSIBLE: </a:t>
                      </a:r>
                      <a:r>
                        <a:rPr lang="es-PE" sz="1800" b="0" dirty="0" smtClean="0"/>
                        <a:t>Capacitación, asistencia técnica.</a:t>
                      </a:r>
                      <a:endParaRPr lang="es-PE" sz="1800" dirty="0" smtClean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971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Mejoramiento de trochas y caminos de herradura.</a:t>
                      </a:r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s-PE" sz="1800" b="1" dirty="0" smtClean="0"/>
                        <a:t>SI ES POSIBLE: </a:t>
                      </a:r>
                      <a:r>
                        <a:rPr lang="es-PE" sz="1800" b="0" dirty="0" smtClean="0"/>
                        <a:t>Mejoramiento de la infraestructura social.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21498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Construcción de plataforma</a:t>
                      </a:r>
                      <a:r>
                        <a:rPr lang="es-ES" sz="18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deportiva y cerco perimétrico de l .E. primaria.</a:t>
                      </a:r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1" dirty="0" smtClean="0"/>
                        <a:t>NO ES POSIBLE:                    </a:t>
                      </a:r>
                      <a:r>
                        <a:rPr lang="es-PE" sz="1800" b="0" dirty="0" smtClean="0"/>
                        <a:t> </a:t>
                      </a:r>
                      <a:r>
                        <a:rPr lang="es-PE" sz="1800" dirty="0" smtClean="0"/>
                        <a:t>      </a:t>
                      </a:r>
                      <a:r>
                        <a:rPr lang="es-PE" sz="1800" b="1" dirty="0" smtClean="0"/>
                        <a:t>OPCIÓN:</a:t>
                      </a:r>
                      <a:r>
                        <a:rPr lang="es-PE" sz="1800" b="0" dirty="0" smtClean="0"/>
                        <a:t> buscar</a:t>
                      </a:r>
                      <a:r>
                        <a:rPr lang="es-PE" sz="1800" dirty="0" smtClean="0"/>
                        <a:t> recursos.</a:t>
                      </a:r>
                      <a:endParaRPr lang="es-PE" sz="1800" b="0" dirty="0" smtClean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971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Fortalecimiento de capacidades en temas agropecuarios, laborales, artesanía</a:t>
                      </a:r>
                      <a:r>
                        <a:rPr lang="es-ES" sz="18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y comercialización.</a:t>
                      </a:r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1" dirty="0" smtClean="0"/>
                        <a:t>SI ES POSIBLE: </a:t>
                      </a:r>
                      <a:r>
                        <a:rPr lang="es-PE" sz="1800" b="0" dirty="0" smtClean="0"/>
                        <a:t>Capacitación, asistencia técnica.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98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490662"/>
            <a:ext cx="10972800" cy="562074"/>
          </a:xfrm>
          <a:gradFill flip="none" rotWithShape="1">
            <a:gsLst>
              <a:gs pos="100000">
                <a:srgbClr val="0C3B2A">
                  <a:lumMod val="100000"/>
                  <a:alpha val="65000"/>
                </a:srgbClr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4000" b="1" dirty="0" smtClean="0">
                <a:solidFill>
                  <a:srgbClr val="0C3B2A"/>
                </a:solidFill>
              </a:rPr>
              <a:t>Necesidades atendibles</a:t>
            </a:r>
            <a:endParaRPr lang="es-PE" sz="4000" b="1" dirty="0">
              <a:solidFill>
                <a:srgbClr val="0C3B2A"/>
              </a:solidFill>
            </a:endParaRPr>
          </a:p>
        </p:txBody>
      </p:sp>
      <p:graphicFrame>
        <p:nvGraphicFramePr>
          <p:cNvPr id="4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135034"/>
              </p:ext>
            </p:extLst>
          </p:nvPr>
        </p:nvGraphicFramePr>
        <p:xfrm>
          <a:off x="3359696" y="2438905"/>
          <a:ext cx="5472608" cy="2574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8"/>
              </a:tblGrid>
              <a:tr h="232046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s-ES" sz="1800" dirty="0" smtClean="0"/>
                        <a:t>SALACAT</a:t>
                      </a:r>
                      <a:endParaRPr lang="es-PE" sz="1800" dirty="0"/>
                    </a:p>
                  </a:txBody>
                  <a:tcPr/>
                </a:tc>
              </a:tr>
              <a:tr h="37971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>
                          <a:solidFill>
                            <a:srgbClr val="000099"/>
                          </a:solidFill>
                        </a:rPr>
                        <a:t>Fortalecimiento de la organización  para la gestión comunal. </a:t>
                      </a: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9711">
                <a:tc>
                  <a:txBody>
                    <a:bodyPr/>
                    <a:lstStyle/>
                    <a:p>
                      <a:pPr lvl="0" algn="just">
                        <a:lnSpc>
                          <a:spcPts val="1800"/>
                        </a:lnSpc>
                      </a:pPr>
                      <a:r>
                        <a:rPr lang="es-ES" sz="18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Mejoramiento de la producción lechera,</a:t>
                      </a:r>
                      <a:r>
                        <a:rPr lang="es-ES" sz="18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abonamiento de suelos, crianza tecnificada de cuyes y mejoramiento del cultivo de papa.</a:t>
                      </a:r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971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Mejoramiento de trochas y caminos de herradura.</a:t>
                      </a:r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971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Fortalecimiento de capacidades en temas agropecuarios, laborales, artesanía</a:t>
                      </a:r>
                      <a:r>
                        <a:rPr lang="es-ES" sz="18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y comercialización.</a:t>
                      </a:r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0635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02630"/>
            <a:ext cx="10972800" cy="562074"/>
          </a:xfrm>
          <a:gradFill flip="none" rotWithShape="1">
            <a:gsLst>
              <a:gs pos="100000">
                <a:srgbClr val="0C3B2A">
                  <a:lumMod val="100000"/>
                  <a:alpha val="65000"/>
                </a:srgbClr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4000" b="1" dirty="0" smtClean="0">
                <a:solidFill>
                  <a:srgbClr val="0C3B2A"/>
                </a:solidFill>
              </a:rPr>
              <a:t>Organización del trabajo:</a:t>
            </a:r>
            <a:endParaRPr lang="es-PE" sz="4000" b="1" dirty="0">
              <a:solidFill>
                <a:srgbClr val="0C3B2A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39416" y="1988840"/>
            <a:ext cx="10513168" cy="369332"/>
          </a:xfrm>
          <a:prstGeom prst="rect">
            <a:avLst/>
          </a:prstGeom>
          <a:solidFill>
            <a:srgbClr val="0C3B2A"/>
          </a:solidFill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QUE NECESITAMOS SABER…?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39416" y="2405787"/>
            <a:ext cx="1051316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s-PE" dirty="0" smtClean="0"/>
              <a:t>Quienes son los líderes; para tomar acuerdos y coordinar las actividades.</a:t>
            </a:r>
          </a:p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s-PE" dirty="0" smtClean="0"/>
              <a:t>Qué actividades se acuerdan trabajar y cuantas sub-actividades son necesarias (calcular tiempo).</a:t>
            </a:r>
          </a:p>
        </p:txBody>
      </p:sp>
    </p:spTree>
    <p:extLst>
      <p:ext uri="{BB962C8B-B14F-4D97-AF65-F5344CB8AC3E}">
        <p14:creationId xmlns:p14="http://schemas.microsoft.com/office/powerpoint/2010/main" val="1948126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  <a:gradFill flip="none" rotWithShape="1">
            <a:gsLst>
              <a:gs pos="100000">
                <a:srgbClr val="0C3B2A">
                  <a:lumMod val="100000"/>
                  <a:alpha val="65000"/>
                </a:srgbClr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4000" b="1" dirty="0" smtClean="0">
                <a:solidFill>
                  <a:srgbClr val="0C3B2A"/>
                </a:solidFill>
              </a:rPr>
              <a:t>Implementación de actividades:</a:t>
            </a:r>
            <a:endParaRPr lang="es-PE" sz="4000" b="1" dirty="0">
              <a:solidFill>
                <a:srgbClr val="0C3B2A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968820"/>
              </p:ext>
            </p:extLst>
          </p:nvPr>
        </p:nvGraphicFramePr>
        <p:xfrm>
          <a:off x="551383" y="1268760"/>
          <a:ext cx="11017224" cy="4750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552"/>
                <a:gridCol w="720080"/>
                <a:gridCol w="714829"/>
                <a:gridCol w="786473"/>
                <a:gridCol w="786473"/>
                <a:gridCol w="727355"/>
                <a:gridCol w="819592"/>
                <a:gridCol w="746935"/>
                <a:gridCol w="746935"/>
              </a:tblGrid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/>
                        <a:t>ACTIVIDAD/SUBACTIVIDAD</a:t>
                      </a:r>
                      <a:endParaRPr lang="es-P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</a:t>
                      </a:r>
                      <a:r>
                        <a:rPr lang="es-PE" sz="1600" baseline="0" dirty="0" smtClean="0"/>
                        <a:t> 1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2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3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4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5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6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7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8</a:t>
                      </a:r>
                      <a:endParaRPr lang="es-PE" sz="1600" dirty="0"/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/>
                        <a:t>Actividad 1:</a:t>
                      </a:r>
                      <a:r>
                        <a:rPr lang="es-ES" sz="180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SA 1.1:</a:t>
                      </a: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SA 1.2: </a:t>
                      </a: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/>
                        <a:t>SA 1.3: </a:t>
                      </a:r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r>
                        <a:rPr lang="es-PE" sz="1800" kern="1200" dirty="0" smtClean="0">
                          <a:solidFill>
                            <a:schemeClr val="bg1"/>
                          </a:solidFill>
                        </a:rPr>
                        <a:t>Actividad 2: Fortalecimiento de capacidades en mejoramiento</a:t>
                      </a:r>
                      <a:r>
                        <a:rPr lang="es-PE" sz="1800" kern="1200" baseline="0" dirty="0" smtClean="0">
                          <a:solidFill>
                            <a:schemeClr val="bg1"/>
                          </a:solidFill>
                        </a:rPr>
                        <a:t> de la producción y transformación de leche</a:t>
                      </a:r>
                      <a:endParaRPr lang="es-PE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SA 2.1: Organización</a:t>
                      </a:r>
                      <a:r>
                        <a:rPr lang="es-PE" sz="1800" baseline="0" dirty="0" smtClean="0">
                          <a:solidFill>
                            <a:schemeClr val="bg1"/>
                          </a:solidFill>
                        </a:rPr>
                        <a:t> de grupos de Trabajo</a:t>
                      </a:r>
                      <a:endParaRPr lang="es-PE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SA 2.2: Modulo</a:t>
                      </a:r>
                      <a:r>
                        <a:rPr lang="es-PE" sz="1800" baseline="0" dirty="0" smtClean="0">
                          <a:solidFill>
                            <a:schemeClr val="bg1"/>
                          </a:solidFill>
                        </a:rPr>
                        <a:t> 1: Alimentación</a:t>
                      </a:r>
                      <a:endParaRPr lang="es-PE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SA 2.3: Modulo 2: Sanidad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SA 2.4: Modulo 3: Reproducción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SA 2.4: Modulo 3:  Calidad de leche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0550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0066"/>
          </a:xfrm>
          <a:gradFill flip="none" rotWithShape="1">
            <a:gsLst>
              <a:gs pos="100000">
                <a:srgbClr val="0C3B2A">
                  <a:lumMod val="100000"/>
                  <a:alpha val="65000"/>
                </a:srgbClr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4000" b="1" dirty="0" smtClean="0">
                <a:solidFill>
                  <a:srgbClr val="0C3B2A"/>
                </a:solidFill>
              </a:rPr>
              <a:t>Implementación de actividades:</a:t>
            </a:r>
            <a:endParaRPr lang="es-PE" sz="4000" b="1" dirty="0">
              <a:solidFill>
                <a:srgbClr val="0C3B2A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4853"/>
              </p:ext>
            </p:extLst>
          </p:nvPr>
        </p:nvGraphicFramePr>
        <p:xfrm>
          <a:off x="191342" y="836712"/>
          <a:ext cx="11377265" cy="5573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923"/>
                <a:gridCol w="743612"/>
                <a:gridCol w="738189"/>
                <a:gridCol w="812175"/>
                <a:gridCol w="812175"/>
                <a:gridCol w="751125"/>
                <a:gridCol w="846376"/>
                <a:gridCol w="771345"/>
                <a:gridCol w="771345"/>
              </a:tblGrid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>
                          <a:solidFill>
                            <a:schemeClr val="bg1"/>
                          </a:solidFill>
                        </a:rPr>
                        <a:t>ACTIVIDAD/SUBACTIVIDAD</a:t>
                      </a:r>
                      <a:endParaRPr lang="es-PE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 dirty="0" smtClean="0"/>
                        <a:t>MES</a:t>
                      </a:r>
                      <a:r>
                        <a:rPr lang="es-PE" sz="1400" baseline="0" dirty="0" smtClean="0"/>
                        <a:t> 1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 dirty="0" smtClean="0"/>
                        <a:t>MES 2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 dirty="0" smtClean="0"/>
                        <a:t>MES 3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 dirty="0" smtClean="0"/>
                        <a:t>MES 4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 dirty="0" smtClean="0"/>
                        <a:t>MES 5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 dirty="0" smtClean="0"/>
                        <a:t>MES 6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 dirty="0" smtClean="0"/>
                        <a:t>MES 7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 dirty="0" smtClean="0"/>
                        <a:t>MES 8</a:t>
                      </a:r>
                      <a:endParaRPr lang="es-PE" sz="1400" dirty="0"/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Actividad 3: Fortalecimiento de capacidades</a:t>
                      </a:r>
                      <a:r>
                        <a:rPr lang="es-ES" sz="1600" baseline="0" dirty="0" smtClean="0">
                          <a:solidFill>
                            <a:schemeClr val="bg1"/>
                          </a:solidFill>
                        </a:rPr>
                        <a:t> en crianz</a:t>
                      </a:r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a de animales menores</a:t>
                      </a:r>
                      <a:endParaRPr lang="es-PE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solidFill>
                            <a:schemeClr val="bg1"/>
                          </a:solidFill>
                        </a:rPr>
                        <a:t>SA 3.1: Organización</a:t>
                      </a:r>
                      <a:r>
                        <a:rPr lang="es-PE" sz="1600" baseline="0" dirty="0" smtClean="0">
                          <a:solidFill>
                            <a:schemeClr val="bg1"/>
                          </a:solidFill>
                        </a:rPr>
                        <a:t> de grupos de Trabajo</a:t>
                      </a:r>
                      <a:endParaRPr lang="es-PE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solidFill>
                            <a:schemeClr val="bg1"/>
                          </a:solidFill>
                        </a:rPr>
                        <a:t>SA 3.2: Modulo</a:t>
                      </a:r>
                      <a:r>
                        <a:rPr lang="es-PE" sz="1600" baseline="0" dirty="0" smtClean="0">
                          <a:solidFill>
                            <a:schemeClr val="bg1"/>
                          </a:solidFill>
                        </a:rPr>
                        <a:t> 1: Alimentación</a:t>
                      </a:r>
                      <a:endParaRPr lang="es-PE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 smtClean="0">
                          <a:solidFill>
                            <a:schemeClr val="bg1"/>
                          </a:solidFill>
                        </a:rPr>
                        <a:t>SA 2.3: Modulo 2: Sanidad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 smtClean="0">
                          <a:solidFill>
                            <a:schemeClr val="bg1"/>
                          </a:solidFill>
                        </a:rPr>
                        <a:t>SA 3.4: Modulo 3: Reproducción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 smtClean="0">
                          <a:solidFill>
                            <a:schemeClr val="bg1"/>
                          </a:solidFill>
                        </a:rPr>
                        <a:t>SA 3.4: Modulo 3: Beneficio y comercialización del cuy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Actividad 4: Fortalecimiento de capacidades</a:t>
                      </a:r>
                      <a:r>
                        <a:rPr lang="es-ES" sz="1600" baseline="0" dirty="0" smtClean="0">
                          <a:solidFill>
                            <a:schemeClr val="bg1"/>
                          </a:solidFill>
                        </a:rPr>
                        <a:t> en temas laborales, dirigido a jóvenes</a:t>
                      </a:r>
                      <a:endParaRPr lang="es-PE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 smtClean="0">
                          <a:solidFill>
                            <a:schemeClr val="bg1"/>
                          </a:solidFill>
                        </a:rPr>
                        <a:t>SA 4.1: Organización</a:t>
                      </a:r>
                      <a:r>
                        <a:rPr lang="es-PE" sz="1600" baseline="0" dirty="0" smtClean="0">
                          <a:solidFill>
                            <a:schemeClr val="bg1"/>
                          </a:solidFill>
                        </a:rPr>
                        <a:t> de grupos de Trabajo</a:t>
                      </a:r>
                      <a:endParaRPr lang="es-PE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solidFill>
                            <a:schemeClr val="bg1"/>
                          </a:solidFill>
                        </a:rPr>
                        <a:t>SA</a:t>
                      </a:r>
                      <a:r>
                        <a:rPr lang="es-PE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PE" sz="1600" dirty="0" smtClean="0">
                          <a:solidFill>
                            <a:schemeClr val="bg1"/>
                          </a:solidFill>
                        </a:rPr>
                        <a:t>4.2 Modulo 1: Operación de maquinaria pesada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solidFill>
                            <a:schemeClr val="bg1"/>
                          </a:solidFill>
                        </a:rPr>
                        <a:t>SA 4.3 Modulo 2: Instalaciones eléctricas domiciliarias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solidFill>
                            <a:schemeClr val="bg1"/>
                          </a:solidFill>
                        </a:rPr>
                        <a:t>SA 4.4 Modulo 3: Artesanía textil en lana de ovino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  <a:tr h="380021"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solidFill>
                            <a:schemeClr val="bg1"/>
                          </a:solidFill>
                        </a:rPr>
                        <a:t>SA 4.5 Modulo</a:t>
                      </a:r>
                      <a:r>
                        <a:rPr lang="es-PE" sz="1600" baseline="0" dirty="0" smtClean="0">
                          <a:solidFill>
                            <a:schemeClr val="bg1"/>
                          </a:solidFill>
                        </a:rPr>
                        <a:t> 4: </a:t>
                      </a:r>
                      <a:r>
                        <a:rPr lang="es-PE" sz="1600" dirty="0" smtClean="0">
                          <a:solidFill>
                            <a:schemeClr val="bg1"/>
                          </a:solidFill>
                        </a:rPr>
                        <a:t>Manejo de Windows</a:t>
                      </a:r>
                      <a:r>
                        <a:rPr lang="es-PE" sz="1600" baseline="0" dirty="0" smtClean="0">
                          <a:solidFill>
                            <a:schemeClr val="bg1"/>
                          </a:solidFill>
                        </a:rPr>
                        <a:t> y herramientas de OFFICE</a:t>
                      </a:r>
                      <a:endParaRPr lang="es-PE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6383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  <a:gradFill flip="none" rotWithShape="1">
            <a:gsLst>
              <a:gs pos="100000">
                <a:srgbClr val="0C3B2A">
                  <a:lumMod val="100000"/>
                  <a:alpha val="65000"/>
                </a:srgbClr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4000" b="1" dirty="0" smtClean="0">
                <a:solidFill>
                  <a:srgbClr val="0C3B2A"/>
                </a:solidFill>
              </a:rPr>
              <a:t>Implementación de actividades:</a:t>
            </a:r>
            <a:endParaRPr lang="es-PE" sz="4000" b="1" dirty="0">
              <a:solidFill>
                <a:srgbClr val="0C3B2A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15459"/>
              </p:ext>
            </p:extLst>
          </p:nvPr>
        </p:nvGraphicFramePr>
        <p:xfrm>
          <a:off x="551384" y="969600"/>
          <a:ext cx="10334915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844"/>
                <a:gridCol w="675485"/>
                <a:gridCol w="670559"/>
                <a:gridCol w="737766"/>
                <a:gridCol w="737766"/>
                <a:gridCol w="682309"/>
                <a:gridCol w="768834"/>
                <a:gridCol w="700676"/>
                <a:gridCol w="700676"/>
              </a:tblGrid>
              <a:tr h="51214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solidFill>
                            <a:schemeClr val="bg1"/>
                          </a:solidFill>
                        </a:rPr>
                        <a:t>ACTIVIDAD/SUBACTIVIDAD</a:t>
                      </a:r>
                      <a:endParaRPr lang="es-PE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</a:t>
                      </a:r>
                      <a:r>
                        <a:rPr lang="es-PE" sz="1600" baseline="0" dirty="0" smtClean="0"/>
                        <a:t> 1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2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3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4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5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6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7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 smtClean="0"/>
                        <a:t>MES 8</a:t>
                      </a:r>
                      <a:endParaRPr lang="es-PE" sz="1600" dirty="0"/>
                    </a:p>
                  </a:txBody>
                  <a:tcPr/>
                </a:tc>
              </a:tr>
              <a:tr h="56605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>
                          <a:solidFill>
                            <a:schemeClr val="bg1"/>
                          </a:solidFill>
                        </a:rPr>
                        <a:t>Actividad 5: Formación de promotores veterinarios</a:t>
                      </a:r>
                      <a:endParaRPr lang="es-PE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23458">
                <a:tc>
                  <a:txBody>
                    <a:bodyPr/>
                    <a:lstStyle/>
                    <a:p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SA 5.1: Organización</a:t>
                      </a:r>
                      <a:r>
                        <a:rPr lang="es-PE" sz="1800" baseline="0" dirty="0" smtClean="0">
                          <a:solidFill>
                            <a:schemeClr val="bg1"/>
                          </a:solidFill>
                        </a:rPr>
                        <a:t> de grupos de Trabajo</a:t>
                      </a:r>
                      <a:endParaRPr lang="es-PE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23458">
                <a:tc>
                  <a:txBody>
                    <a:bodyPr/>
                    <a:lstStyle/>
                    <a:p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SA 5.2: Modulo</a:t>
                      </a:r>
                      <a:r>
                        <a:rPr lang="es-PE" sz="1800" baseline="0" dirty="0" smtClean="0">
                          <a:solidFill>
                            <a:schemeClr val="bg1"/>
                          </a:solidFill>
                        </a:rPr>
                        <a:t> 1: Alimentación</a:t>
                      </a:r>
                      <a:endParaRPr lang="es-PE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2345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SA 5.3: Modulo 2: Sanidad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2345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SA 5.4: Modulo 3: Reproducción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345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SA 5.4: Modulo 3: Farmacología básica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  <a:tr h="56605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>
                          <a:solidFill>
                            <a:schemeClr val="bg1"/>
                          </a:solidFill>
                        </a:rPr>
                        <a:t>Actividad 6: Mejoramiento</a:t>
                      </a:r>
                      <a:r>
                        <a:rPr lang="es-ES" sz="1800" baseline="0" dirty="0" smtClean="0">
                          <a:solidFill>
                            <a:schemeClr val="bg1"/>
                          </a:solidFill>
                        </a:rPr>
                        <a:t> de las vías de comunicación</a:t>
                      </a:r>
                      <a:endParaRPr lang="es-PE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56605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SA6.1: Identificación</a:t>
                      </a:r>
                      <a:r>
                        <a:rPr lang="es-PE" sz="1800" baseline="0" dirty="0" smtClean="0">
                          <a:solidFill>
                            <a:schemeClr val="bg1"/>
                          </a:solidFill>
                        </a:rPr>
                        <a:t> de trochas y tramos a  mejorar</a:t>
                      </a:r>
                      <a:endParaRPr lang="es-PE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56605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SA6.2: Elaboración</a:t>
                      </a:r>
                      <a:r>
                        <a:rPr lang="es-PE" sz="1800" baseline="0" dirty="0" smtClean="0">
                          <a:solidFill>
                            <a:schemeClr val="bg1"/>
                          </a:solidFill>
                        </a:rPr>
                        <a:t> del plan de mejoramiento de trochas</a:t>
                      </a:r>
                      <a:endParaRPr lang="es-PE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2345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SA6.3: Organización</a:t>
                      </a:r>
                      <a:r>
                        <a:rPr lang="es-PE" sz="1800" baseline="0" dirty="0" smtClean="0">
                          <a:solidFill>
                            <a:schemeClr val="bg1"/>
                          </a:solidFill>
                        </a:rPr>
                        <a:t> de grupos de Trabajo</a:t>
                      </a:r>
                      <a:endParaRPr lang="es-PE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23458">
                <a:tc>
                  <a:txBody>
                    <a:bodyPr/>
                    <a:lstStyle/>
                    <a:p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SA</a:t>
                      </a:r>
                      <a:r>
                        <a:rPr lang="es-PE" sz="1800" baseline="0" dirty="0" smtClean="0">
                          <a:solidFill>
                            <a:schemeClr val="bg1"/>
                          </a:solidFill>
                        </a:rPr>
                        <a:t> 6.4 </a:t>
                      </a:r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Ejecución de los</a:t>
                      </a:r>
                      <a:r>
                        <a:rPr lang="es-PE" sz="1800" baseline="0" dirty="0" smtClean="0">
                          <a:solidFill>
                            <a:schemeClr val="bg1"/>
                          </a:solidFill>
                        </a:rPr>
                        <a:t> trabajos</a:t>
                      </a:r>
                      <a:endParaRPr lang="es-PE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4835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797</Words>
  <Application>Microsoft Office PowerPoint</Application>
  <PresentationFormat>Personalizado</PresentationFormat>
  <Paragraphs>161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SEGUNDA REUNIÓN DE TRABAJO</vt:lpstr>
      <vt:lpstr>AGENDA:</vt:lpstr>
      <vt:lpstr>Resumen de la reunión anterior:</vt:lpstr>
      <vt:lpstr>Posibilidades de atención:</vt:lpstr>
      <vt:lpstr>Necesidades atendibles</vt:lpstr>
      <vt:lpstr>Organización del trabajo:</vt:lpstr>
      <vt:lpstr>Implementación de actividades:</vt:lpstr>
      <vt:lpstr>Implementación de actividades:</vt:lpstr>
      <vt:lpstr>Implementación de actividades:</vt:lpstr>
      <vt:lpstr>Implementación de actividades: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Danny</dc:creator>
  <cp:lastModifiedBy>Eliana Salvador</cp:lastModifiedBy>
  <cp:revision>433</cp:revision>
  <dcterms:created xsi:type="dcterms:W3CDTF">2012-07-12T17:54:45Z</dcterms:created>
  <dcterms:modified xsi:type="dcterms:W3CDTF">2013-03-05T15:24:10Z</dcterms:modified>
</cp:coreProperties>
</file>