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1" r:id="rId2"/>
    <p:sldId id="263" r:id="rId3"/>
    <p:sldId id="264" r:id="rId4"/>
    <p:sldId id="265" r:id="rId5"/>
    <p:sldId id="266" r:id="rId6"/>
    <p:sldId id="268" r:id="rId7"/>
    <p:sldId id="267"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Dasgupta" initials="AD" lastIdx="1" clrIdx="0">
    <p:extLst>
      <p:ext uri="{19B8F6BF-5375-455C-9EA6-DF929625EA0E}">
        <p15:presenceInfo xmlns:p15="http://schemas.microsoft.com/office/powerpoint/2012/main" userId="S::anindya.s.dasgupta@oracle.com::4cc4d477-cd38-4064-a8e4-b5db3a816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8" d="100"/>
          <a:sy n="88" d="100"/>
        </p:scale>
        <p:origin x="200" y="72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1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8/14/20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8/14/20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32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DA35-7768-C342-B617-C78C4952E4AF}"/>
              </a:ext>
            </a:extLst>
          </p:cNvPr>
          <p:cNvSpPr/>
          <p:nvPr/>
        </p:nvSpPr>
        <p:spPr>
          <a:xfrm>
            <a:off x="4513944" y="741310"/>
            <a:ext cx="6586491" cy="1286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Contents (Level - Basic)</a:t>
            </a:r>
            <a:endParaRPr lang="en-US" sz="4400" b="0" cap="none" spc="0" dirty="0">
              <a:ln w="0"/>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0154A35-8EE6-2342-9C40-B5CDBF7FBC2E}"/>
              </a:ext>
            </a:extLst>
          </p:cNvPr>
          <p:cNvSpPr/>
          <p:nvPr/>
        </p:nvSpPr>
        <p:spPr>
          <a:xfrm>
            <a:off x="4803805" y="2452915"/>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r="61979"/>
          <a:stretch/>
        </p:blipFill>
        <p:spPr>
          <a:xfrm>
            <a:off x="-347371" y="27282"/>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B64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75A3F3-7E93-504D-A676-DDA3896E1AF1}"/>
              </a:ext>
            </a:extLst>
          </p:cNvPr>
          <p:cNvSpPr/>
          <p:nvPr/>
        </p:nvSpPr>
        <p:spPr>
          <a:xfrm>
            <a:off x="4288200" y="2578885"/>
            <a:ext cx="7903800" cy="707886"/>
          </a:xfrm>
          <a:prstGeom prst="rect">
            <a:avLst/>
          </a:prstGeom>
        </p:spPr>
        <p:txBody>
          <a:bodyPr wrap="square">
            <a:spAutoFit/>
          </a:bodyPr>
          <a:lstStyle/>
          <a:p>
            <a:pPr algn="ctr"/>
            <a:r>
              <a:rPr lang="en-US" sz="4000" dirty="0"/>
              <a:t> TOP 20 interview questions</a:t>
            </a:r>
          </a:p>
        </p:txBody>
      </p:sp>
      <p:sp>
        <p:nvSpPr>
          <p:cNvPr id="20" name="TextBox 19">
            <a:extLst>
              <a:ext uri="{FF2B5EF4-FFF2-40B4-BE49-F238E27FC236}">
                <a16:creationId xmlns:a16="http://schemas.microsoft.com/office/drawing/2014/main" id="{AEE3FB09-1FC8-DE4B-8F61-02358C4A0D1A}"/>
              </a:ext>
            </a:extLst>
          </p:cNvPr>
          <p:cNvSpPr txBox="1"/>
          <p:nvPr/>
        </p:nvSpPr>
        <p:spPr>
          <a:xfrm>
            <a:off x="4288200" y="3726739"/>
            <a:ext cx="7903800" cy="707886"/>
          </a:xfrm>
          <a:prstGeom prst="rect">
            <a:avLst/>
          </a:prstGeom>
          <a:noFill/>
        </p:spPr>
        <p:txBody>
          <a:bodyPr wrap="square" rtlCol="0">
            <a:spAutoFit/>
          </a:bodyPr>
          <a:lstStyle/>
          <a:p>
            <a:pPr algn="ctr"/>
            <a:r>
              <a:rPr lang="en-US" sz="4000" b="1" dirty="0"/>
              <a:t>BASIC CONCEPT OF JAVA</a:t>
            </a:r>
          </a:p>
        </p:txBody>
      </p:sp>
      <p:sp>
        <p:nvSpPr>
          <p:cNvPr id="22" name="TextBox 21">
            <a:extLst>
              <a:ext uri="{FF2B5EF4-FFF2-40B4-BE49-F238E27FC236}">
                <a16:creationId xmlns:a16="http://schemas.microsoft.com/office/drawing/2014/main" id="{AC52B233-87D9-7A47-B8D9-1A9D0ED49DB9}"/>
              </a:ext>
            </a:extLst>
          </p:cNvPr>
          <p:cNvSpPr txBox="1"/>
          <p:nvPr/>
        </p:nvSpPr>
        <p:spPr>
          <a:xfrm>
            <a:off x="6978963" y="5909475"/>
            <a:ext cx="2084673" cy="338554"/>
          </a:xfrm>
          <a:prstGeom prst="rect">
            <a:avLst/>
          </a:prstGeom>
          <a:noFill/>
        </p:spPr>
        <p:txBody>
          <a:bodyPr wrap="none" rtlCol="0">
            <a:spAutoFit/>
          </a:bodyPr>
          <a:lstStyle/>
          <a:p>
            <a:r>
              <a:rPr lang="en-US" sz="1600" b="1" dirty="0">
                <a:latin typeface="+mj-lt"/>
              </a:rPr>
              <a:t>TARGETED COMPANIES</a:t>
            </a:r>
          </a:p>
        </p:txBody>
      </p:sp>
      <p:pic>
        <p:nvPicPr>
          <p:cNvPr id="1030" name="Picture 6" descr="IBM logo and symbol, meaning, history, PNG">
            <a:extLst>
              <a:ext uri="{FF2B5EF4-FFF2-40B4-BE49-F238E27FC236}">
                <a16:creationId xmlns:a16="http://schemas.microsoft.com/office/drawing/2014/main" id="{47B5B7FD-1127-914B-915C-8BEF38E9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96" y="6363497"/>
            <a:ext cx="594941"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gnizant Logos">
            <a:extLst>
              <a:ext uri="{FF2B5EF4-FFF2-40B4-BE49-F238E27FC236}">
                <a16:creationId xmlns:a16="http://schemas.microsoft.com/office/drawing/2014/main" id="{91912F2B-40C1-F941-A1B3-52DBB941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91" y="6231160"/>
            <a:ext cx="412891" cy="4326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centure | Save the Children">
            <a:extLst>
              <a:ext uri="{FF2B5EF4-FFF2-40B4-BE49-F238E27FC236}">
                <a16:creationId xmlns:a16="http://schemas.microsoft.com/office/drawing/2014/main" id="{A247F237-6835-B143-B76F-34DF06B7A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46" y="6352794"/>
            <a:ext cx="887732" cy="4438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EDCDD99-64FC-B740-8218-F465F89F5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9812" y="6216636"/>
            <a:ext cx="1085121"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pgemini reveals new logo to mark 50th anniversary | B2B Marketing">
            <a:extLst>
              <a:ext uri="{FF2B5EF4-FFF2-40B4-BE49-F238E27FC236}">
                <a16:creationId xmlns:a16="http://schemas.microsoft.com/office/drawing/2014/main" id="{C21D511D-61AB-A447-A6BD-4E6FC47BB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6048" y="6264182"/>
            <a:ext cx="1095177" cy="621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ll continue with WFH, critical staff present on premises: HCL ...">
            <a:extLst>
              <a:ext uri="{FF2B5EF4-FFF2-40B4-BE49-F238E27FC236}">
                <a16:creationId xmlns:a16="http://schemas.microsoft.com/office/drawing/2014/main" id="{FEA0B903-15E3-1C43-B9A8-FC05F56406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070" y="6238334"/>
            <a:ext cx="1337556" cy="59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DE7872-95C4-D643-9213-744D1910A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304" y="6363497"/>
            <a:ext cx="796965" cy="318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0DD8BE-C7FE-0745-9C9D-455C4D092F57}"/>
              </a:ext>
            </a:extLst>
          </p:cNvPr>
          <p:cNvSpPr txBox="1"/>
          <p:nvPr/>
        </p:nvSpPr>
        <p:spPr>
          <a:xfrm>
            <a:off x="7807189" y="4417904"/>
            <a:ext cx="947695" cy="369332"/>
          </a:xfrm>
          <a:prstGeom prst="rect">
            <a:avLst/>
          </a:prstGeom>
          <a:noFill/>
        </p:spPr>
        <p:txBody>
          <a:bodyPr wrap="none" rtlCol="0">
            <a:spAutoFit/>
          </a:bodyPr>
          <a:lstStyle/>
          <a:p>
            <a:r>
              <a:rPr lang="en-US" dirty="0"/>
              <a:t>PART - 1</a:t>
            </a:r>
          </a:p>
        </p:txBody>
      </p:sp>
    </p:spTree>
    <p:extLst>
      <p:ext uri="{BB962C8B-B14F-4D97-AF65-F5344CB8AC3E}">
        <p14:creationId xmlns:p14="http://schemas.microsoft.com/office/powerpoint/2010/main" val="424561193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754326"/>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9.</a:t>
            </a:r>
            <a:r>
              <a:rPr lang="en-IN" sz="3600" dirty="0">
                <a:ln w="0"/>
                <a:effectLst>
                  <a:outerShdw blurRad="38100" dist="19050" dir="2700000" algn="tl" rotWithShape="0">
                    <a:schemeClr val="dk1">
                      <a:alpha val="40000"/>
                    </a:schemeClr>
                  </a:outerShdw>
                </a:effectLst>
              </a:rPr>
              <a:t> What </a:t>
            </a:r>
            <a:r>
              <a:rPr lang="en-IN" b="1" dirty="0"/>
              <a:t> </a:t>
            </a:r>
            <a:r>
              <a:rPr lang="en-IN" sz="3600" dirty="0">
                <a:ln w="0"/>
                <a:effectLst>
                  <a:outerShdw blurRad="38100" dist="19050" dir="2700000" algn="tl" rotWithShape="0">
                    <a:schemeClr val="dk1">
                      <a:alpha val="40000"/>
                    </a:schemeClr>
                  </a:outerShdw>
                </a:effectLst>
              </a:rPr>
              <a:t>if an application get multiple classes having main() methods?</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04683" y="2151727"/>
            <a:ext cx="10464801" cy="4031873"/>
          </a:xfrm>
          <a:prstGeom prst="rect">
            <a:avLst/>
          </a:prstGeom>
          <a:noFill/>
        </p:spPr>
        <p:txBody>
          <a:bodyPr wrap="square" lIns="91440" tIns="45720" rIns="91440" bIns="45720">
            <a:spAutoFit/>
          </a:bodyPr>
          <a:lstStyle/>
          <a:p>
            <a:r>
              <a:rPr lang="en-IN" sz="3200" dirty="0"/>
              <a:t>It's certainly possible to have multiple main methods in different classes. When you start the application, you've to provide the </a:t>
            </a:r>
            <a:r>
              <a:rPr lang="en-IN" sz="3200" dirty="0" err="1"/>
              <a:t>startup</a:t>
            </a:r>
            <a:r>
              <a:rPr lang="en-IN" sz="3200" dirty="0"/>
              <a:t> class name for execution.</a:t>
            </a:r>
          </a:p>
          <a:p>
            <a:endParaRPr lang="en-IN" sz="3200" dirty="0"/>
          </a:p>
          <a:p>
            <a:r>
              <a:rPr lang="en-IN" sz="3200" dirty="0"/>
              <a:t> The JVM then looks up for the main method only in the class whose name you've supplied. </a:t>
            </a:r>
          </a:p>
          <a:p>
            <a:r>
              <a:rPr lang="en-IN" sz="3200" dirty="0"/>
              <a:t>Hence, you won't observe any conflict with the multiple classes having the &lt;main()&gt; definition.</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179790195"/>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754326"/>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10.</a:t>
            </a:r>
            <a:r>
              <a:rPr lang="en-IN" sz="3600" dirty="0">
                <a:ln w="0"/>
                <a:effectLst>
                  <a:outerShdw blurRad="38100" dist="19050" dir="2700000" algn="tl" rotWithShape="0">
                    <a:schemeClr val="dk1">
                      <a:alpha val="40000"/>
                    </a:schemeClr>
                  </a:outerShdw>
                </a:effectLst>
              </a:rPr>
              <a:t> What is the difference between pass by reference and pass by value in Java?</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04683" y="2151727"/>
            <a:ext cx="10464801" cy="3539430"/>
          </a:xfrm>
          <a:prstGeom prst="rect">
            <a:avLst/>
          </a:prstGeom>
          <a:noFill/>
        </p:spPr>
        <p:txBody>
          <a:bodyPr wrap="square" lIns="91440" tIns="45720" rIns="91440" bIns="45720">
            <a:spAutoFit/>
          </a:bodyPr>
          <a:lstStyle/>
          <a:p>
            <a:r>
              <a:rPr lang="en-IN" sz="3200" dirty="0"/>
              <a:t>Pass by reference indicates, passing the address itself rather than passing the value. </a:t>
            </a:r>
          </a:p>
          <a:p>
            <a:endParaRPr lang="en-IN" sz="3200" dirty="0"/>
          </a:p>
          <a:p>
            <a:r>
              <a:rPr lang="en-IN" sz="3200" dirty="0"/>
              <a:t>Pass by value means is giving a copy of the value.</a:t>
            </a:r>
          </a:p>
          <a:p>
            <a:endParaRPr lang="en-IN" sz="3200" dirty="0"/>
          </a:p>
          <a:p>
            <a:r>
              <a:rPr lang="en-IN" sz="3200" dirty="0"/>
              <a:t>Java deals with Pass by value, since Java doesn’t support pointers.</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60722356"/>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754326"/>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11.</a:t>
            </a:r>
            <a:r>
              <a:rPr lang="en-IN" sz="3600" dirty="0">
                <a:ln w="0"/>
                <a:effectLst>
                  <a:outerShdw blurRad="38100" dist="19050" dir="2700000" algn="tl" rotWithShape="0">
                    <a:schemeClr val="dk1">
                      <a:alpha val="40000"/>
                    </a:schemeClr>
                  </a:outerShdw>
                </a:effectLst>
              </a:rPr>
              <a:t> What do you make of each keyword in public static void main(String </a:t>
            </a:r>
            <a:r>
              <a:rPr lang="en-IN" sz="3600" dirty="0" err="1">
                <a:ln w="0"/>
                <a:effectLst>
                  <a:outerShdw blurRad="38100" dist="19050" dir="2700000" algn="tl" rotWithShape="0">
                    <a:schemeClr val="dk1">
                      <a:alpha val="40000"/>
                    </a:schemeClr>
                  </a:outerShdw>
                </a:effectLst>
              </a:rPr>
              <a:t>args</a:t>
            </a:r>
            <a:r>
              <a:rPr lang="en-IN" sz="3600" dirty="0">
                <a:ln w="0"/>
                <a:effectLst>
                  <a:outerShdw blurRad="38100" dist="19050" dir="2700000" algn="tl" rotWithShape="0">
                    <a:schemeClr val="dk1">
                      <a:alpha val="40000"/>
                    </a:schemeClr>
                  </a:outerShdw>
                </a:effectLst>
              </a:rPr>
              <a:t>[])?</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04683" y="2151727"/>
            <a:ext cx="10464801" cy="4031873"/>
          </a:xfrm>
          <a:prstGeom prst="rect">
            <a:avLst/>
          </a:prstGeom>
          <a:noFill/>
        </p:spPr>
        <p:txBody>
          <a:bodyPr wrap="square" lIns="91440" tIns="45720" rIns="91440" bIns="45720">
            <a:spAutoFit/>
          </a:bodyPr>
          <a:lstStyle/>
          <a:p>
            <a:pPr fontAlgn="base"/>
            <a:r>
              <a:rPr lang="en-IN" sz="3200" b="1" dirty="0"/>
              <a:t>Public-</a:t>
            </a:r>
            <a:r>
              <a:rPr lang="en-IN" sz="3200" dirty="0"/>
              <a:t> &lt;main()&gt; is the entry point method which the JVM calls when a program starts. So it is mandatory to be accessible from the Java environment. Hence, the access specifier has to be public.</a:t>
            </a:r>
          </a:p>
          <a:p>
            <a:pPr fontAlgn="base"/>
            <a:endParaRPr lang="en-IN" sz="3200" dirty="0"/>
          </a:p>
          <a:p>
            <a:pPr fontAlgn="base"/>
            <a:r>
              <a:rPr lang="en-IN" sz="3200" b="1" dirty="0"/>
              <a:t>Static-</a:t>
            </a:r>
            <a:r>
              <a:rPr lang="en-IN" sz="3200" dirty="0"/>
              <a:t> JVM must be capable of calling this method w/o creating an instance of the class. So the method has to be declared as static.						</a:t>
            </a:r>
            <a:r>
              <a:rPr lang="en-IN" sz="3200" dirty="0">
                <a:solidFill>
                  <a:srgbClr val="FF0000"/>
                </a:solidFill>
              </a:rPr>
              <a:t>continue..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066585284"/>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754326"/>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11.</a:t>
            </a:r>
            <a:r>
              <a:rPr lang="en-IN" sz="3600" dirty="0">
                <a:ln w="0"/>
                <a:effectLst>
                  <a:outerShdw blurRad="38100" dist="19050" dir="2700000" algn="tl" rotWithShape="0">
                    <a:schemeClr val="dk1">
                      <a:alpha val="40000"/>
                    </a:schemeClr>
                  </a:outerShdw>
                </a:effectLst>
              </a:rPr>
              <a:t> What do you make of each keyword in public static void main(String </a:t>
            </a:r>
            <a:r>
              <a:rPr lang="en-IN" sz="3600" dirty="0" err="1">
                <a:ln w="0"/>
                <a:effectLst>
                  <a:outerShdw blurRad="38100" dist="19050" dir="2700000" algn="tl" rotWithShape="0">
                    <a:schemeClr val="dk1">
                      <a:alpha val="40000"/>
                    </a:schemeClr>
                  </a:outerShdw>
                </a:effectLst>
              </a:rPr>
              <a:t>args</a:t>
            </a:r>
            <a:r>
              <a:rPr lang="en-IN" sz="3600" dirty="0">
                <a:ln w="0"/>
                <a:effectLst>
                  <a:outerShdw blurRad="38100" dist="19050" dir="2700000" algn="tl" rotWithShape="0">
                    <a:schemeClr val="dk1">
                      <a:alpha val="40000"/>
                    </a:schemeClr>
                  </a:outerShdw>
                </a:effectLst>
              </a:rPr>
              <a:t>[])?</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04683" y="2151727"/>
            <a:ext cx="10464801" cy="3046988"/>
          </a:xfrm>
          <a:prstGeom prst="rect">
            <a:avLst/>
          </a:prstGeom>
          <a:noFill/>
        </p:spPr>
        <p:txBody>
          <a:bodyPr wrap="square" lIns="91440" tIns="45720" rIns="91440" bIns="45720">
            <a:spAutoFit/>
          </a:bodyPr>
          <a:lstStyle/>
          <a:p>
            <a:pPr fontAlgn="base"/>
            <a:r>
              <a:rPr lang="en-IN" sz="3200" b="1" dirty="0"/>
              <a:t>Void-</a:t>
            </a:r>
            <a:r>
              <a:rPr lang="en-IN" sz="3200" dirty="0"/>
              <a:t> &lt;main()&gt; doesn't return anything, so its return type must be void.</a:t>
            </a:r>
          </a:p>
          <a:p>
            <a:pPr fontAlgn="base"/>
            <a:endParaRPr lang="en-IN" sz="3200" dirty="0"/>
          </a:p>
          <a:p>
            <a:pPr fontAlgn="base"/>
            <a:r>
              <a:rPr lang="en-IN" sz="3200" dirty="0"/>
              <a:t>The argument string represents the argument type passed from the console, and the &lt;</a:t>
            </a:r>
            <a:r>
              <a:rPr lang="en-IN" sz="3200" dirty="0" err="1"/>
              <a:t>args</a:t>
            </a:r>
            <a:r>
              <a:rPr lang="en-IN" sz="3200" dirty="0"/>
              <a:t>&gt; is an array of strings specified at the command line.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630165362"/>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12.</a:t>
            </a:r>
            <a:r>
              <a:rPr lang="en-IN" sz="3600" dirty="0">
                <a:ln w="0"/>
                <a:effectLst>
                  <a:outerShdw blurRad="38100" dist="19050" dir="2700000" algn="tl" rotWithShape="0">
                    <a:schemeClr val="dk1">
                      <a:alpha val="40000"/>
                    </a:schemeClr>
                  </a:outerShdw>
                </a:effectLst>
              </a:rPr>
              <a:t> Can you compile a Java class successfully without having the "main" method ?</a:t>
            </a:r>
          </a:p>
        </p:txBody>
      </p:sp>
      <p:sp>
        <p:nvSpPr>
          <p:cNvPr id="3" name="Rectangle 2">
            <a:extLst>
              <a:ext uri="{FF2B5EF4-FFF2-40B4-BE49-F238E27FC236}">
                <a16:creationId xmlns:a16="http://schemas.microsoft.com/office/drawing/2014/main" id="{20154A35-8EE6-2342-9C40-B5CDBF7FBC2E}"/>
              </a:ext>
            </a:extLst>
          </p:cNvPr>
          <p:cNvSpPr/>
          <p:nvPr/>
        </p:nvSpPr>
        <p:spPr>
          <a:xfrm>
            <a:off x="1204683" y="2151727"/>
            <a:ext cx="10464801" cy="2062103"/>
          </a:xfrm>
          <a:prstGeom prst="rect">
            <a:avLst/>
          </a:prstGeom>
          <a:noFill/>
        </p:spPr>
        <p:txBody>
          <a:bodyPr wrap="square" lIns="91440" tIns="45720" rIns="91440" bIns="45720">
            <a:spAutoFit/>
          </a:bodyPr>
          <a:lstStyle/>
          <a:p>
            <a:pPr fontAlgn="base"/>
            <a:r>
              <a:rPr lang="en-IN" sz="3200" dirty="0"/>
              <a:t>Yes, we can compile, but it won't run. </a:t>
            </a:r>
          </a:p>
          <a:p>
            <a:pPr fontAlgn="base"/>
            <a:endParaRPr lang="en-IN" sz="3200" dirty="0"/>
          </a:p>
          <a:p>
            <a:pPr fontAlgn="base"/>
            <a:r>
              <a:rPr lang="en-IN" sz="3200" dirty="0"/>
              <a:t>The "main" method works as the </a:t>
            </a:r>
            <a:r>
              <a:rPr lang="en-IN" sz="3200" dirty="0" err="1"/>
              <a:t>startup</a:t>
            </a:r>
            <a:r>
              <a:rPr lang="en-IN" sz="3200" dirty="0"/>
              <a:t> function for a Java class, and the JVM calls it for the program execution</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053035530"/>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13.</a:t>
            </a:r>
            <a:r>
              <a:rPr lang="en-IN" sz="3600" dirty="0">
                <a:ln w="0"/>
                <a:effectLst>
                  <a:outerShdw blurRad="38100" dist="19050" dir="2700000" algn="tl" rotWithShape="0">
                    <a:schemeClr val="dk1">
                      <a:alpha val="40000"/>
                    </a:schemeClr>
                  </a:outerShdw>
                </a:effectLst>
              </a:rPr>
              <a:t> Would a Java program compile/run if we use &lt;static public void&gt; instead of &lt;public static void&gt;?</a:t>
            </a:r>
          </a:p>
        </p:txBody>
      </p:sp>
      <p:sp>
        <p:nvSpPr>
          <p:cNvPr id="3" name="Rectangle 2">
            <a:extLst>
              <a:ext uri="{FF2B5EF4-FFF2-40B4-BE49-F238E27FC236}">
                <a16:creationId xmlns:a16="http://schemas.microsoft.com/office/drawing/2014/main" id="{20154A35-8EE6-2342-9C40-B5CDBF7FBC2E}"/>
              </a:ext>
            </a:extLst>
          </p:cNvPr>
          <p:cNvSpPr/>
          <p:nvPr/>
        </p:nvSpPr>
        <p:spPr>
          <a:xfrm>
            <a:off x="1204683" y="2151727"/>
            <a:ext cx="10464801" cy="584775"/>
          </a:xfrm>
          <a:prstGeom prst="rect">
            <a:avLst/>
          </a:prstGeom>
          <a:noFill/>
        </p:spPr>
        <p:txBody>
          <a:bodyPr wrap="square" lIns="91440" tIns="45720" rIns="91440" bIns="45720">
            <a:spAutoFit/>
          </a:bodyPr>
          <a:lstStyle/>
          <a:p>
            <a:pPr fontAlgn="base"/>
            <a:r>
              <a:rPr lang="en-IN" sz="3200" dirty="0"/>
              <a:t>Yes, the program will compile and run as usual.</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895393717"/>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14.</a:t>
            </a:r>
            <a:r>
              <a:rPr lang="en-IN" sz="3600" dirty="0">
                <a:ln w="0"/>
                <a:effectLst>
                  <a:outerShdw blurRad="38100" dist="19050" dir="2700000" algn="tl" rotWithShape="0">
                    <a:schemeClr val="dk1">
                      <a:alpha val="40000"/>
                    </a:schemeClr>
                  </a:outerShdw>
                </a:effectLst>
              </a:rPr>
              <a:t> What are the various access specifiers in Java ?</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45029" y="1611440"/>
            <a:ext cx="10464801" cy="4278094"/>
          </a:xfrm>
          <a:prstGeom prst="rect">
            <a:avLst/>
          </a:prstGeom>
          <a:noFill/>
        </p:spPr>
        <p:txBody>
          <a:bodyPr wrap="square" lIns="91440" tIns="45720" rIns="91440" bIns="45720">
            <a:spAutoFit/>
          </a:bodyPr>
          <a:lstStyle/>
          <a:p>
            <a:r>
              <a:rPr lang="en-IN" sz="3200" b="1" dirty="0"/>
              <a:t>1. Public</a:t>
            </a:r>
            <a:r>
              <a:rPr lang="en-IN" sz="3200" dirty="0"/>
              <a:t> - </a:t>
            </a:r>
            <a:r>
              <a:rPr lang="en-IN" sz="2800" dirty="0"/>
              <a:t>The classes, methods, or variables which are defined as public, can be accessed by any class or method.</a:t>
            </a:r>
          </a:p>
          <a:p>
            <a:r>
              <a:rPr lang="en-IN" sz="3200" b="1" dirty="0"/>
              <a:t>2. Protected -</a:t>
            </a:r>
            <a:r>
              <a:rPr lang="en-IN" sz="3200" dirty="0"/>
              <a:t> </a:t>
            </a:r>
            <a:r>
              <a:rPr lang="en-IN" sz="2800" dirty="0"/>
              <a:t>Protected can be accessed by the class of the same package, or by the sub-class of this class, or within the same class.</a:t>
            </a:r>
          </a:p>
          <a:p>
            <a:r>
              <a:rPr lang="en-IN" sz="3200" b="1" dirty="0"/>
              <a:t>3. Default -</a:t>
            </a:r>
            <a:r>
              <a:rPr lang="en-IN" sz="3200" dirty="0"/>
              <a:t> </a:t>
            </a:r>
            <a:r>
              <a:rPr lang="en-IN" sz="2800" dirty="0"/>
              <a:t>Default are accessible within the package only. By default, all the classes, methods, and variables are of default scope.</a:t>
            </a:r>
          </a:p>
          <a:p>
            <a:r>
              <a:rPr lang="en-IN" sz="3200" b="1" dirty="0"/>
              <a:t>4 .Private -</a:t>
            </a:r>
            <a:r>
              <a:rPr lang="en-IN" sz="3200" dirty="0"/>
              <a:t> </a:t>
            </a:r>
            <a:r>
              <a:rPr lang="en-IN" sz="2800" dirty="0"/>
              <a:t>The private class, methods, or variables defined as private can be accessed within the class only.</a:t>
            </a:r>
          </a:p>
          <a:p>
            <a:pPr fontAlgn="base"/>
            <a:endParaRPr lang="en-IN" sz="32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979152285"/>
      </p:ext>
    </p:extLst>
  </p:cSld>
  <p:clrMapOvr>
    <a:masterClrMapping/>
  </p:clrMapOvr>
  <mc:AlternateContent xmlns:mc="http://schemas.openxmlformats.org/markup-compatibility/2006">
    <mc:Choice xmlns:p14="http://schemas.microsoft.com/office/powerpoint/2010/main" Requires="p14">
      <p:transition spd="slow" p14:dur="2000" advClick="0" advTm="30000"/>
    </mc:Choice>
    <mc:Fallback>
      <p:transition spd="slow" advClick="0" advTm="3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754326"/>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15. </a:t>
            </a:r>
            <a:r>
              <a:rPr lang="en-IN" sz="3600" dirty="0">
                <a:ln w="0"/>
                <a:effectLst>
                  <a:outerShdw blurRad="38100" dist="19050" dir="2700000" algn="tl" rotWithShape="0">
                    <a:schemeClr val="dk1">
                      <a:alpha val="40000"/>
                    </a:schemeClr>
                  </a:outerShdw>
                </a:effectLst>
              </a:rPr>
              <a:t>What do you understand of Garbage Collection and how to call it explicitly?</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863599" y="2142285"/>
            <a:ext cx="10464801" cy="2739211"/>
          </a:xfrm>
          <a:prstGeom prst="rect">
            <a:avLst/>
          </a:prstGeom>
          <a:noFill/>
        </p:spPr>
        <p:txBody>
          <a:bodyPr wrap="square" lIns="91440" tIns="45720" rIns="91440" bIns="45720">
            <a:spAutoFit/>
          </a:bodyPr>
          <a:lstStyle/>
          <a:p>
            <a:r>
              <a:rPr lang="en-IN" sz="2800" dirty="0"/>
              <a:t>If the object is no longer belong to any variable, Java automatically reclaims the memory. This process is known as garbage collection. </a:t>
            </a:r>
          </a:p>
          <a:p>
            <a:endParaRPr lang="en-IN" sz="2800" dirty="0"/>
          </a:p>
          <a:p>
            <a:r>
              <a:rPr lang="en-IN" sz="2800" dirty="0"/>
              <a:t>You can use the &lt;</a:t>
            </a:r>
            <a:r>
              <a:rPr lang="en-IN" sz="2800" dirty="0" err="1"/>
              <a:t>System.gc</a:t>
            </a:r>
            <a:r>
              <a:rPr lang="en-IN" sz="2800" dirty="0"/>
              <a:t>()&gt; method to call it explicitly.  But it doesn’t ensure garbage collection then and there.</a:t>
            </a:r>
          </a:p>
          <a:p>
            <a:pPr fontAlgn="base"/>
            <a:endParaRPr lang="en-IN" sz="32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3573977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16. </a:t>
            </a:r>
            <a:r>
              <a:rPr lang="en-IN" sz="3600" dirty="0">
                <a:ln w="0"/>
                <a:effectLst>
                  <a:outerShdw blurRad="38100" dist="19050" dir="2700000" algn="tl" rotWithShape="0">
                    <a:schemeClr val="dk1">
                      <a:alpha val="40000"/>
                    </a:schemeClr>
                  </a:outerShdw>
                </a:effectLst>
              </a:rPr>
              <a:t>How to compare the final, finally, and finalize keywords?</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863599" y="1711817"/>
            <a:ext cx="10464801" cy="5324535"/>
          </a:xfrm>
          <a:prstGeom prst="rect">
            <a:avLst/>
          </a:prstGeom>
          <a:noFill/>
        </p:spPr>
        <p:txBody>
          <a:bodyPr wrap="square" lIns="91440" tIns="45720" rIns="91440" bIns="45720">
            <a:spAutoFit/>
          </a:bodyPr>
          <a:lstStyle/>
          <a:p>
            <a:pPr fontAlgn="base"/>
            <a:r>
              <a:rPr lang="en-IN" sz="2800" b="1" dirty="0"/>
              <a:t>Final</a:t>
            </a:r>
            <a:r>
              <a:rPr lang="en-IN" sz="2800" dirty="0"/>
              <a:t>– It's used to declare a constant. Final variable can’t be changed.</a:t>
            </a:r>
          </a:p>
          <a:p>
            <a:pPr lvl="1" fontAlgn="base"/>
            <a:r>
              <a:rPr lang="en-IN" sz="2800" dirty="0"/>
              <a:t>	Variables defined in an interface are implicitly final. You can’t 	extend a final class, means you can’t instantiate a final class</a:t>
            </a:r>
          </a:p>
          <a:p>
            <a:pPr lvl="1" fontAlgn="base"/>
            <a:endParaRPr lang="en-IN" sz="2800" dirty="0"/>
          </a:p>
          <a:p>
            <a:pPr fontAlgn="base"/>
            <a:r>
              <a:rPr lang="en-IN" sz="2800" b="1" dirty="0"/>
              <a:t>Finally</a:t>
            </a:r>
            <a:r>
              <a:rPr lang="en-IN" sz="2800" dirty="0"/>
              <a:t>– It makes you handle exceptions.</a:t>
            </a:r>
          </a:p>
          <a:p>
            <a:pPr lvl="1" fontAlgn="base"/>
            <a:r>
              <a:rPr lang="en-IN" sz="2800" dirty="0"/>
              <a:t>	It's a keyword used for exception handling. The code under the 	&lt;finally&gt; block gets executed apparently.</a:t>
            </a:r>
          </a:p>
          <a:p>
            <a:pPr lvl="1" fontAlgn="base"/>
            <a:endParaRPr lang="en-IN" sz="2800" dirty="0"/>
          </a:p>
          <a:p>
            <a:pPr fontAlgn="base"/>
            <a:r>
              <a:rPr lang="en-IN" sz="2800" b="1" dirty="0"/>
              <a:t>Finalize</a:t>
            </a:r>
            <a:r>
              <a:rPr lang="en-IN" sz="2800" dirty="0"/>
              <a:t>– It helps in garbage collection.</a:t>
            </a:r>
          </a:p>
          <a:p>
            <a:pPr lvl="1" fontAlgn="base"/>
            <a:r>
              <a:rPr lang="en-IN" sz="2800" dirty="0"/>
              <a:t>	The &lt;finalize()&gt; method is used just before an object is 	destroyed and garbage collected</a:t>
            </a:r>
            <a:r>
              <a:rPr lang="en-IN" dirty="0"/>
              <a:t>.</a:t>
            </a:r>
          </a:p>
          <a:p>
            <a:pPr fontAlgn="base"/>
            <a:endParaRPr lang="en-IN" sz="32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793941296"/>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17. </a:t>
            </a:r>
            <a:r>
              <a:rPr lang="en-IN" sz="3600" dirty="0">
                <a:ln w="0"/>
                <a:effectLst>
                  <a:outerShdw blurRad="38100" dist="19050" dir="2700000" algn="tl" rotWithShape="0">
                    <a:schemeClr val="dk1">
                      <a:alpha val="40000"/>
                    </a:schemeClr>
                  </a:outerShdw>
                </a:effectLst>
              </a:rPr>
              <a:t>Can a class be declared as static?</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863599" y="1711817"/>
            <a:ext cx="10464801" cy="1446550"/>
          </a:xfrm>
          <a:prstGeom prst="rect">
            <a:avLst/>
          </a:prstGeom>
          <a:noFill/>
        </p:spPr>
        <p:txBody>
          <a:bodyPr wrap="square" lIns="91440" tIns="45720" rIns="91440" bIns="45720">
            <a:spAutoFit/>
          </a:bodyPr>
          <a:lstStyle/>
          <a:p>
            <a:pPr fontAlgn="base"/>
            <a:r>
              <a:rPr lang="en-IN" sz="2800" dirty="0"/>
              <a:t>We can’t declare a top level class as static, but the inner class can be declared as static</a:t>
            </a:r>
            <a:endParaRPr lang="en-IN" dirty="0"/>
          </a:p>
          <a:p>
            <a:pPr fontAlgn="base"/>
            <a:endParaRPr lang="en-IN" sz="32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523834072"/>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721446" y="905008"/>
            <a:ext cx="3259739" cy="646331"/>
          </a:xfrm>
          <a:prstGeom prst="rect">
            <a:avLst/>
          </a:prstGeom>
          <a:noFill/>
        </p:spPr>
        <p:txBody>
          <a:bodyPr wrap="none" lIns="91440" tIns="45720" rIns="91440" bIns="45720">
            <a:spAutoFit/>
          </a:bodyPr>
          <a:lstStyle/>
          <a:p>
            <a:pPr algn="ctr"/>
            <a:r>
              <a:rPr lang="en-GB" sz="3600" b="0" cap="none" spc="0" dirty="0">
                <a:ln w="0"/>
                <a:solidFill>
                  <a:schemeClr val="tx1"/>
                </a:solidFill>
                <a:effectLst>
                  <a:outerShdw blurRad="38100" dist="19050" dir="2700000" algn="tl" rotWithShape="0">
                    <a:schemeClr val="dk1">
                      <a:alpha val="40000"/>
                    </a:schemeClr>
                  </a:outerShdw>
                </a:effectLst>
              </a:rPr>
              <a:t>1. What is Java ?</a:t>
            </a:r>
          </a:p>
        </p:txBody>
      </p:sp>
      <p:sp>
        <p:nvSpPr>
          <p:cNvPr id="3" name="Rectangle 2">
            <a:extLst>
              <a:ext uri="{FF2B5EF4-FFF2-40B4-BE49-F238E27FC236}">
                <a16:creationId xmlns:a16="http://schemas.microsoft.com/office/drawing/2014/main" id="{20154A35-8EE6-2342-9C40-B5CDBF7FBC2E}"/>
              </a:ext>
            </a:extLst>
          </p:cNvPr>
          <p:cNvSpPr/>
          <p:nvPr/>
        </p:nvSpPr>
        <p:spPr>
          <a:xfrm>
            <a:off x="1233715" y="1743219"/>
            <a:ext cx="10464801" cy="3539430"/>
          </a:xfrm>
          <a:prstGeom prst="rect">
            <a:avLst/>
          </a:prstGeom>
          <a:noFill/>
        </p:spPr>
        <p:txBody>
          <a:bodyPr wrap="square" lIns="91440" tIns="45720" rIns="91440" bIns="45720">
            <a:spAutoFit/>
          </a:bodyPr>
          <a:lstStyle/>
          <a:p>
            <a:r>
              <a:rPr lang="en-IN" sz="3200" dirty="0"/>
              <a:t>Java is a high-level programming language and is platform-independent.</a:t>
            </a:r>
          </a:p>
          <a:p>
            <a:r>
              <a:rPr lang="en-IN" sz="3200" dirty="0"/>
              <a:t>Java is a general-purpose programming language that is class-based, object-oriented, and designed to have as few implementation dependencies as possible</a:t>
            </a:r>
            <a:r>
              <a:rPr lang="en-IN" dirty="0"/>
              <a:t>.</a:t>
            </a:r>
            <a:r>
              <a:rPr lang="en-IN" sz="3200" dirty="0"/>
              <a:t> </a:t>
            </a:r>
          </a:p>
          <a:p>
            <a:r>
              <a:rPr lang="en-IN" sz="3200" dirty="0"/>
              <a:t>There are a lot of applications, websites, and games that are developed using Java.</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48604204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18. </a:t>
            </a:r>
            <a:r>
              <a:rPr lang="en-IN" sz="3600" dirty="0">
                <a:ln w="0"/>
                <a:effectLst>
                  <a:outerShdw blurRad="38100" dist="19050" dir="2700000" algn="tl" rotWithShape="0">
                    <a:schemeClr val="dk1">
                      <a:alpha val="40000"/>
                    </a:schemeClr>
                  </a:outerShdw>
                </a:effectLst>
              </a:rPr>
              <a:t>When will you define a class a static?</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863599" y="1711817"/>
            <a:ext cx="10464801" cy="1877437"/>
          </a:xfrm>
          <a:prstGeom prst="rect">
            <a:avLst/>
          </a:prstGeom>
          <a:noFill/>
        </p:spPr>
        <p:txBody>
          <a:bodyPr wrap="square" lIns="91440" tIns="45720" rIns="91440" bIns="45720">
            <a:spAutoFit/>
          </a:bodyPr>
          <a:lstStyle/>
          <a:p>
            <a:pPr fontAlgn="base"/>
            <a:r>
              <a:rPr lang="en-IN" sz="2800" dirty="0"/>
              <a:t>When a method needs to be access even before creating the object of the class, then we need to create the method with static identifier.</a:t>
            </a:r>
          </a:p>
          <a:p>
            <a:pPr fontAlgn="base"/>
            <a:endParaRPr lang="en-IN" sz="2800" dirty="0"/>
          </a:p>
          <a:p>
            <a:pPr fontAlgn="base"/>
            <a:r>
              <a:rPr lang="en-IN" sz="2800" dirty="0"/>
              <a:t>We can call a static method by: </a:t>
            </a:r>
            <a:r>
              <a:rPr lang="en-IN" sz="2800" dirty="0" err="1"/>
              <a:t>ClassName.StaticMethodName</a:t>
            </a:r>
            <a:r>
              <a:rPr lang="en-IN" sz="2800" dirty="0"/>
              <a:t>()</a:t>
            </a:r>
            <a:endParaRPr lang="en-IN" sz="32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518535593"/>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19. </a:t>
            </a:r>
            <a:r>
              <a:rPr lang="en-IN" sz="3600" dirty="0">
                <a:ln w="0"/>
                <a:effectLst>
                  <a:outerShdw blurRad="38100" dist="19050" dir="2700000" algn="tl" rotWithShape="0">
                    <a:schemeClr val="dk1">
                      <a:alpha val="40000"/>
                    </a:schemeClr>
                  </a:outerShdw>
                </a:effectLst>
              </a:rPr>
              <a:t>What is </a:t>
            </a:r>
            <a:r>
              <a:rPr lang="en-IN" sz="3600" dirty="0" err="1">
                <a:ln w="0"/>
                <a:effectLst>
                  <a:outerShdw blurRad="38100" dist="19050" dir="2700000" algn="tl" rotWithShape="0">
                    <a:schemeClr val="dk1">
                      <a:alpha val="40000"/>
                    </a:schemeClr>
                  </a:outerShdw>
                </a:effectLst>
              </a:rPr>
              <a:t>classloader</a:t>
            </a:r>
            <a:r>
              <a:rPr lang="en-IN" sz="3600" dirty="0">
                <a:ln w="0"/>
                <a:effectLst>
                  <a:outerShdw blurRad="38100" dist="19050" dir="2700000" algn="tl" rotWithShape="0">
                    <a:schemeClr val="dk1">
                      <a:alpha val="40000"/>
                    </a:schemeClr>
                  </a:outerShdw>
                </a:effectLst>
              </a:rPr>
              <a:t>?</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863599" y="1711817"/>
            <a:ext cx="10464801" cy="3108543"/>
          </a:xfrm>
          <a:prstGeom prst="rect">
            <a:avLst/>
          </a:prstGeom>
          <a:noFill/>
        </p:spPr>
        <p:txBody>
          <a:bodyPr wrap="square" lIns="91440" tIns="45720" rIns="91440" bIns="45720">
            <a:spAutoFit/>
          </a:bodyPr>
          <a:lstStyle/>
          <a:p>
            <a:pPr fontAlgn="base"/>
            <a:r>
              <a:rPr lang="en-IN" sz="2800" dirty="0" err="1"/>
              <a:t>Classloader</a:t>
            </a:r>
            <a:r>
              <a:rPr lang="en-IN" sz="2800" dirty="0"/>
              <a:t> is a subsystem of JVM which is used to load class files. Whenever we run the java program, it is loaded first by the </a:t>
            </a:r>
            <a:r>
              <a:rPr lang="en-IN" sz="2800" dirty="0" err="1"/>
              <a:t>classloader</a:t>
            </a:r>
            <a:r>
              <a:rPr lang="en-IN" sz="2800" dirty="0"/>
              <a:t>.</a:t>
            </a:r>
          </a:p>
          <a:p>
            <a:pPr fontAlgn="base"/>
            <a:endParaRPr lang="en-IN" sz="2800" dirty="0"/>
          </a:p>
          <a:p>
            <a:pPr fontAlgn="base"/>
            <a:r>
              <a:rPr lang="en-IN" sz="2800" dirty="0"/>
              <a:t>There are three built-in </a:t>
            </a:r>
            <a:r>
              <a:rPr lang="en-IN" sz="2800" dirty="0" err="1"/>
              <a:t>classloaders</a:t>
            </a:r>
            <a:r>
              <a:rPr lang="en-IN" sz="2800" dirty="0"/>
              <a:t> in Java.</a:t>
            </a:r>
          </a:p>
          <a:p>
            <a:pPr marL="514350" indent="-514350" fontAlgn="base">
              <a:buAutoNum type="arabicPeriod"/>
            </a:pPr>
            <a:r>
              <a:rPr lang="en-IN" sz="2800" dirty="0"/>
              <a:t>Bootstrap </a:t>
            </a:r>
            <a:r>
              <a:rPr lang="en-IN" sz="2800" dirty="0" err="1"/>
              <a:t>ClassLoader</a:t>
            </a:r>
            <a:r>
              <a:rPr lang="en-IN" sz="2800" dirty="0"/>
              <a:t>.</a:t>
            </a:r>
          </a:p>
          <a:p>
            <a:pPr marL="514350" indent="-514350" fontAlgn="base">
              <a:buAutoNum type="arabicPeriod"/>
            </a:pPr>
            <a:r>
              <a:rPr lang="en-IN" sz="2800" dirty="0"/>
              <a:t>Extension </a:t>
            </a:r>
            <a:r>
              <a:rPr lang="en-IN" sz="2800" dirty="0" err="1"/>
              <a:t>ClassLoader</a:t>
            </a:r>
            <a:r>
              <a:rPr lang="en-IN" sz="2800" dirty="0"/>
              <a:t>.</a:t>
            </a:r>
          </a:p>
          <a:p>
            <a:pPr marL="514350" indent="-514350" fontAlgn="base">
              <a:buAutoNum type="arabicPeriod"/>
            </a:pPr>
            <a:r>
              <a:rPr lang="en-IN" sz="2800" dirty="0"/>
              <a:t>System/Application </a:t>
            </a:r>
            <a:r>
              <a:rPr lang="en-IN" sz="2800" dirty="0" err="1"/>
              <a:t>ClassLoader</a:t>
            </a:r>
            <a:r>
              <a:rPr lang="en-IN" sz="2800" dirty="0"/>
              <a:t>:</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372019136"/>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20.</a:t>
            </a:r>
            <a:r>
              <a:rPr lang="en-IN" sz="3600" dirty="0">
                <a:ln w="0"/>
                <a:effectLst>
                  <a:outerShdw blurRad="38100" dist="19050" dir="2700000" algn="tl" rotWithShape="0">
                    <a:schemeClr val="dk1">
                      <a:alpha val="40000"/>
                    </a:schemeClr>
                  </a:outerShdw>
                </a:effectLst>
              </a:rPr>
              <a:t> Is Empty .java file name a valid source file name ?</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863599" y="1711817"/>
            <a:ext cx="10464801" cy="954107"/>
          </a:xfrm>
          <a:prstGeom prst="rect">
            <a:avLst/>
          </a:prstGeom>
          <a:noFill/>
        </p:spPr>
        <p:txBody>
          <a:bodyPr wrap="square" lIns="91440" tIns="45720" rIns="91440" bIns="45720">
            <a:spAutoFit/>
          </a:bodyPr>
          <a:lstStyle/>
          <a:p>
            <a:pPr fontAlgn="base"/>
            <a:r>
              <a:rPr lang="en-IN" sz="2800" dirty="0"/>
              <a:t>Yes, Java allows to save our java file by .java only, we need to compile it by </a:t>
            </a:r>
            <a:r>
              <a:rPr lang="en-IN" sz="2800" dirty="0" err="1"/>
              <a:t>javac</a:t>
            </a:r>
            <a:r>
              <a:rPr lang="en-IN" sz="2800" dirty="0"/>
              <a:t> .java and run by java </a:t>
            </a:r>
            <a:r>
              <a:rPr lang="en-IN" sz="2800" dirty="0" err="1"/>
              <a:t>classname</a:t>
            </a:r>
            <a:endParaRPr lang="en-IN" sz="28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056486985"/>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0154A35-8EE6-2342-9C40-B5CDBF7FBC2E}"/>
              </a:ext>
            </a:extLst>
          </p:cNvPr>
          <p:cNvSpPr/>
          <p:nvPr/>
        </p:nvSpPr>
        <p:spPr>
          <a:xfrm>
            <a:off x="1894071" y="1906697"/>
            <a:ext cx="8657771" cy="954107"/>
          </a:xfrm>
          <a:prstGeom prst="rect">
            <a:avLst/>
          </a:prstGeom>
          <a:noFill/>
        </p:spPr>
        <p:txBody>
          <a:bodyPr wrap="square" lIns="91440" tIns="45720" rIns="91440" bIns="45720">
            <a:spAutoFit/>
          </a:bodyPr>
          <a:lstStyle/>
          <a:p>
            <a:pPr algn="ctr" fontAlgn="base"/>
            <a:r>
              <a:rPr lang="en-IN" sz="2800" dirty="0"/>
              <a:t>If you need this questions set. Kindly let me know in the comment section belong along with your email id.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9A608F82-AB1C-B743-A55E-662A7332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432" y="3001123"/>
            <a:ext cx="2987133" cy="947139"/>
          </a:xfrm>
          <a:prstGeom prst="rect">
            <a:avLst/>
          </a:prstGeom>
        </p:spPr>
      </p:pic>
      <p:sp>
        <p:nvSpPr>
          <p:cNvPr id="10" name="Rectangle 9">
            <a:extLst>
              <a:ext uri="{FF2B5EF4-FFF2-40B4-BE49-F238E27FC236}">
                <a16:creationId xmlns:a16="http://schemas.microsoft.com/office/drawing/2014/main" id="{E167AACE-9A6C-7F47-9B96-B4C777B8616B}"/>
              </a:ext>
            </a:extLst>
          </p:cNvPr>
          <p:cNvSpPr/>
          <p:nvPr/>
        </p:nvSpPr>
        <p:spPr>
          <a:xfrm>
            <a:off x="4005943" y="4009971"/>
            <a:ext cx="3973780" cy="461665"/>
          </a:xfrm>
          <a:prstGeom prst="rect">
            <a:avLst/>
          </a:prstGeom>
          <a:noFill/>
        </p:spPr>
        <p:txBody>
          <a:bodyPr wrap="none" lIns="91440" tIns="45720" rIns="91440" bIns="45720">
            <a:spAutoFit/>
          </a:bodyPr>
          <a:lstStyle/>
          <a:p>
            <a:pPr algn="ctr"/>
            <a:r>
              <a:rPr lang="en-GB" sz="2400" b="0" cap="none" spc="0" dirty="0">
                <a:ln w="0"/>
                <a:solidFill>
                  <a:schemeClr val="tx1"/>
                </a:solidFill>
                <a:effectLst>
                  <a:outerShdw blurRad="38100" dist="19050" dir="2700000" algn="tl" rotWithShape="0">
                    <a:schemeClr val="dk1">
                      <a:alpha val="40000"/>
                    </a:schemeClr>
                  </a:outerShdw>
                </a:effectLst>
              </a:rPr>
              <a:t>See you on part 2 of this video</a:t>
            </a:r>
          </a:p>
        </p:txBody>
      </p:sp>
      <p:sp>
        <p:nvSpPr>
          <p:cNvPr id="11" name="Rectangle 10">
            <a:extLst>
              <a:ext uri="{FF2B5EF4-FFF2-40B4-BE49-F238E27FC236}">
                <a16:creationId xmlns:a16="http://schemas.microsoft.com/office/drawing/2014/main" id="{BD513FA0-B3E0-BE46-8D86-8F417C870415}"/>
              </a:ext>
            </a:extLst>
          </p:cNvPr>
          <p:cNvSpPr/>
          <p:nvPr/>
        </p:nvSpPr>
        <p:spPr>
          <a:xfrm>
            <a:off x="1190170" y="4320934"/>
            <a:ext cx="9811656" cy="1354217"/>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 </a:t>
            </a:r>
            <a:r>
              <a:rPr lang="en-GB" sz="2800" b="0" cap="none" spc="0" dirty="0">
                <a:ln w="0"/>
                <a:solidFill>
                  <a:schemeClr val="tx1"/>
                </a:solidFill>
                <a:effectLst>
                  <a:outerShdw blurRad="38100" dist="19050" dir="2700000" algn="tl" rotWithShape="0">
                    <a:schemeClr val="dk1">
                      <a:alpha val="40000"/>
                    </a:schemeClr>
                  </a:outerShdw>
                </a:effectLst>
              </a:rPr>
              <a:t>Interview questions on</a:t>
            </a:r>
          </a:p>
          <a:p>
            <a:pPr algn="ctr"/>
            <a:r>
              <a:rPr lang="en-GB" sz="2800" b="1" cap="none" spc="0" dirty="0">
                <a:ln w="0"/>
                <a:solidFill>
                  <a:schemeClr val="tx1"/>
                </a:solidFill>
                <a:effectLst>
                  <a:outerShdw blurRad="38100" dist="19050" dir="2700000" algn="tl" rotWithShape="0">
                    <a:schemeClr val="dk1">
                      <a:alpha val="40000"/>
                    </a:schemeClr>
                  </a:outerShdw>
                </a:effectLst>
              </a:rPr>
              <a:t>Core Java : OOPS Concept</a:t>
            </a:r>
          </a:p>
        </p:txBody>
      </p:sp>
    </p:spTree>
    <p:extLst>
      <p:ext uri="{BB962C8B-B14F-4D97-AF65-F5344CB8AC3E}">
        <p14:creationId xmlns:p14="http://schemas.microsoft.com/office/powerpoint/2010/main" val="1098696141"/>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0292" y="952966"/>
            <a:ext cx="7260898" cy="646331"/>
          </a:xfrm>
          <a:prstGeom prst="rect">
            <a:avLst/>
          </a:prstGeom>
          <a:noFill/>
        </p:spPr>
        <p:txBody>
          <a:bodyPr wrap="none" lIns="91440" tIns="45720" rIns="91440" bIns="45720">
            <a:spAutoFit/>
          </a:bodyPr>
          <a:lstStyle/>
          <a:p>
            <a:pPr algn="ctr"/>
            <a:r>
              <a:rPr lang="en-GB" sz="3600" dirty="0">
                <a:ln w="0"/>
                <a:effectLst>
                  <a:outerShdw blurRad="38100" dist="19050" dir="2700000" algn="tl" rotWithShape="0">
                    <a:schemeClr val="dk1">
                      <a:alpha val="40000"/>
                    </a:schemeClr>
                  </a:outerShdw>
                </a:effectLst>
              </a:rPr>
              <a:t>2</a:t>
            </a:r>
            <a:r>
              <a:rPr lang="en-GB" sz="3600" b="1" dirty="0">
                <a:ln w="0"/>
                <a:effectLst>
                  <a:outerShdw blurRad="38100" dist="19050" dir="2700000" algn="tl" rotWithShape="0">
                    <a:schemeClr val="dk1">
                      <a:alpha val="40000"/>
                    </a:schemeClr>
                  </a:outerShdw>
                </a:effectLst>
              </a:rPr>
              <a:t>. </a:t>
            </a:r>
            <a:r>
              <a:rPr lang="en-IN" sz="3600" dirty="0">
                <a:ln w="0"/>
                <a:effectLst>
                  <a:outerShdw blurRad="38100" dist="19050" dir="2700000" algn="tl" rotWithShape="0">
                    <a:schemeClr val="dk1">
                      <a:alpha val="40000"/>
                    </a:schemeClr>
                  </a:outerShdw>
                </a:effectLst>
              </a:rPr>
              <a:t>What is JRE, and why is it required?</a:t>
            </a:r>
            <a:endParaRPr lang="en-GB"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33715" y="1743219"/>
            <a:ext cx="10464801" cy="3046988"/>
          </a:xfrm>
          <a:prstGeom prst="rect">
            <a:avLst/>
          </a:prstGeom>
          <a:noFill/>
        </p:spPr>
        <p:txBody>
          <a:bodyPr wrap="square" lIns="91440" tIns="45720" rIns="91440" bIns="45720">
            <a:spAutoFit/>
          </a:bodyPr>
          <a:lstStyle/>
          <a:p>
            <a:r>
              <a:rPr lang="en-IN" sz="3200" dirty="0"/>
              <a:t>JRE stands for "Java Runtime Environment" which you usually download as a Java software. </a:t>
            </a:r>
          </a:p>
          <a:p>
            <a:r>
              <a:rPr lang="en-IN" sz="3200" dirty="0"/>
              <a:t>The JRE comprises of the Java Virtual Machine, Java platform classes, and supporting libraries. The JRE is the runtime component of Java software and is all you need to run any Java application.</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417883830"/>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56244" y="952966"/>
            <a:ext cx="7308989" cy="646331"/>
          </a:xfrm>
          <a:prstGeom prst="rect">
            <a:avLst/>
          </a:prstGeom>
          <a:noFill/>
        </p:spPr>
        <p:txBody>
          <a:bodyPr wrap="none" lIns="91440" tIns="45720" rIns="91440" bIns="45720">
            <a:spAutoFit/>
          </a:bodyPr>
          <a:lstStyle/>
          <a:p>
            <a:pPr algn="ctr"/>
            <a:r>
              <a:rPr lang="en-GB" sz="3600" dirty="0">
                <a:ln w="0"/>
                <a:effectLst>
                  <a:outerShdw blurRad="38100" dist="19050" dir="2700000" algn="tl" rotWithShape="0">
                    <a:schemeClr val="dk1">
                      <a:alpha val="40000"/>
                    </a:schemeClr>
                  </a:outerShdw>
                </a:effectLst>
              </a:rPr>
              <a:t>3</a:t>
            </a:r>
            <a:r>
              <a:rPr lang="en-GB" sz="3600" b="1" dirty="0">
                <a:ln w="0"/>
                <a:effectLst>
                  <a:outerShdw blurRad="38100" dist="19050" dir="2700000" algn="tl" rotWithShape="0">
                    <a:schemeClr val="dk1">
                      <a:alpha val="40000"/>
                    </a:schemeClr>
                  </a:outerShdw>
                </a:effectLst>
              </a:rPr>
              <a:t>.</a:t>
            </a:r>
            <a:r>
              <a:rPr lang="en-IN" sz="3600" dirty="0">
                <a:ln w="0"/>
                <a:effectLst>
                  <a:outerShdw blurRad="38100" dist="19050" dir="2700000" algn="tl" rotWithShape="0">
                    <a:schemeClr val="dk1">
                      <a:alpha val="40000"/>
                    </a:schemeClr>
                  </a:outerShdw>
                </a:effectLst>
              </a:rPr>
              <a:t> What is JDK, and why is it required?</a:t>
            </a:r>
            <a:endParaRPr lang="en-GB"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33715" y="1743219"/>
            <a:ext cx="10464801" cy="2062103"/>
          </a:xfrm>
          <a:prstGeom prst="rect">
            <a:avLst/>
          </a:prstGeom>
          <a:noFill/>
        </p:spPr>
        <p:txBody>
          <a:bodyPr wrap="square" lIns="91440" tIns="45720" rIns="91440" bIns="45720">
            <a:spAutoFit/>
          </a:bodyPr>
          <a:lstStyle/>
          <a:p>
            <a:r>
              <a:rPr lang="en-IN" sz="3200" dirty="0"/>
              <a:t>The JDK is a superset of the JRE and includes everything that the JRE contains. Additionally, it comes with the compilers and debuggers tools required for developing Java applications.</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59587577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90518" y="952966"/>
            <a:ext cx="7440434" cy="646331"/>
          </a:xfrm>
          <a:prstGeom prst="rect">
            <a:avLst/>
          </a:prstGeom>
          <a:noFill/>
        </p:spPr>
        <p:txBody>
          <a:bodyPr wrap="none" lIns="91440" tIns="45720" rIns="91440" bIns="45720">
            <a:spAutoFit/>
          </a:bodyPr>
          <a:lstStyle/>
          <a:p>
            <a:pPr algn="ctr"/>
            <a:r>
              <a:rPr lang="en-GB" sz="3600" dirty="0">
                <a:ln w="0"/>
                <a:effectLst>
                  <a:outerShdw blurRad="38100" dist="19050" dir="2700000" algn="tl" rotWithShape="0">
                    <a:schemeClr val="dk1">
                      <a:alpha val="40000"/>
                    </a:schemeClr>
                  </a:outerShdw>
                </a:effectLst>
              </a:rPr>
              <a:t>4.</a:t>
            </a:r>
            <a:r>
              <a:rPr lang="en-IN" sz="3600" dirty="0">
                <a:ln w="0"/>
                <a:effectLst>
                  <a:outerShdw blurRad="38100" dist="19050" dir="2700000" algn="tl" rotWithShape="0">
                    <a:schemeClr val="dk1">
                      <a:alpha val="40000"/>
                    </a:schemeClr>
                  </a:outerShdw>
                </a:effectLst>
              </a:rPr>
              <a:t> What is JVM, and why is it required?</a:t>
            </a:r>
            <a:endParaRPr lang="en-GB"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33715" y="1743219"/>
            <a:ext cx="10464801" cy="3539430"/>
          </a:xfrm>
          <a:prstGeom prst="rect">
            <a:avLst/>
          </a:prstGeom>
          <a:noFill/>
        </p:spPr>
        <p:txBody>
          <a:bodyPr wrap="square" lIns="91440" tIns="45720" rIns="91440" bIns="45720">
            <a:spAutoFit/>
          </a:bodyPr>
          <a:lstStyle/>
          <a:p>
            <a:r>
              <a:rPr lang="en-IN" sz="3200" dirty="0"/>
              <a:t>JVM stands for The Java Virtual machine. It translates and executes the Java bytecode. It's the entity which transforms Java to become a "portable language" (i.e., write once, run anywhere). </a:t>
            </a:r>
          </a:p>
          <a:p>
            <a:r>
              <a:rPr lang="en-IN" sz="3200" dirty="0"/>
              <a:t>Though, each platform has its implementation of JVM like the Windows, Linux, macOS, etc. have a distinct version of JVM to run bytecode.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4204135433"/>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6495" y="940547"/>
            <a:ext cx="4612032" cy="646331"/>
          </a:xfrm>
          <a:prstGeom prst="rect">
            <a:avLst/>
          </a:prstGeom>
          <a:noFill/>
        </p:spPr>
        <p:txBody>
          <a:bodyPr wrap="none" lIns="91440" tIns="45720" rIns="91440" bIns="45720">
            <a:spAutoFit/>
          </a:bodyPr>
          <a:lstStyle/>
          <a:p>
            <a:pPr algn="ctr"/>
            <a:r>
              <a:rPr lang="en-GB" sz="3600" dirty="0">
                <a:ln w="0"/>
                <a:effectLst>
                  <a:outerShdw blurRad="38100" dist="19050" dir="2700000" algn="tl" rotWithShape="0">
                    <a:schemeClr val="dk1">
                      <a:alpha val="40000"/>
                    </a:schemeClr>
                  </a:outerShdw>
                </a:effectLst>
              </a:rPr>
              <a:t>5.</a:t>
            </a:r>
            <a:r>
              <a:rPr lang="en-IN" sz="3600" dirty="0">
                <a:ln w="0"/>
                <a:effectLst>
                  <a:outerShdw blurRad="38100" dist="19050" dir="2700000" algn="tl" rotWithShape="0">
                    <a:schemeClr val="dk1">
                      <a:alpha val="40000"/>
                    </a:schemeClr>
                  </a:outerShdw>
                </a:effectLst>
              </a:rPr>
              <a:t> What is JIT compiler?</a:t>
            </a:r>
          </a:p>
        </p:txBody>
      </p:sp>
      <p:sp>
        <p:nvSpPr>
          <p:cNvPr id="3" name="Rectangle 2">
            <a:extLst>
              <a:ext uri="{FF2B5EF4-FFF2-40B4-BE49-F238E27FC236}">
                <a16:creationId xmlns:a16="http://schemas.microsoft.com/office/drawing/2014/main" id="{20154A35-8EE6-2342-9C40-B5CDBF7FBC2E}"/>
              </a:ext>
            </a:extLst>
          </p:cNvPr>
          <p:cNvSpPr/>
          <p:nvPr/>
        </p:nvSpPr>
        <p:spPr>
          <a:xfrm>
            <a:off x="1233715" y="1672221"/>
            <a:ext cx="10464801" cy="3539430"/>
          </a:xfrm>
          <a:prstGeom prst="rect">
            <a:avLst/>
          </a:prstGeom>
          <a:noFill/>
        </p:spPr>
        <p:txBody>
          <a:bodyPr wrap="square" lIns="91440" tIns="45720" rIns="91440" bIns="45720">
            <a:spAutoFit/>
          </a:bodyPr>
          <a:lstStyle/>
          <a:p>
            <a:r>
              <a:rPr lang="en-IN" sz="3200" b="1" dirty="0"/>
              <a:t>Just-In-Time(JIT) compiler:</a:t>
            </a:r>
            <a:r>
              <a:rPr lang="en-IN" sz="3200" dirty="0"/>
              <a:t> It is used to improve the performance. JIT compiles parts of the bytecode that have similar functionality at the same time, and hence reduces the amount of time needed for compilation. </a:t>
            </a:r>
          </a:p>
          <a:p>
            <a:r>
              <a:rPr lang="en-IN" sz="3200" dirty="0"/>
              <a:t>Here the term “compiler” refers to a translator from the instruction set of a Java virtual machine (JVM) to the instruction set of a specific CPU.</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73911280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646331"/>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6.</a:t>
            </a:r>
            <a:r>
              <a:rPr lang="en-IN" sz="3600" dirty="0">
                <a:ln w="0"/>
                <a:effectLst>
                  <a:outerShdw blurRad="38100" dist="19050" dir="2700000" algn="tl" rotWithShape="0">
                    <a:schemeClr val="dk1">
                      <a:alpha val="40000"/>
                    </a:schemeClr>
                  </a:outerShdw>
                </a:effectLst>
              </a:rPr>
              <a:t> What do you mean by Java is platform independent?</a:t>
            </a:r>
          </a:p>
        </p:txBody>
      </p:sp>
      <p:sp>
        <p:nvSpPr>
          <p:cNvPr id="3" name="Rectangle 2">
            <a:extLst>
              <a:ext uri="{FF2B5EF4-FFF2-40B4-BE49-F238E27FC236}">
                <a16:creationId xmlns:a16="http://schemas.microsoft.com/office/drawing/2014/main" id="{20154A35-8EE6-2342-9C40-B5CDBF7FBC2E}"/>
              </a:ext>
            </a:extLst>
          </p:cNvPr>
          <p:cNvSpPr/>
          <p:nvPr/>
        </p:nvSpPr>
        <p:spPr>
          <a:xfrm>
            <a:off x="1233715" y="1672221"/>
            <a:ext cx="10464801" cy="1569660"/>
          </a:xfrm>
          <a:prstGeom prst="rect">
            <a:avLst/>
          </a:prstGeom>
          <a:noFill/>
        </p:spPr>
        <p:txBody>
          <a:bodyPr wrap="square" lIns="91440" tIns="45720" rIns="91440" bIns="45720">
            <a:spAutoFit/>
          </a:bodyPr>
          <a:lstStyle/>
          <a:p>
            <a:r>
              <a:rPr lang="en-IN" sz="3200" dirty="0"/>
              <a:t>Platform independent means that we can write and compile the java code in one platform and can execute the class in any other supported platform.</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292002289"/>
      </p:ext>
    </p:extLst>
  </p:cSld>
  <p:clrMapOvr>
    <a:masterClrMapping/>
  </p:clrMapOvr>
  <mc:AlternateContent xmlns:mc="http://schemas.openxmlformats.org/markup-compatibility/2006">
    <mc:Choice xmlns:p14="http://schemas.microsoft.com/office/powerpoint/2010/main" Requires="p14">
      <p:transition spd="slow" p14:dur="2000" advClick="0" advTm="15000"/>
    </mc:Choice>
    <mc:Fallback>
      <p:transition spd="slow" advClick="0" advTm="1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7.</a:t>
            </a:r>
            <a:r>
              <a:rPr lang="en-IN" sz="3600" dirty="0">
                <a:ln w="0"/>
                <a:effectLst>
                  <a:outerShdw blurRad="38100" dist="19050" dir="2700000" algn="tl" rotWithShape="0">
                    <a:schemeClr val="dk1">
                      <a:alpha val="40000"/>
                    </a:schemeClr>
                  </a:outerShdw>
                </a:effectLst>
              </a:rPr>
              <a:t> What gives Java its 'write once and run anywhere' nature?</a:t>
            </a:r>
          </a:p>
          <a:p>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233715" y="1672221"/>
            <a:ext cx="10464801" cy="2554545"/>
          </a:xfrm>
          <a:prstGeom prst="rect">
            <a:avLst/>
          </a:prstGeom>
          <a:noFill/>
        </p:spPr>
        <p:txBody>
          <a:bodyPr wrap="square" lIns="91440" tIns="45720" rIns="91440" bIns="45720">
            <a:spAutoFit/>
          </a:bodyPr>
          <a:lstStyle/>
          <a:p>
            <a:r>
              <a:rPr lang="en-IN" sz="3200" dirty="0"/>
              <a:t>The bytecode. Java compiler converts the Java programs into the class file (Byte Code) which is the intermediate language between source code and machine code. </a:t>
            </a:r>
          </a:p>
          <a:p>
            <a:r>
              <a:rPr lang="en-IN" sz="3200" dirty="0"/>
              <a:t>This bytecode is not platform specific and can be executed on any computer.</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519065277"/>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82170" y="940547"/>
            <a:ext cx="11509829" cy="1200329"/>
          </a:xfrm>
          <a:prstGeom prst="rect">
            <a:avLst/>
          </a:prstGeom>
          <a:noFill/>
        </p:spPr>
        <p:txBody>
          <a:bodyPr wrap="square" lIns="91440" tIns="45720" rIns="91440" bIns="45720">
            <a:spAutoFit/>
          </a:bodyPr>
          <a:lstStyle/>
          <a:p>
            <a:r>
              <a:rPr lang="en-GB" sz="3600" dirty="0">
                <a:ln w="0"/>
                <a:effectLst>
                  <a:outerShdw blurRad="38100" dist="19050" dir="2700000" algn="tl" rotWithShape="0">
                    <a:schemeClr val="dk1">
                      <a:alpha val="40000"/>
                    </a:schemeClr>
                  </a:outerShdw>
                </a:effectLst>
              </a:rPr>
              <a:t>8.</a:t>
            </a:r>
            <a:r>
              <a:rPr lang="en-IN" sz="3600" dirty="0">
                <a:ln w="0"/>
                <a:effectLst>
                  <a:outerShdw blurRad="38100" dist="19050" dir="2700000" algn="tl" rotWithShape="0">
                    <a:schemeClr val="dk1">
                      <a:alpha val="40000"/>
                    </a:schemeClr>
                  </a:outerShdw>
                </a:effectLst>
              </a:rPr>
              <a:t> How your program would behave if you declare the main method as private ?</a:t>
            </a:r>
          </a:p>
        </p:txBody>
      </p:sp>
      <p:sp>
        <p:nvSpPr>
          <p:cNvPr id="3" name="Rectangle 2">
            <a:extLst>
              <a:ext uri="{FF2B5EF4-FFF2-40B4-BE49-F238E27FC236}">
                <a16:creationId xmlns:a16="http://schemas.microsoft.com/office/drawing/2014/main" id="{20154A35-8EE6-2342-9C40-B5CDBF7FBC2E}"/>
              </a:ext>
            </a:extLst>
          </p:cNvPr>
          <p:cNvSpPr/>
          <p:nvPr/>
        </p:nvSpPr>
        <p:spPr>
          <a:xfrm>
            <a:off x="1088573" y="2214323"/>
            <a:ext cx="10464801" cy="2062103"/>
          </a:xfrm>
          <a:prstGeom prst="rect">
            <a:avLst/>
          </a:prstGeom>
          <a:noFill/>
        </p:spPr>
        <p:txBody>
          <a:bodyPr wrap="square" lIns="91440" tIns="45720" rIns="91440" bIns="45720">
            <a:spAutoFit/>
          </a:bodyPr>
          <a:lstStyle/>
          <a:p>
            <a:r>
              <a:rPr lang="en-IN" sz="3200" dirty="0"/>
              <a:t>It would get compiled correctly but will throw the error "Main method not public." at runtime.</a:t>
            </a:r>
          </a:p>
          <a:p>
            <a:endParaRPr lang="en-IN" sz="3200" dirty="0"/>
          </a:p>
          <a:p>
            <a:r>
              <a:rPr lang="en-IN" sz="3200" dirty="0"/>
              <a:t>Hence, it will provide runtime exception.</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808812018"/>
      </p:ext>
    </p:extLst>
  </p:cSld>
  <p:clrMapOvr>
    <a:masterClrMapping/>
  </p:clrMapOvr>
  <mc:AlternateContent xmlns:mc="http://schemas.openxmlformats.org/markup-compatibility/2006">
    <mc:Choice xmlns:p14="http://schemas.microsoft.com/office/powerpoint/2010/main" Requires="p14">
      <p:transition spd="slow" p14:dur="2000" advClick="0" advTm="20000"/>
    </mc:Choice>
    <mc:Fallback>
      <p:transition spd="slow" advClick="0" advTm="2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1460</Words>
  <Application>Microsoft Macintosh PowerPoint</Application>
  <PresentationFormat>Widescreen</PresentationFormat>
  <Paragraphs>135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Interview</dc:title>
  <dc:creator>Anindya Sankar Dasgupta</dc:creator>
  <cp:lastModifiedBy>Anindya Sankar Dasgupta</cp:lastModifiedBy>
  <cp:revision>32</cp:revision>
  <dcterms:created xsi:type="dcterms:W3CDTF">2020-08-14T12:52:36Z</dcterms:created>
  <dcterms:modified xsi:type="dcterms:W3CDTF">2020-08-14T16:49:52Z</dcterms:modified>
</cp:coreProperties>
</file>