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1" r:id="rId2"/>
    <p:sldId id="263" r:id="rId3"/>
    <p:sldId id="285" r:id="rId4"/>
    <p:sldId id="287" r:id="rId5"/>
    <p:sldId id="296" r:id="rId6"/>
    <p:sldId id="286" r:id="rId7"/>
    <p:sldId id="288" r:id="rId8"/>
    <p:sldId id="289" r:id="rId9"/>
    <p:sldId id="291" r:id="rId10"/>
    <p:sldId id="290" r:id="rId11"/>
    <p:sldId id="292" r:id="rId12"/>
    <p:sldId id="293" r:id="rId13"/>
    <p:sldId id="294" r:id="rId14"/>
    <p:sldId id="295" r:id="rId15"/>
    <p:sldId id="297" r:id="rId16"/>
    <p:sldId id="298" r:id="rId17"/>
    <p:sldId id="299" r:id="rId18"/>
    <p:sldId id="300" r:id="rId19"/>
    <p:sldId id="301" r:id="rId20"/>
    <p:sldId id="302" r:id="rId21"/>
    <p:sldId id="30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3" d="100"/>
          <a:sy n="113" d="100"/>
        </p:scale>
        <p:origin x="44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8/18/20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8/18/20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Contents (Level - Basic)</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347371" y="27282"/>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20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OOPs CONCEPT OF JAVA</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47695" cy="369332"/>
          </a:xfrm>
          <a:prstGeom prst="rect">
            <a:avLst/>
          </a:prstGeom>
          <a:noFill/>
        </p:spPr>
        <p:txBody>
          <a:bodyPr wrap="none" rtlCol="0">
            <a:spAutoFit/>
          </a:bodyPr>
          <a:lstStyle/>
          <a:p>
            <a:r>
              <a:rPr lang="en-US" dirty="0"/>
              <a:t>PART - 2</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9790052"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9. </a:t>
            </a:r>
            <a:r>
              <a:rPr lang="en-IN" sz="3600" dirty="0">
                <a:ln w="0"/>
                <a:effectLst>
                  <a:outerShdw blurRad="38100" dist="19050" dir="2700000" algn="tl" rotWithShape="0">
                    <a:schemeClr val="dk1">
                      <a:alpha val="40000"/>
                    </a:schemeClr>
                  </a:outerShdw>
                </a:effectLst>
              </a:rPr>
              <a:t>Why Java does not support multiple inheritance?</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2308324"/>
          </a:xfrm>
          <a:prstGeom prst="rect">
            <a:avLst/>
          </a:prstGeom>
          <a:noFill/>
        </p:spPr>
        <p:txBody>
          <a:bodyPr wrap="square" lIns="91440" tIns="45720" rIns="91440" bIns="45720">
            <a:spAutoFit/>
          </a:bodyPr>
          <a:lstStyle/>
          <a:p>
            <a:r>
              <a:rPr lang="en-IN" sz="2400" dirty="0"/>
              <a:t>Multiple inheritance is not supported because it leads to deadly diamond problem. However, it can be solved but it leads to complex system so multiple inheritance has been dropped by Java founders.</a:t>
            </a:r>
          </a:p>
          <a:p>
            <a:endParaRPr lang="en-IN" sz="2400" dirty="0"/>
          </a:p>
          <a:p>
            <a:r>
              <a:rPr lang="en-IN" sz="2400" dirty="0"/>
              <a:t>But, Java supports multiple inheritance through interfaces only. A class can implement any number of interfaces but can extend only one class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56837560"/>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7740709"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10. </a:t>
            </a:r>
            <a:r>
              <a:rPr lang="en-IN" sz="3600" dirty="0">
                <a:ln w="0"/>
                <a:effectLst>
                  <a:outerShdw blurRad="38100" dist="19050" dir="2700000" algn="tl" rotWithShape="0">
                    <a:schemeClr val="dk1">
                      <a:alpha val="40000"/>
                    </a:schemeClr>
                  </a:outerShdw>
                </a:effectLst>
              </a:rPr>
              <a:t>What is method overloading in Java?</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5170646"/>
          </a:xfrm>
          <a:prstGeom prst="rect">
            <a:avLst/>
          </a:prstGeom>
          <a:noFill/>
        </p:spPr>
        <p:txBody>
          <a:bodyPr wrap="square" lIns="91440" tIns="45720" rIns="91440" bIns="45720">
            <a:spAutoFit/>
          </a:bodyPr>
          <a:lstStyle/>
          <a:p>
            <a:r>
              <a:rPr lang="en-IN" sz="2200" dirty="0"/>
              <a:t>Method overloading is a feature of OOPs which makes it possible to give the same name to more than one methods within a class if the arguments passed differ.</a:t>
            </a:r>
          </a:p>
          <a:p>
            <a:endParaRPr lang="en-IN" sz="2200" dirty="0"/>
          </a:p>
          <a:p>
            <a:r>
              <a:rPr lang="en-IN" sz="2200" dirty="0"/>
              <a:t>Class Example {</a:t>
            </a:r>
          </a:p>
          <a:p>
            <a:pPr lvl="1"/>
            <a:r>
              <a:rPr lang="en-IN" sz="2200" dirty="0"/>
              <a:t>public void method() {}</a:t>
            </a:r>
          </a:p>
          <a:p>
            <a:pPr lvl="1"/>
            <a:r>
              <a:rPr lang="en-IN" sz="2200" dirty="0"/>
              <a:t>public void method(int a){}</a:t>
            </a:r>
          </a:p>
          <a:p>
            <a:pPr lvl="1"/>
            <a:r>
              <a:rPr lang="en-IN" sz="2200" dirty="0"/>
              <a:t>public void method(int a, int b){}</a:t>
            </a:r>
          </a:p>
          <a:p>
            <a:r>
              <a:rPr lang="en-IN" sz="2200" dirty="0"/>
              <a:t>}</a:t>
            </a:r>
          </a:p>
          <a:p>
            <a:endParaRPr lang="en-IN" sz="2200" dirty="0"/>
          </a:p>
          <a:p>
            <a:pPr marL="342900" indent="-342900">
              <a:buFont typeface="Arial" panose="020B0604020202020204" pitchFamily="34" charset="0"/>
              <a:buChar char="•"/>
            </a:pPr>
            <a:r>
              <a:rPr lang="en-IN" sz="2200" b="1" dirty="0"/>
              <a:t>Method overloading cannot be achieved by changing the return type of the method.</a:t>
            </a:r>
          </a:p>
          <a:p>
            <a:pPr marL="342900" indent="-342900">
              <a:buFont typeface="Arial" panose="020B0604020202020204" pitchFamily="34" charset="0"/>
              <a:buChar char="•"/>
            </a:pPr>
            <a:r>
              <a:rPr lang="en-IN" sz="2200" dirty="0"/>
              <a:t>In overloading, it is must that both methods should have −</a:t>
            </a:r>
          </a:p>
          <a:p>
            <a:pPr lvl="1"/>
            <a:r>
              <a:rPr lang="en-IN" sz="2200" dirty="0"/>
              <a:t>	a. Same name.</a:t>
            </a:r>
          </a:p>
          <a:p>
            <a:pPr lvl="1"/>
            <a:r>
              <a:rPr lang="en-IN" sz="2200" dirty="0"/>
              <a:t>	b. Different parameters (different type or, different number or both).</a:t>
            </a:r>
          </a:p>
          <a:p>
            <a:pPr marL="342900" indent="-342900">
              <a:buFont typeface="Arial" panose="020B0604020202020204" pitchFamily="34" charset="0"/>
              <a:buChar char="•"/>
            </a:pPr>
            <a:endParaRPr lang="en-IN" sz="2200" dirty="0"/>
          </a:p>
          <a:p>
            <a:r>
              <a:rPr lang="en-IN" sz="2200" dirty="0"/>
              <a:t>		</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84699863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7436138"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11. </a:t>
            </a:r>
            <a:r>
              <a:rPr lang="en-IN" sz="3600" dirty="0">
                <a:ln w="0"/>
                <a:effectLst>
                  <a:outerShdw blurRad="38100" dist="19050" dir="2700000" algn="tl" rotWithShape="0">
                    <a:schemeClr val="dk1">
                      <a:alpha val="40000"/>
                    </a:schemeClr>
                  </a:outerShdw>
                </a:effectLst>
              </a:rPr>
              <a:t>What is method overriding in Java?</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1785104"/>
          </a:xfrm>
          <a:prstGeom prst="rect">
            <a:avLst/>
          </a:prstGeom>
          <a:noFill/>
        </p:spPr>
        <p:txBody>
          <a:bodyPr wrap="square" lIns="91440" tIns="45720" rIns="91440" bIns="45720">
            <a:spAutoFit/>
          </a:bodyPr>
          <a:lstStyle/>
          <a:p>
            <a:r>
              <a:rPr lang="en-IN" sz="2200" dirty="0"/>
              <a:t>Method overriding is one of the way by which java achieve Runtime polymorphism. The version of a method that is executed will be determined by the object that is used to invoke it. If an object of a parent class is used to invoke the method, then the version in the parent class will be executed, but if an object of the subclass is used to invoke the method, then the version in the child class will be executed. </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6" name="Rectangle 5">
            <a:extLst>
              <a:ext uri="{FF2B5EF4-FFF2-40B4-BE49-F238E27FC236}">
                <a16:creationId xmlns:a16="http://schemas.microsoft.com/office/drawing/2014/main" id="{0868660E-6B07-404A-8FCF-D281E6379538}"/>
              </a:ext>
            </a:extLst>
          </p:cNvPr>
          <p:cNvSpPr/>
          <p:nvPr/>
        </p:nvSpPr>
        <p:spPr>
          <a:xfrm>
            <a:off x="985359" y="3734324"/>
            <a:ext cx="5437131" cy="2862322"/>
          </a:xfrm>
          <a:prstGeom prst="rect">
            <a:avLst/>
          </a:prstGeom>
          <a:noFill/>
        </p:spPr>
        <p:txBody>
          <a:bodyPr wrap="square" lIns="91440" tIns="45720" rIns="91440" bIns="45720">
            <a:spAutoFit/>
          </a:bodyPr>
          <a:lstStyle/>
          <a:p>
            <a:r>
              <a:rPr lang="en-GB" sz="2000" b="0" cap="none" spc="0" dirty="0">
                <a:ln w="0"/>
                <a:solidFill>
                  <a:schemeClr val="tx1"/>
                </a:solidFill>
                <a:effectLst>
                  <a:outerShdw blurRad="38100" dist="19050" dir="2700000" algn="tl" rotWithShape="0">
                    <a:schemeClr val="dk1">
                      <a:alpha val="40000"/>
                    </a:schemeClr>
                  </a:outerShdw>
                </a:effectLst>
              </a:rPr>
              <a:t>Class Parent {</a:t>
            </a:r>
          </a:p>
          <a:p>
            <a:pPr lvl="1"/>
            <a:r>
              <a:rPr lang="en-GB" sz="2000" dirty="0">
                <a:ln w="0"/>
                <a:effectLst>
                  <a:outerShdw blurRad="38100" dist="19050" dir="2700000" algn="tl" rotWithShape="0">
                    <a:schemeClr val="dk1">
                      <a:alpha val="40000"/>
                    </a:schemeClr>
                  </a:outerShdw>
                </a:effectLst>
              </a:rPr>
              <a:t>method1(){} 		//</a:t>
            </a:r>
            <a:r>
              <a:rPr lang="en-GB" sz="2000" dirty="0" err="1">
                <a:ln w="0"/>
                <a:effectLst>
                  <a:outerShdw blurRad="38100" dist="19050" dir="2700000" algn="tl" rotWithShape="0">
                    <a:schemeClr val="dk1">
                      <a:alpha val="40000"/>
                    </a:schemeClr>
                  </a:outerShdw>
                </a:effectLst>
              </a:rPr>
              <a:t>overriden</a:t>
            </a:r>
            <a:r>
              <a:rPr lang="en-GB" sz="2000" dirty="0">
                <a:ln w="0"/>
                <a:effectLst>
                  <a:outerShdw blurRad="38100" dist="19050" dir="2700000" algn="tl" rotWithShape="0">
                    <a:schemeClr val="dk1">
                      <a:alpha val="40000"/>
                    </a:schemeClr>
                  </a:outerShdw>
                </a:effectLst>
              </a:rPr>
              <a:t> method</a:t>
            </a:r>
          </a:p>
          <a:p>
            <a:pPr lvl="1"/>
            <a:r>
              <a:rPr lang="en-GB" sz="2000" dirty="0">
                <a:ln w="0"/>
                <a:effectLst>
                  <a:outerShdw blurRad="38100" dist="19050" dir="2700000" algn="tl" rotWithShape="0">
                    <a:schemeClr val="dk1">
                      <a:alpha val="40000"/>
                    </a:schemeClr>
                  </a:outerShdw>
                </a:effectLst>
              </a:rPr>
              <a:t>method2(){}</a:t>
            </a:r>
          </a:p>
          <a:p>
            <a:r>
              <a:rPr lang="en-GB" sz="2000" dirty="0">
                <a:ln w="0"/>
                <a:effectLst>
                  <a:outerShdw blurRad="38100" dist="19050" dir="2700000" algn="tl" rotWithShape="0">
                    <a:schemeClr val="dk1">
                      <a:alpha val="40000"/>
                    </a:schemeClr>
                  </a:outerShdw>
                </a:effectLst>
              </a:rPr>
              <a:t>}</a:t>
            </a:r>
          </a:p>
          <a:p>
            <a:endParaRPr lang="en-GB" sz="2000" dirty="0">
              <a:ln w="0"/>
              <a:effectLst>
                <a:outerShdw blurRad="38100" dist="19050" dir="2700000" algn="tl" rotWithShape="0">
                  <a:schemeClr val="dk1">
                    <a:alpha val="40000"/>
                  </a:schemeClr>
                </a:outerShdw>
              </a:effectLst>
            </a:endParaRPr>
          </a:p>
          <a:p>
            <a:r>
              <a:rPr lang="en-GB" sz="2000" dirty="0">
                <a:ln w="0"/>
                <a:effectLst>
                  <a:outerShdw blurRad="38100" dist="19050" dir="2700000" algn="tl" rotWithShape="0">
                    <a:schemeClr val="dk1">
                      <a:alpha val="40000"/>
                    </a:schemeClr>
                  </a:outerShdw>
                </a:effectLst>
              </a:rPr>
              <a:t>class Child extends Parent {</a:t>
            </a:r>
          </a:p>
          <a:p>
            <a:pPr lvl="1"/>
            <a:r>
              <a:rPr lang="en-GB" sz="2000" dirty="0">
                <a:ln w="0"/>
                <a:effectLst>
                  <a:outerShdw blurRad="38100" dist="19050" dir="2700000" algn="tl" rotWithShape="0">
                    <a:schemeClr val="dk1">
                      <a:alpha val="40000"/>
                    </a:schemeClr>
                  </a:outerShdw>
                </a:effectLst>
              </a:rPr>
              <a:t>method1(){} 		//</a:t>
            </a:r>
            <a:r>
              <a:rPr lang="en-GB" sz="2000" dirty="0" err="1">
                <a:ln w="0"/>
                <a:effectLst>
                  <a:outerShdw blurRad="38100" dist="19050" dir="2700000" algn="tl" rotWithShape="0">
                    <a:schemeClr val="dk1">
                      <a:alpha val="40000"/>
                    </a:schemeClr>
                  </a:outerShdw>
                </a:effectLst>
              </a:rPr>
              <a:t>overridding</a:t>
            </a:r>
            <a:r>
              <a:rPr lang="en-GB" sz="2000" dirty="0">
                <a:ln w="0"/>
                <a:effectLst>
                  <a:outerShdw blurRad="38100" dist="19050" dir="2700000" algn="tl" rotWithShape="0">
                    <a:schemeClr val="dk1">
                      <a:alpha val="40000"/>
                    </a:schemeClr>
                  </a:outerShdw>
                </a:effectLst>
              </a:rPr>
              <a:t> method</a:t>
            </a:r>
          </a:p>
          <a:p>
            <a:pPr lvl="1"/>
            <a:r>
              <a:rPr lang="en-GB" sz="2000" dirty="0">
                <a:ln w="0"/>
                <a:effectLst>
                  <a:outerShdw blurRad="38100" dist="19050" dir="2700000" algn="tl" rotWithShape="0">
                    <a:schemeClr val="dk1">
                      <a:alpha val="40000"/>
                    </a:schemeClr>
                  </a:outerShdw>
                </a:effectLst>
              </a:rPr>
              <a:t>method3(){}</a:t>
            </a:r>
            <a:br>
              <a:rPr lang="en-GB" sz="2000" dirty="0">
                <a:ln w="0"/>
                <a:effectLst>
                  <a:outerShdw blurRad="38100" dist="19050" dir="2700000" algn="tl" rotWithShape="0">
                    <a:schemeClr val="dk1">
                      <a:alpha val="40000"/>
                    </a:schemeClr>
                  </a:outerShdw>
                </a:effectLst>
              </a:rPr>
            </a:br>
            <a:r>
              <a:rPr lang="en-GB" sz="200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02252539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7554569"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12. </a:t>
            </a:r>
            <a:r>
              <a:rPr lang="en-IN" sz="3600" dirty="0">
                <a:ln w="0"/>
                <a:effectLst>
                  <a:outerShdw blurRad="38100" dist="19050" dir="2700000" algn="tl" rotWithShape="0">
                    <a:schemeClr val="dk1">
                      <a:alpha val="40000"/>
                    </a:schemeClr>
                  </a:outerShdw>
                </a:effectLst>
              </a:rPr>
              <a:t>What is dynamic method </a:t>
            </a:r>
            <a:r>
              <a:rPr lang="en-IN" sz="3600" dirty="0" err="1">
                <a:ln w="0"/>
                <a:effectLst>
                  <a:outerShdw blurRad="38100" dist="19050" dir="2700000" algn="tl" rotWithShape="0">
                    <a:schemeClr val="dk1">
                      <a:alpha val="40000"/>
                    </a:schemeClr>
                  </a:outerShdw>
                </a:effectLst>
              </a:rPr>
              <a:t>displatch</a:t>
            </a:r>
            <a:r>
              <a:rPr lang="en-IN" sz="3600" dirty="0">
                <a:ln w="0"/>
                <a:effectLst>
                  <a:outerShdw blurRad="38100" dist="19050" dir="2700000" algn="tl" rotWithShape="0">
                    <a:schemeClr val="dk1">
                      <a:alpha val="40000"/>
                    </a:schemeClr>
                  </a:outerShdw>
                </a:effectLst>
              </a:rPr>
              <a:t>?</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1107996"/>
          </a:xfrm>
          <a:prstGeom prst="rect">
            <a:avLst/>
          </a:prstGeom>
          <a:noFill/>
        </p:spPr>
        <p:txBody>
          <a:bodyPr wrap="square" lIns="91440" tIns="45720" rIns="91440" bIns="45720">
            <a:spAutoFit/>
          </a:bodyPr>
          <a:lstStyle/>
          <a:p>
            <a:r>
              <a:rPr lang="en-IN" sz="2200" dirty="0"/>
              <a:t>Dynamic method dispatch is one of the ways in which Java supports Runtime Polymorphism. Dynamic method dispatch is the mechanism by which a call to an overridden method is resolved at run time, rather than compile time.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6" name="Rectangle 5">
            <a:extLst>
              <a:ext uri="{FF2B5EF4-FFF2-40B4-BE49-F238E27FC236}">
                <a16:creationId xmlns:a16="http://schemas.microsoft.com/office/drawing/2014/main" id="{0868660E-6B07-404A-8FCF-D281E6379538}"/>
              </a:ext>
            </a:extLst>
          </p:cNvPr>
          <p:cNvSpPr/>
          <p:nvPr/>
        </p:nvSpPr>
        <p:spPr>
          <a:xfrm>
            <a:off x="985360" y="2892671"/>
            <a:ext cx="3557612" cy="2862322"/>
          </a:xfrm>
          <a:prstGeom prst="rect">
            <a:avLst/>
          </a:prstGeom>
          <a:noFill/>
        </p:spPr>
        <p:txBody>
          <a:bodyPr wrap="square" lIns="91440" tIns="45720" rIns="91440" bIns="45720">
            <a:spAutoFit/>
          </a:bodyPr>
          <a:lstStyle/>
          <a:p>
            <a:r>
              <a:rPr lang="en-GB" sz="2000" b="0" cap="none" spc="0" dirty="0">
                <a:ln w="0"/>
                <a:solidFill>
                  <a:schemeClr val="tx1"/>
                </a:solidFill>
                <a:effectLst>
                  <a:outerShdw blurRad="38100" dist="19050" dir="2700000" algn="tl" rotWithShape="0">
                    <a:schemeClr val="dk1">
                      <a:alpha val="40000"/>
                    </a:schemeClr>
                  </a:outerShdw>
                </a:effectLst>
              </a:rPr>
              <a:t>Class Parent {</a:t>
            </a:r>
          </a:p>
          <a:p>
            <a:pPr lvl="1"/>
            <a:r>
              <a:rPr lang="en-GB" sz="2000" dirty="0">
                <a:ln w="0"/>
                <a:effectLst>
                  <a:outerShdw blurRad="38100" dist="19050" dir="2700000" algn="tl" rotWithShape="0">
                    <a:schemeClr val="dk1">
                      <a:alpha val="40000"/>
                    </a:schemeClr>
                  </a:outerShdw>
                </a:effectLst>
              </a:rPr>
              <a:t>method1(){}</a:t>
            </a:r>
          </a:p>
          <a:p>
            <a:pPr lvl="1"/>
            <a:r>
              <a:rPr lang="en-GB" sz="2000" dirty="0">
                <a:ln w="0"/>
                <a:effectLst>
                  <a:outerShdw blurRad="38100" dist="19050" dir="2700000" algn="tl" rotWithShape="0">
                    <a:schemeClr val="dk1">
                      <a:alpha val="40000"/>
                    </a:schemeClr>
                  </a:outerShdw>
                </a:effectLst>
              </a:rPr>
              <a:t>method2(){}</a:t>
            </a:r>
          </a:p>
          <a:p>
            <a:r>
              <a:rPr lang="en-GB" sz="2000" dirty="0">
                <a:ln w="0"/>
                <a:effectLst>
                  <a:outerShdw blurRad="38100" dist="19050" dir="2700000" algn="tl" rotWithShape="0">
                    <a:schemeClr val="dk1">
                      <a:alpha val="40000"/>
                    </a:schemeClr>
                  </a:outerShdw>
                </a:effectLst>
              </a:rPr>
              <a:t>}</a:t>
            </a:r>
          </a:p>
          <a:p>
            <a:endParaRPr lang="en-GB" sz="2000" dirty="0">
              <a:ln w="0"/>
              <a:effectLst>
                <a:outerShdw blurRad="38100" dist="19050" dir="2700000" algn="tl" rotWithShape="0">
                  <a:schemeClr val="dk1">
                    <a:alpha val="40000"/>
                  </a:schemeClr>
                </a:outerShdw>
              </a:effectLst>
            </a:endParaRPr>
          </a:p>
          <a:p>
            <a:r>
              <a:rPr lang="en-GB" sz="2000" dirty="0">
                <a:ln w="0"/>
                <a:effectLst>
                  <a:outerShdw blurRad="38100" dist="19050" dir="2700000" algn="tl" rotWithShape="0">
                    <a:schemeClr val="dk1">
                      <a:alpha val="40000"/>
                    </a:schemeClr>
                  </a:outerShdw>
                </a:effectLst>
              </a:rPr>
              <a:t>class Child extends Parent {</a:t>
            </a:r>
          </a:p>
          <a:p>
            <a:pPr lvl="1"/>
            <a:r>
              <a:rPr lang="en-GB" sz="2000" dirty="0">
                <a:ln w="0"/>
                <a:effectLst>
                  <a:outerShdw blurRad="38100" dist="19050" dir="2700000" algn="tl" rotWithShape="0">
                    <a:schemeClr val="dk1">
                      <a:alpha val="40000"/>
                    </a:schemeClr>
                  </a:outerShdw>
                </a:effectLst>
              </a:rPr>
              <a:t>method1(){} </a:t>
            </a:r>
          </a:p>
          <a:p>
            <a:pPr lvl="1"/>
            <a:r>
              <a:rPr lang="en-GB" sz="2000" dirty="0">
                <a:ln w="0"/>
                <a:effectLst>
                  <a:outerShdw blurRad="38100" dist="19050" dir="2700000" algn="tl" rotWithShape="0">
                    <a:schemeClr val="dk1">
                      <a:alpha val="40000"/>
                    </a:schemeClr>
                  </a:outerShdw>
                </a:effectLst>
              </a:rPr>
              <a:t>method3(){}</a:t>
            </a:r>
            <a:br>
              <a:rPr lang="en-GB" sz="2000" dirty="0">
                <a:ln w="0"/>
                <a:effectLst>
                  <a:outerShdw blurRad="38100" dist="19050" dir="2700000" algn="tl" rotWithShape="0">
                    <a:schemeClr val="dk1">
                      <a:alpha val="40000"/>
                    </a:schemeClr>
                  </a:outerShdw>
                </a:effectLst>
              </a:rPr>
            </a:br>
            <a:r>
              <a:rPr lang="en-GB" sz="2000" dirty="0">
                <a:ln w="0"/>
                <a:effectLst>
                  <a:outerShdw blurRad="38100" dist="19050" dir="2700000" algn="tl" rotWithShape="0">
                    <a:schemeClr val="dk1">
                      <a:alpha val="40000"/>
                    </a:schemeClr>
                  </a:outerShdw>
                </a:effectLst>
              </a:rPr>
              <a:t>}</a:t>
            </a:r>
          </a:p>
        </p:txBody>
      </p:sp>
      <p:sp>
        <p:nvSpPr>
          <p:cNvPr id="9" name="Rectangle 8">
            <a:extLst>
              <a:ext uri="{FF2B5EF4-FFF2-40B4-BE49-F238E27FC236}">
                <a16:creationId xmlns:a16="http://schemas.microsoft.com/office/drawing/2014/main" id="{67453D48-72A0-AD4D-BCCB-9BBE9CEB1EB7}"/>
              </a:ext>
            </a:extLst>
          </p:cNvPr>
          <p:cNvSpPr/>
          <p:nvPr/>
        </p:nvSpPr>
        <p:spPr>
          <a:xfrm>
            <a:off x="5198747" y="2986516"/>
            <a:ext cx="4705712" cy="1631216"/>
          </a:xfrm>
          <a:prstGeom prst="rect">
            <a:avLst/>
          </a:prstGeom>
          <a:noFill/>
        </p:spPr>
        <p:txBody>
          <a:bodyPr wrap="none" lIns="91440" tIns="45720" rIns="91440" bIns="45720">
            <a:spAutoFit/>
          </a:bodyPr>
          <a:lstStyle/>
          <a:p>
            <a:r>
              <a:rPr lang="en-GB" sz="2000" cap="none" spc="0" dirty="0">
                <a:ln w="0"/>
                <a:solidFill>
                  <a:schemeClr val="tx1"/>
                </a:solidFill>
                <a:effectLst>
                  <a:outerShdw blurRad="38100" dist="19050" dir="2700000" algn="tl" rotWithShape="0">
                    <a:schemeClr val="dk1">
                      <a:alpha val="40000"/>
                    </a:schemeClr>
                  </a:outerShdw>
                </a:effectLst>
              </a:rPr>
              <a:t>Parent p=new Parent();</a:t>
            </a:r>
          </a:p>
          <a:p>
            <a:r>
              <a:rPr lang="en-GB" sz="2000" dirty="0">
                <a:ln w="0"/>
                <a:effectLst>
                  <a:outerShdw blurRad="38100" dist="19050" dir="2700000" algn="tl" rotWithShape="0">
                    <a:schemeClr val="dk1">
                      <a:alpha val="40000"/>
                    </a:schemeClr>
                  </a:outerShdw>
                </a:effectLst>
              </a:rPr>
              <a:t>p.method1() 	 //calling parent method1</a:t>
            </a:r>
          </a:p>
          <a:p>
            <a:endParaRPr lang="en-GB" sz="2000" dirty="0">
              <a:ln w="0"/>
              <a:effectLst>
                <a:outerShdw blurRad="38100" dist="19050" dir="2700000" algn="tl" rotWithShape="0">
                  <a:schemeClr val="dk1">
                    <a:alpha val="40000"/>
                  </a:schemeClr>
                </a:outerShdw>
              </a:effectLst>
            </a:endParaRPr>
          </a:p>
          <a:p>
            <a:r>
              <a:rPr lang="en-GB" sz="2000" cap="none" spc="0" dirty="0">
                <a:ln w="0"/>
                <a:solidFill>
                  <a:schemeClr val="tx1"/>
                </a:solidFill>
                <a:effectLst>
                  <a:outerShdw blurRad="38100" dist="19050" dir="2700000" algn="tl" rotWithShape="0">
                    <a:schemeClr val="dk1">
                      <a:alpha val="40000"/>
                    </a:schemeClr>
                  </a:outerShdw>
                </a:effectLst>
              </a:rPr>
              <a:t>Parent </a:t>
            </a:r>
            <a:r>
              <a:rPr lang="en-GB" sz="2000" dirty="0">
                <a:ln w="0"/>
                <a:effectLst>
                  <a:outerShdw blurRad="38100" dist="19050" dir="2700000" algn="tl" rotWithShape="0">
                    <a:schemeClr val="dk1">
                      <a:alpha val="40000"/>
                    </a:schemeClr>
                  </a:outerShdw>
                </a:effectLst>
              </a:rPr>
              <a:t>c</a:t>
            </a:r>
            <a:r>
              <a:rPr lang="en-GB" sz="2000" cap="none" spc="0" dirty="0">
                <a:ln w="0"/>
                <a:solidFill>
                  <a:schemeClr val="tx1"/>
                </a:solidFill>
                <a:effectLst>
                  <a:outerShdw blurRad="38100" dist="19050" dir="2700000" algn="tl" rotWithShape="0">
                    <a:schemeClr val="dk1">
                      <a:alpha val="40000"/>
                    </a:schemeClr>
                  </a:outerShdw>
                </a:effectLst>
              </a:rPr>
              <a:t>=new Child();</a:t>
            </a:r>
          </a:p>
          <a:p>
            <a:r>
              <a:rPr lang="en-GB" sz="2000" cap="none" spc="0" dirty="0">
                <a:ln w="0"/>
                <a:solidFill>
                  <a:schemeClr val="tx1"/>
                </a:solidFill>
                <a:effectLst>
                  <a:outerShdw blurRad="38100" dist="19050" dir="2700000" algn="tl" rotWithShape="0">
                    <a:schemeClr val="dk1">
                      <a:alpha val="40000"/>
                    </a:schemeClr>
                  </a:outerShdw>
                </a:effectLst>
              </a:rPr>
              <a:t>c.method1() 	//calling child method1</a:t>
            </a:r>
          </a:p>
        </p:txBody>
      </p:sp>
    </p:spTree>
    <p:extLst>
      <p:ext uri="{BB962C8B-B14F-4D97-AF65-F5344CB8AC3E}">
        <p14:creationId xmlns:p14="http://schemas.microsoft.com/office/powerpoint/2010/main" val="85112828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1568873"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13. </a:t>
            </a:r>
            <a:r>
              <a:rPr lang="en-IN" sz="3600" dirty="0">
                <a:ln w="0"/>
                <a:effectLst>
                  <a:outerShdw blurRad="38100" dist="19050" dir="2700000" algn="tl" rotWithShape="0">
                    <a:schemeClr val="dk1">
                      <a:alpha val="40000"/>
                    </a:schemeClr>
                  </a:outerShdw>
                </a:effectLst>
              </a:rPr>
              <a:t>What are the rules of method overloading and overriding</a:t>
            </a:r>
          </a:p>
          <a:p>
            <a:r>
              <a:rPr lang="en-IN" sz="3600" dirty="0">
                <a:ln w="0"/>
                <a:effectLst>
                  <a:outerShdw blurRad="38100" dist="19050" dir="2700000" algn="tl" rotWithShape="0">
                    <a:schemeClr val="dk1">
                      <a:alpha val="40000"/>
                    </a:schemeClr>
                  </a:outerShdw>
                </a:effectLst>
              </a:rPr>
              <a:t>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1997389"/>
            <a:ext cx="10464801" cy="3416320"/>
          </a:xfrm>
          <a:prstGeom prst="rect">
            <a:avLst/>
          </a:prstGeom>
          <a:noFill/>
        </p:spPr>
        <p:txBody>
          <a:bodyPr wrap="square" lIns="91440" tIns="45720" rIns="91440" bIns="45720">
            <a:spAutoFit/>
          </a:bodyPr>
          <a:lstStyle/>
          <a:p>
            <a:r>
              <a:rPr lang="en-IN" sz="2400" dirty="0"/>
              <a:t>One of the most important rules of method overloading in Java is that the method signature should be different i.e. either the number of arguments or the type of arguments. Simply changing the return type of two methods will not result in overloading, instead, the compiler will throw an error. </a:t>
            </a:r>
          </a:p>
          <a:p>
            <a:endParaRPr lang="en-IN" sz="2400" dirty="0"/>
          </a:p>
          <a:p>
            <a:r>
              <a:rPr lang="en-IN" sz="2400" dirty="0"/>
              <a:t>On the other hand, method overriding has more rules e.g. name and return type must be the same, method signature should also be the same, the overloaded method cannot throw a higher exception, etc</a:t>
            </a: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546879361"/>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579499"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14. </a:t>
            </a:r>
            <a:r>
              <a:rPr lang="en-IN" sz="3600" dirty="0">
                <a:ln w="0"/>
                <a:effectLst>
                  <a:outerShdw blurRad="38100" dist="19050" dir="2700000" algn="tl" rotWithShape="0">
                    <a:schemeClr val="dk1">
                      <a:alpha val="40000"/>
                    </a:schemeClr>
                  </a:outerShdw>
                </a:effectLst>
              </a:rPr>
              <a:t>Can we overload / override a static method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1997389"/>
            <a:ext cx="10464801" cy="3785652"/>
          </a:xfrm>
          <a:prstGeom prst="rect">
            <a:avLst/>
          </a:prstGeom>
          <a:noFill/>
        </p:spPr>
        <p:txBody>
          <a:bodyPr wrap="square" lIns="91440" tIns="45720" rIns="91440" bIns="45720">
            <a:spAutoFit/>
          </a:bodyPr>
          <a:lstStyle/>
          <a:p>
            <a:r>
              <a:rPr lang="en-IN" sz="2400" b="1" dirty="0"/>
              <a:t>Overload</a:t>
            </a:r>
            <a:r>
              <a:rPr lang="en-IN" sz="2400" dirty="0"/>
              <a:t>: Yes, you can overload a static method in Java. You can declare as many static methods with same name as you wish provided all of them have different method signatures, which satisfies the condition of overloading.</a:t>
            </a:r>
            <a:br>
              <a:rPr lang="en-IN" sz="2400" dirty="0"/>
            </a:br>
            <a:endParaRPr lang="en-IN" sz="2400" dirty="0"/>
          </a:p>
          <a:p>
            <a:r>
              <a:rPr lang="en-IN" sz="2400" b="1" dirty="0"/>
              <a:t>Override</a:t>
            </a:r>
            <a:r>
              <a:rPr lang="en-IN" sz="2400" dirty="0"/>
              <a:t>: No, you cannot override a static method because it's not a part to an object. Instead, static methods belong to a class and resolved at compile time using the type of reference variable. But, you can declare the same static method in a subclass, that will result in method hiding</a:t>
            </a:r>
            <a:br>
              <a:rPr lang="en-IN" dirty="0"/>
            </a:b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7138074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8046434"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15. </a:t>
            </a:r>
            <a:r>
              <a:rPr lang="en-IN" sz="3600" dirty="0">
                <a:ln w="0"/>
                <a:effectLst>
                  <a:outerShdw blurRad="38100" dist="19050" dir="2700000" algn="tl" rotWithShape="0">
                    <a:schemeClr val="dk1">
                      <a:alpha val="40000"/>
                    </a:schemeClr>
                  </a:outerShdw>
                </a:effectLst>
              </a:rPr>
              <a:t>What is covariant return types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1997389"/>
            <a:ext cx="10464801" cy="3416320"/>
          </a:xfrm>
          <a:prstGeom prst="rect">
            <a:avLst/>
          </a:prstGeom>
          <a:noFill/>
        </p:spPr>
        <p:txBody>
          <a:bodyPr wrap="square" lIns="91440" tIns="45720" rIns="91440" bIns="45720">
            <a:spAutoFit/>
          </a:bodyPr>
          <a:lstStyle/>
          <a:p>
            <a:r>
              <a:rPr lang="en-IN" sz="2400" dirty="0"/>
              <a:t>Before JDK 5.0, it was not possible to override a method by changing the return type. When we override a parent class method, the name, argument types and return type of the overriding method in child class has to be exactly same as that of parent class method.</a:t>
            </a:r>
          </a:p>
          <a:p>
            <a:endParaRPr lang="en-IN" sz="2400" dirty="0"/>
          </a:p>
          <a:p>
            <a:r>
              <a:rPr lang="en-IN" sz="2400" dirty="0"/>
              <a:t>Java 5.0 onwards it is possible to have different return type for a overriding method in child class, but child’s return type should be sub-type of parent’s return type. Overriding method becomes variant with respect to return type.</a:t>
            </a: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59124671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9980874"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16. </a:t>
            </a:r>
            <a:r>
              <a:rPr lang="en-IN" sz="3600" dirty="0">
                <a:ln w="0"/>
                <a:effectLst>
                  <a:outerShdw blurRad="38100" dist="19050" dir="2700000" algn="tl" rotWithShape="0">
                    <a:schemeClr val="dk1">
                      <a:alpha val="40000"/>
                    </a:schemeClr>
                  </a:outerShdw>
                </a:effectLst>
              </a:rPr>
              <a:t>How can you prevent a method from overriding?</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1997389"/>
            <a:ext cx="10464801" cy="2677656"/>
          </a:xfrm>
          <a:prstGeom prst="rect">
            <a:avLst/>
          </a:prstGeom>
          <a:noFill/>
        </p:spPr>
        <p:txBody>
          <a:bodyPr wrap="square" lIns="91440" tIns="45720" rIns="91440" bIns="45720">
            <a:spAutoFit/>
          </a:bodyPr>
          <a:lstStyle/>
          <a:p>
            <a:r>
              <a:rPr lang="en-IN" sz="2400" dirty="0"/>
              <a:t>There are several ways by which you can prevent a method from overriding. For example. </a:t>
            </a:r>
          </a:p>
          <a:p>
            <a:pPr marL="457200" indent="-457200">
              <a:buAutoNum type="arabicPeriod"/>
            </a:pPr>
            <a:r>
              <a:rPr lang="en-IN" sz="2400" dirty="0"/>
              <a:t>You can declare a method as </a:t>
            </a:r>
            <a:r>
              <a:rPr lang="en-IN" sz="2400" b="1" dirty="0"/>
              <a:t>final</a:t>
            </a:r>
            <a:r>
              <a:rPr lang="en-IN" sz="2400" dirty="0"/>
              <a:t> to prevent it from getting overridden.</a:t>
            </a:r>
          </a:p>
          <a:p>
            <a:pPr marL="457200" indent="-457200">
              <a:buAutoNum type="arabicPeriod"/>
            </a:pPr>
            <a:r>
              <a:rPr lang="en-IN" sz="2400" dirty="0"/>
              <a:t>You can make the method as </a:t>
            </a:r>
            <a:r>
              <a:rPr lang="en-IN" sz="2400" b="1" dirty="0"/>
              <a:t>private</a:t>
            </a:r>
            <a:r>
              <a:rPr lang="en-IN" sz="2400" dirty="0"/>
              <a:t> or </a:t>
            </a:r>
            <a:r>
              <a:rPr lang="en-IN" sz="2400" b="1" dirty="0"/>
              <a:t>static</a:t>
            </a:r>
            <a:r>
              <a:rPr lang="en-IN" sz="2400" dirty="0"/>
              <a:t>, to prevent it form getting overridden.</a:t>
            </a:r>
            <a:br>
              <a:rPr lang="en-IN" dirty="0"/>
            </a:b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193904337"/>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5674567"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17. </a:t>
            </a:r>
            <a:r>
              <a:rPr lang="en-IN" sz="3600" dirty="0">
                <a:ln w="0"/>
                <a:effectLst>
                  <a:outerShdw blurRad="38100" dist="19050" dir="2700000" algn="tl" rotWithShape="0">
                    <a:schemeClr val="dk1">
                      <a:alpha val="40000"/>
                    </a:schemeClr>
                  </a:outerShdw>
                </a:effectLst>
              </a:rPr>
              <a:t>What is an abstract class?</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1997389"/>
            <a:ext cx="10464801" cy="3785652"/>
          </a:xfrm>
          <a:prstGeom prst="rect">
            <a:avLst/>
          </a:prstGeom>
          <a:noFill/>
        </p:spPr>
        <p:txBody>
          <a:bodyPr wrap="square" lIns="91440" tIns="45720" rIns="91440" bIns="45720">
            <a:spAutoFit/>
          </a:bodyPr>
          <a:lstStyle/>
          <a:p>
            <a:r>
              <a:rPr lang="en-IN" sz="2400" dirty="0"/>
              <a:t>An abstract class is a class that is incomplete. </a:t>
            </a:r>
            <a:r>
              <a:rPr lang="en-IN" sz="2400" b="1" dirty="0"/>
              <a:t>You cannot create an instance of an abstract class in Java</a:t>
            </a:r>
            <a:r>
              <a:rPr lang="en-IN" sz="2400" dirty="0"/>
              <a:t>. They are provided to define default behaviour and ensured that client of that class should adore to those contract which is defined inside the abstract class.</a:t>
            </a:r>
          </a:p>
          <a:p>
            <a:r>
              <a:rPr lang="en-IN" sz="2400" dirty="0"/>
              <a:t>In order to use it, you must extend and implement their abstract methods. In Java, a class can be abstract without specifying any abstract method.</a:t>
            </a:r>
            <a:br>
              <a:rPr lang="en-IN" sz="2400" dirty="0"/>
            </a:br>
            <a:br>
              <a:rPr lang="en-IN" sz="2400" dirty="0"/>
            </a:br>
            <a:br>
              <a:rPr lang="en-IN" sz="2400" dirty="0"/>
            </a:b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67789846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6136488"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18. </a:t>
            </a:r>
            <a:r>
              <a:rPr lang="en-IN" sz="3600" dirty="0">
                <a:ln w="0"/>
                <a:effectLst>
                  <a:outerShdw blurRad="38100" dist="19050" dir="2700000" algn="tl" rotWithShape="0">
                    <a:schemeClr val="dk1">
                      <a:alpha val="40000"/>
                    </a:schemeClr>
                  </a:outerShdw>
                </a:effectLst>
              </a:rPr>
              <a:t>What is an interface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1997389"/>
            <a:ext cx="10464801" cy="3785652"/>
          </a:xfrm>
          <a:prstGeom prst="rect">
            <a:avLst/>
          </a:prstGeom>
          <a:noFill/>
        </p:spPr>
        <p:txBody>
          <a:bodyPr wrap="square" lIns="91440" tIns="45720" rIns="91440" bIns="45720">
            <a:spAutoFit/>
          </a:bodyPr>
          <a:lstStyle/>
          <a:p>
            <a:r>
              <a:rPr lang="en-IN" sz="2400" dirty="0"/>
              <a:t>An abstract class is a class that is incomplete. </a:t>
            </a:r>
            <a:r>
              <a:rPr lang="en-IN" sz="2400" b="1" dirty="0"/>
              <a:t>You cannot create an instance of an abstract class in Java</a:t>
            </a:r>
            <a:r>
              <a:rPr lang="en-IN" sz="2400" dirty="0"/>
              <a:t>. They are provided to define default behaviour and ensured that client of that class should adore to those contract which is defined inside the abstract class.</a:t>
            </a:r>
          </a:p>
          <a:p>
            <a:r>
              <a:rPr lang="en-IN" sz="2400" dirty="0"/>
              <a:t>In order to use it, you </a:t>
            </a:r>
            <a:r>
              <a:rPr lang="en-IN" sz="2400" b="1" dirty="0"/>
              <a:t>must extend and implement</a:t>
            </a:r>
            <a:r>
              <a:rPr lang="en-IN" sz="2400" dirty="0"/>
              <a:t> their abstract methods. In Java, a class can be abstract without specifying any abstract method.</a:t>
            </a:r>
            <a:br>
              <a:rPr lang="en-IN" sz="2400" dirty="0"/>
            </a:br>
            <a:br>
              <a:rPr lang="en-IN" sz="2400" dirty="0"/>
            </a:br>
            <a:br>
              <a:rPr lang="en-IN" sz="2400" dirty="0"/>
            </a:b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579620856"/>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69875" y="876244"/>
            <a:ext cx="8028415"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is</a:t>
            </a:r>
            <a:r>
              <a:rPr lang="en-IN" sz="3600" dirty="0">
                <a:ln w="0"/>
                <a:effectLst>
                  <a:outerShdw blurRad="38100" dist="19050" dir="2700000" algn="tl" rotWithShape="0">
                    <a:schemeClr val="dk1">
                      <a:alpha val="40000"/>
                    </a:schemeClr>
                  </a:outerShdw>
                </a:effectLst>
              </a:rPr>
              <a:t> Object-Oriented Programming?</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4893647"/>
          </a:xfrm>
          <a:prstGeom prst="rect">
            <a:avLst/>
          </a:prstGeom>
          <a:noFill/>
        </p:spPr>
        <p:txBody>
          <a:bodyPr wrap="square" lIns="91440" tIns="45720" rIns="91440" bIns="45720">
            <a:spAutoFit/>
          </a:bodyPr>
          <a:lstStyle/>
          <a:p>
            <a:r>
              <a:rPr lang="en-IN" sz="2400" dirty="0"/>
              <a:t>Object-Oriented programming (OOP) refers to a type of programming in which programmers define the data type of a data structure and the type of operations that can be applied to the data structure.</a:t>
            </a:r>
          </a:p>
          <a:p>
            <a:endParaRPr lang="en-IN" sz="2400" dirty="0"/>
          </a:p>
          <a:p>
            <a:r>
              <a:rPr lang="en-IN" sz="2400" dirty="0"/>
              <a:t>OOPs is a programming paradigm that includes or relies on the concept of classes and objects. It is used to structure a software program into simple, reusable pieces of code (usually called classes) which are used to create individual instances of objects.</a:t>
            </a:r>
          </a:p>
          <a:p>
            <a:endParaRPr lang="en-IN" sz="2400" dirty="0"/>
          </a:p>
          <a:p>
            <a:r>
              <a:rPr lang="en-IN" sz="2400" b="1" dirty="0"/>
              <a:t>Why we use OOPS ? </a:t>
            </a:r>
            <a:r>
              <a:rPr lang="en-IN" sz="2400" dirty="0"/>
              <a:t>OOP makes code organized, reusable, and easy to maintain; It follows the “Don’t Repeat Yourself” method. Benefits of OOP include security; OOP prevents unwanted access to data, or exposing proprietary code through encapsulation and abstraction </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126362"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19. </a:t>
            </a:r>
            <a:r>
              <a:rPr lang="en-IN" sz="3600" dirty="0">
                <a:ln w="0"/>
                <a:effectLst>
                  <a:outerShdw blurRad="38100" dist="19050" dir="2700000" algn="tl" rotWithShape="0">
                    <a:schemeClr val="dk1">
                      <a:alpha val="40000"/>
                    </a:schemeClr>
                  </a:outerShdw>
                </a:effectLst>
              </a:rPr>
              <a:t>What is an difference between abstract class and </a:t>
            </a:r>
          </a:p>
          <a:p>
            <a:r>
              <a:rPr lang="en-IN" sz="3600" dirty="0">
                <a:ln w="0"/>
                <a:effectLst>
                  <a:outerShdw blurRad="38100" dist="19050" dir="2700000" algn="tl" rotWithShape="0">
                    <a:schemeClr val="dk1">
                      <a:alpha val="40000"/>
                    </a:schemeClr>
                  </a:outerShdw>
                </a:effectLst>
              </a:rPr>
              <a:t>interface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2148511"/>
            <a:ext cx="10464801" cy="2308324"/>
          </a:xfrm>
          <a:prstGeom prst="rect">
            <a:avLst/>
          </a:prstGeom>
          <a:noFill/>
        </p:spPr>
        <p:txBody>
          <a:bodyPr wrap="square" lIns="91440" tIns="45720" rIns="91440" bIns="45720">
            <a:spAutoFit/>
          </a:bodyPr>
          <a:lstStyle/>
          <a:p>
            <a:r>
              <a:rPr lang="en-IN" sz="2400" dirty="0"/>
              <a:t>In Java, the key difference between abstract class and interface is that, abstract class can contain a non-abstract method but the interface cannot, but from Java 8 onward interface can also contain static and default methods that are non-abstract.</a:t>
            </a:r>
          </a:p>
          <a:p>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0551440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7696787"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20. </a:t>
            </a:r>
            <a:r>
              <a:rPr lang="en-IN" sz="3600" dirty="0">
                <a:ln w="0"/>
                <a:effectLst>
                  <a:outerShdw blurRad="38100" dist="19050" dir="2700000" algn="tl" rotWithShape="0">
                    <a:schemeClr val="dk1">
                      <a:alpha val="40000"/>
                    </a:schemeClr>
                  </a:outerShdw>
                </a:effectLst>
              </a:rPr>
              <a:t>Can we declare an interface as final?</a:t>
            </a:r>
          </a:p>
        </p:txBody>
      </p:sp>
      <p:sp>
        <p:nvSpPr>
          <p:cNvPr id="3" name="Rectangle 2">
            <a:extLst>
              <a:ext uri="{FF2B5EF4-FFF2-40B4-BE49-F238E27FC236}">
                <a16:creationId xmlns:a16="http://schemas.microsoft.com/office/drawing/2014/main" id="{20154A35-8EE6-2342-9C40-B5CDBF7FBC2E}"/>
              </a:ext>
            </a:extLst>
          </p:cNvPr>
          <p:cNvSpPr/>
          <p:nvPr/>
        </p:nvSpPr>
        <p:spPr>
          <a:xfrm>
            <a:off x="1069611" y="1997389"/>
            <a:ext cx="10464801" cy="3416320"/>
          </a:xfrm>
          <a:prstGeom prst="rect">
            <a:avLst/>
          </a:prstGeom>
          <a:noFill/>
        </p:spPr>
        <p:txBody>
          <a:bodyPr wrap="square" lIns="91440" tIns="45720" rIns="91440" bIns="45720">
            <a:spAutoFit/>
          </a:bodyPr>
          <a:lstStyle/>
          <a:p>
            <a:r>
              <a:rPr lang="en-IN" sz="2400" dirty="0"/>
              <a:t>No, we cannot declare an interface as final because the interface must be implemented by some class to provide its definition. Therefore, there is no sense to make an interface final. </a:t>
            </a:r>
          </a:p>
          <a:p>
            <a:endParaRPr lang="en-IN" sz="2400" dirty="0"/>
          </a:p>
          <a:p>
            <a:r>
              <a:rPr lang="en-IN" sz="2400" dirty="0"/>
              <a:t>However, if you try to do so, the compiler will show compile time error.</a:t>
            </a:r>
            <a:br>
              <a:rPr lang="en-IN" sz="2400" dirty="0"/>
            </a:br>
            <a:br>
              <a:rPr lang="en-IN" sz="2400" dirty="0"/>
            </a:br>
            <a:br>
              <a:rPr lang="en-IN" sz="2400" dirty="0"/>
            </a:b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65033305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3945830" y="4009971"/>
            <a:ext cx="4094006"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3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dirty="0">
                <a:ln w="0"/>
                <a:effectLst>
                  <a:outerShdw blurRad="38100" dist="19050" dir="2700000" algn="tl" rotWithShape="0">
                    <a:schemeClr val="dk1">
                      <a:alpha val="40000"/>
                    </a:schemeClr>
                  </a:outerShdw>
                </a:effectLst>
              </a:rPr>
              <a:t>Java </a:t>
            </a:r>
            <a:r>
              <a:rPr lang="en-GB" sz="2800" b="1" cap="none" spc="0" dirty="0">
                <a:ln w="0"/>
                <a:solidFill>
                  <a:schemeClr val="tx1"/>
                </a:solidFill>
                <a:effectLst>
                  <a:outerShdw blurRad="38100" dist="19050" dir="2700000" algn="tl" rotWithShape="0">
                    <a:schemeClr val="dk1">
                      <a:alpha val="40000"/>
                    </a:schemeClr>
                  </a:outerShdw>
                </a:effectLst>
              </a:rPr>
              <a:t>Constructor</a:t>
            </a: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1166327"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2</a:t>
            </a:r>
            <a:r>
              <a:rPr lang="en-GB" sz="3600" b="0" cap="none" spc="0" dirty="0">
                <a:ln w="0"/>
                <a:solidFill>
                  <a:schemeClr val="tx1"/>
                </a:solidFill>
                <a:effectLst>
                  <a:outerShdw blurRad="38100" dist="19050" dir="2700000" algn="tl" rotWithShape="0">
                    <a:schemeClr val="dk1">
                      <a:alpha val="40000"/>
                    </a:schemeClr>
                  </a:outerShdw>
                </a:effectLst>
              </a:rPr>
              <a:t>.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are the benefits of Object Oriented Programming?</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1938992"/>
          </a:xfrm>
          <a:prstGeom prst="rect">
            <a:avLst/>
          </a:prstGeom>
          <a:noFill/>
        </p:spPr>
        <p:txBody>
          <a:bodyPr wrap="square" lIns="91440" tIns="45720" rIns="91440" bIns="45720">
            <a:spAutoFit/>
          </a:bodyPr>
          <a:lstStyle/>
          <a:p>
            <a:pPr marL="342900" indent="-342900">
              <a:buAutoNum type="arabicPeriod"/>
            </a:pPr>
            <a:r>
              <a:rPr lang="en-IN" sz="2400" dirty="0"/>
              <a:t>Improved productivity during software development </a:t>
            </a:r>
          </a:p>
          <a:p>
            <a:pPr marL="342900" indent="-342900">
              <a:buAutoNum type="arabicPeriod"/>
            </a:pPr>
            <a:r>
              <a:rPr lang="en-IN" sz="2400" dirty="0"/>
              <a:t>Improved software maintainability</a:t>
            </a:r>
          </a:p>
          <a:p>
            <a:pPr marL="342900" indent="-342900">
              <a:buAutoNum type="arabicPeriod"/>
            </a:pPr>
            <a:r>
              <a:rPr lang="en-IN" sz="2400" dirty="0"/>
              <a:t>Faster development sprints</a:t>
            </a:r>
          </a:p>
          <a:p>
            <a:pPr marL="342900" indent="-342900">
              <a:buAutoNum type="arabicPeriod"/>
            </a:pPr>
            <a:r>
              <a:rPr lang="en-IN" sz="2400" dirty="0"/>
              <a:t>Lower cost of development</a:t>
            </a:r>
          </a:p>
          <a:p>
            <a:pPr marL="342900" indent="-342900">
              <a:buAutoNum type="arabicPeriod"/>
            </a:pPr>
            <a:r>
              <a:rPr lang="en-IN" sz="2400" dirty="0"/>
              <a:t>Higher quality software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389942644"/>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7615162"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3.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are the main features of OOPs?</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2308324"/>
          </a:xfrm>
          <a:prstGeom prst="rect">
            <a:avLst/>
          </a:prstGeom>
          <a:noFill/>
        </p:spPr>
        <p:txBody>
          <a:bodyPr wrap="square" lIns="91440" tIns="45720" rIns="91440" bIns="45720">
            <a:spAutoFit/>
          </a:bodyPr>
          <a:lstStyle/>
          <a:p>
            <a:pPr marL="457200" indent="-457200">
              <a:buFont typeface="+mj-lt"/>
              <a:buAutoNum type="arabicPeriod"/>
            </a:pPr>
            <a:r>
              <a:rPr lang="en-IN" sz="2400" dirty="0"/>
              <a:t>Abstraction</a:t>
            </a:r>
          </a:p>
          <a:p>
            <a:pPr marL="457200" indent="-457200">
              <a:buFont typeface="+mj-lt"/>
              <a:buAutoNum type="arabicPeriod"/>
            </a:pPr>
            <a:r>
              <a:rPr lang="en-IN" sz="2400" dirty="0"/>
              <a:t>Encapsulation</a:t>
            </a:r>
          </a:p>
          <a:p>
            <a:pPr marL="457200" indent="-457200">
              <a:buFont typeface="+mj-lt"/>
              <a:buAutoNum type="arabicPeriod"/>
            </a:pPr>
            <a:r>
              <a:rPr lang="en-IN" sz="2400" dirty="0"/>
              <a:t>Inheritance</a:t>
            </a:r>
          </a:p>
          <a:p>
            <a:pPr marL="457200" indent="-457200">
              <a:buFont typeface="+mj-lt"/>
              <a:buAutoNum type="arabicPeriod"/>
            </a:pPr>
            <a:r>
              <a:rPr lang="en-IN" sz="2400" dirty="0"/>
              <a:t>Polymorphism</a:t>
            </a:r>
          </a:p>
          <a:p>
            <a:pPr marL="457200" indent="-457200">
              <a:buFont typeface="+mj-lt"/>
              <a:buAutoNum type="arabicPeriod"/>
            </a:pPr>
            <a:endParaRPr lang="en-IN" sz="2400" dirty="0"/>
          </a:p>
          <a:p>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839792935"/>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4522007"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4.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is Abstraction?</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2308324"/>
          </a:xfrm>
          <a:prstGeom prst="rect">
            <a:avLst/>
          </a:prstGeom>
          <a:noFill/>
        </p:spPr>
        <p:txBody>
          <a:bodyPr wrap="square" lIns="91440" tIns="45720" rIns="91440" bIns="45720">
            <a:spAutoFit/>
          </a:bodyPr>
          <a:lstStyle/>
          <a:p>
            <a:pPr lvl="1"/>
            <a:r>
              <a:rPr lang="en-IN" sz="2400" dirty="0"/>
              <a:t>Principle of abstraction, only deals with essential behaviour of an object. It deals with “What an Object can do?” rather than “How it is going to do?”. i.e. it ignores the internal implementation details.</a:t>
            </a:r>
          </a:p>
          <a:p>
            <a:pPr lvl="1"/>
            <a:r>
              <a:rPr lang="en-IN" sz="2400" dirty="0"/>
              <a:t>Abstraction means that the user interacts with only selected attributes and methods of an object. Abstraction uses simplified, high level tools, to access a complex object.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513255801"/>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5087996"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5.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is Encapsulation ?</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4154984"/>
          </a:xfrm>
          <a:prstGeom prst="rect">
            <a:avLst/>
          </a:prstGeom>
          <a:noFill/>
        </p:spPr>
        <p:txBody>
          <a:bodyPr wrap="square" lIns="91440" tIns="45720" rIns="91440" bIns="45720">
            <a:spAutoFit/>
          </a:bodyPr>
          <a:lstStyle/>
          <a:p>
            <a:pPr lvl="1"/>
            <a:r>
              <a:rPr lang="en-IN" sz="2400" dirty="0"/>
              <a:t>Encapsulation means, containing all important information inside an object, and only exposing selected information to the outside world. Attributes and behaviours are defined by code inside the class template. Then, when an object is instantiated from the class, the data and methods are encapsulated in that object. Encapsulation hides the internal software code implementation inside a class, and hides internal data of inside objects. </a:t>
            </a:r>
          </a:p>
          <a:p>
            <a:pPr lvl="1"/>
            <a:endParaRPr lang="en-IN" sz="2400" dirty="0"/>
          </a:p>
          <a:p>
            <a:pPr lvl="1"/>
            <a:r>
              <a:rPr lang="en-IN" sz="2400" dirty="0"/>
              <a:t>It is a mechanism where you bind your data and code together as a single unit. It also means to hide your data in order to make it safe from any modification.</a:t>
            </a:r>
          </a:p>
          <a:p>
            <a:pPr lvl="1"/>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302358851"/>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4608634"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6.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is Inheritance ?</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5262979"/>
          </a:xfrm>
          <a:prstGeom prst="rect">
            <a:avLst/>
          </a:prstGeom>
          <a:noFill/>
        </p:spPr>
        <p:txBody>
          <a:bodyPr wrap="square" lIns="91440" tIns="45720" rIns="91440" bIns="45720">
            <a:spAutoFit/>
          </a:bodyPr>
          <a:lstStyle/>
          <a:p>
            <a:pPr lvl="1"/>
            <a:r>
              <a:rPr lang="en-IN" sz="2200" dirty="0"/>
              <a:t>Inheritance can be defined as the process where one class acquires the properties (methods and fields) of another. With the use of inheritance the information is made manageable in a hierarchical order. The class which inherits the properties of other is known as subclass (derived class, child class) and the class whose properties are inherited is known as superclass (base class, parent class)</a:t>
            </a:r>
          </a:p>
          <a:p>
            <a:pPr lvl="1"/>
            <a:endParaRPr lang="en-IN" sz="2200" dirty="0"/>
          </a:p>
          <a:p>
            <a:pPr lvl="1"/>
            <a:r>
              <a:rPr lang="en-IN" sz="2200" dirty="0"/>
              <a:t>A child or a derived class can inherit the parent or base class using the “</a:t>
            </a:r>
            <a:r>
              <a:rPr lang="en-IN" sz="2200" b="1" dirty="0"/>
              <a:t>extends</a:t>
            </a:r>
            <a:r>
              <a:rPr lang="en-IN" sz="2200" dirty="0"/>
              <a:t>” keyword. There are 3 types of inheritance:</a:t>
            </a:r>
          </a:p>
          <a:p>
            <a:pPr marL="800100" lvl="1" indent="-342900">
              <a:buFont typeface="+mj-lt"/>
              <a:buAutoNum type="arabicPeriod"/>
            </a:pPr>
            <a:r>
              <a:rPr lang="en-IN" sz="2200" dirty="0"/>
              <a:t>Single inheritance</a:t>
            </a:r>
          </a:p>
          <a:p>
            <a:pPr marL="800100" lvl="1" indent="-342900">
              <a:buFont typeface="+mj-lt"/>
              <a:buAutoNum type="arabicPeriod"/>
            </a:pPr>
            <a:r>
              <a:rPr lang="en-IN" sz="2200" dirty="0"/>
              <a:t>Multiple inheritance</a:t>
            </a:r>
          </a:p>
          <a:p>
            <a:pPr marL="800100" lvl="1" indent="-342900">
              <a:buFont typeface="+mj-lt"/>
              <a:buAutoNum type="arabicPeriod"/>
            </a:pPr>
            <a:r>
              <a:rPr lang="en-IN" sz="2200" dirty="0"/>
              <a:t>Multi Level inheritance</a:t>
            </a:r>
          </a:p>
          <a:p>
            <a:pPr marL="800100" lvl="1" indent="-342900">
              <a:buFont typeface="+mj-lt"/>
              <a:buAutoNum type="arabicPeriod"/>
            </a:pPr>
            <a:endParaRPr lang="en-IN" sz="2200" dirty="0"/>
          </a:p>
          <a:p>
            <a:pPr lvl="1"/>
            <a:r>
              <a:rPr lang="en-IN" sz="2200" dirty="0"/>
              <a:t>Java supports </a:t>
            </a:r>
            <a:r>
              <a:rPr lang="en-IN" sz="2400" dirty="0"/>
              <a:t>multilevel inheritance, not multiple inheritance </a:t>
            </a:r>
          </a:p>
          <a:p>
            <a:pPr lvl="1"/>
            <a:endParaRPr lang="en-IN" sz="2400" dirty="0"/>
          </a:p>
          <a:p>
            <a:pPr lvl="1"/>
            <a:r>
              <a:rPr lang="en-IN" b="1" dirty="0"/>
              <a:t>**More detailed questions in later videos </a:t>
            </a:r>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71652024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11289"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5175712"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7.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is Polymorphism ?</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4985980"/>
          </a:xfrm>
          <a:prstGeom prst="rect">
            <a:avLst/>
          </a:prstGeom>
          <a:noFill/>
        </p:spPr>
        <p:txBody>
          <a:bodyPr wrap="square" lIns="91440" tIns="45720" rIns="91440" bIns="45720">
            <a:spAutoFit/>
          </a:bodyPr>
          <a:lstStyle/>
          <a:p>
            <a:r>
              <a:rPr lang="en-IN" sz="2400" dirty="0"/>
              <a:t>The word polymorphism means having many forms. In other words, it refers to the ability of a variable, function or object to take on multiple forms</a:t>
            </a:r>
          </a:p>
          <a:p>
            <a:pPr lvl="1"/>
            <a:endParaRPr lang="en-IN" sz="2400" b="1" dirty="0"/>
          </a:p>
          <a:p>
            <a:pPr fontAlgn="base"/>
            <a:r>
              <a:rPr lang="en-IN" sz="2400" b="1" dirty="0"/>
              <a:t>In Java polymorphism is mainly divided into two types:</a:t>
            </a:r>
            <a:endParaRPr lang="en-IN" sz="2400" dirty="0"/>
          </a:p>
          <a:p>
            <a:pPr lvl="1" fontAlgn="base"/>
            <a:r>
              <a:rPr lang="en-IN" sz="2400" b="1" dirty="0"/>
              <a:t>a. Compile time Polymorphism </a:t>
            </a:r>
            <a:r>
              <a:rPr lang="en-IN" sz="2400" dirty="0"/>
              <a:t>or static polymorphism</a:t>
            </a:r>
          </a:p>
          <a:p>
            <a:pPr lvl="1" fontAlgn="base"/>
            <a:r>
              <a:rPr lang="en-IN" sz="2400" dirty="0"/>
              <a:t>		Example: Method Overloading</a:t>
            </a:r>
          </a:p>
          <a:p>
            <a:pPr lvl="1" fontAlgn="base"/>
            <a:endParaRPr lang="en-IN" sz="2400" dirty="0"/>
          </a:p>
          <a:p>
            <a:pPr lvl="1" fontAlgn="base"/>
            <a:r>
              <a:rPr lang="en-IN" sz="2400" b="1" dirty="0"/>
              <a:t>b. Runtime Polymorphism </a:t>
            </a:r>
            <a:r>
              <a:rPr lang="en-IN" sz="2400" dirty="0"/>
              <a:t>or dynamic polymorphism</a:t>
            </a:r>
          </a:p>
          <a:p>
            <a:pPr lvl="1" fontAlgn="base"/>
            <a:r>
              <a:rPr lang="en-IN" sz="2400" dirty="0"/>
              <a:t>		Example: Method </a:t>
            </a:r>
            <a:r>
              <a:rPr lang="en-IN" sz="2400" i="1" dirty="0"/>
              <a:t>Overriding</a:t>
            </a:r>
          </a:p>
          <a:p>
            <a:pPr lvl="1" fontAlgn="base"/>
            <a:endParaRPr lang="en-IN" sz="2400" i="1" dirty="0"/>
          </a:p>
          <a:p>
            <a:pPr lvl="1" fontAlgn="base"/>
            <a:endParaRPr lang="en-IN" sz="2400" i="1" dirty="0"/>
          </a:p>
          <a:p>
            <a:pPr lvl="1" fontAlgn="base"/>
            <a:endParaRPr lang="en-IN" b="1" dirty="0"/>
          </a:p>
          <a:p>
            <a:pPr lvl="1" fontAlgn="base"/>
            <a:endParaRPr lang="en-IN" b="1" dirty="0"/>
          </a:p>
          <a:p>
            <a:pPr lvl="1" fontAlgn="base"/>
            <a:r>
              <a:rPr lang="en-IN" b="1" dirty="0"/>
              <a:t>**More detailed questions in later videos</a:t>
            </a:r>
            <a:endParaRPr lang="en-IN" i="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74503614"/>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6238118"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8</a:t>
            </a:r>
            <a:r>
              <a:rPr lang="en-GB" sz="3600" b="0" cap="none" spc="0" dirty="0">
                <a:ln w="0"/>
                <a:solidFill>
                  <a:schemeClr val="tx1"/>
                </a:solidFill>
                <a:effectLst>
                  <a:outerShdw blurRad="38100" dist="19050" dir="2700000" algn="tl" rotWithShape="0">
                    <a:schemeClr val="dk1">
                      <a:alpha val="40000"/>
                    </a:schemeClr>
                  </a:outerShdw>
                </a:effectLst>
              </a:rPr>
              <a:t>.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is a class and an object?</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3785652"/>
          </a:xfrm>
          <a:prstGeom prst="rect">
            <a:avLst/>
          </a:prstGeom>
          <a:noFill/>
        </p:spPr>
        <p:txBody>
          <a:bodyPr wrap="square" lIns="91440" tIns="45720" rIns="91440" bIns="45720">
            <a:spAutoFit/>
          </a:bodyPr>
          <a:lstStyle/>
          <a:p>
            <a:r>
              <a:rPr lang="en-IN" sz="2400" b="1" dirty="0"/>
              <a:t>Class</a:t>
            </a:r>
            <a:r>
              <a:rPr lang="en-IN" sz="2400" dirty="0"/>
              <a:t> </a:t>
            </a:r>
            <a:r>
              <a:rPr lang="en-IN" sz="2400" b="1" dirty="0"/>
              <a:t>: </a:t>
            </a:r>
          </a:p>
          <a:p>
            <a:pPr lvl="1"/>
            <a:r>
              <a:rPr lang="en-IN" sz="2400" dirty="0"/>
              <a:t>A class is a prototype that consists of objects in different states and with different behaviours. It has a number of methods that are common the objects present within that class. In simple words, a class can be defined as a blueprint of any object.</a:t>
            </a:r>
          </a:p>
          <a:p>
            <a:endParaRPr lang="en-IN" sz="2400" dirty="0"/>
          </a:p>
          <a:p>
            <a:r>
              <a:rPr lang="en-IN" sz="2400" b="1" dirty="0"/>
              <a:t>Object</a:t>
            </a:r>
            <a:r>
              <a:rPr lang="en-IN" sz="2400" dirty="0"/>
              <a:t>:</a:t>
            </a:r>
          </a:p>
          <a:p>
            <a:pPr lvl="1"/>
            <a:r>
              <a:rPr lang="en-IN" sz="2400" dirty="0"/>
              <a:t>Object is instance of class. An object is a real-world entity which is the basic unit of OOPs for example chair, cat, dog, etc. Different objects have different states or attributes, and behaviours</a:t>
            </a:r>
            <a:r>
              <a:rPr lang="en-IN" dirty="0"/>
              <a:t>.</a:t>
            </a: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19183832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TotalTime>
  <Words>1952</Words>
  <Application>Microsoft Macintosh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68</cp:revision>
  <dcterms:created xsi:type="dcterms:W3CDTF">2020-08-14T12:52:36Z</dcterms:created>
  <dcterms:modified xsi:type="dcterms:W3CDTF">2020-08-19T17:14:52Z</dcterms:modified>
</cp:coreProperties>
</file>