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3" r:id="rId3"/>
    <p:sldId id="285" r:id="rId4"/>
    <p:sldId id="287" r:id="rId5"/>
    <p:sldId id="296" r:id="rId6"/>
    <p:sldId id="304" r:id="rId7"/>
    <p:sldId id="305" r:id="rId8"/>
    <p:sldId id="309" r:id="rId9"/>
    <p:sldId id="306" r:id="rId10"/>
    <p:sldId id="286" r:id="rId11"/>
    <p:sldId id="288" r:id="rId12"/>
    <p:sldId id="289" r:id="rId13"/>
    <p:sldId id="291" r:id="rId14"/>
    <p:sldId id="307"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Dasgupta" initials="AD" lastIdx="1" clrIdx="0">
    <p:extLst>
      <p:ext uri="{19B8F6BF-5375-455C-9EA6-DF929625EA0E}">
        <p15:presenceInfo xmlns:p15="http://schemas.microsoft.com/office/powerpoint/2012/main" userId="S::anindya.s.dasgupta@oracle.com::4cc4d477-cd38-4064-a8e4-b5db3a816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13" d="100"/>
          <a:sy n="113" d="100"/>
        </p:scale>
        <p:origin x="44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1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8/24/20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8/24/20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32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DA35-7768-C342-B617-C78C4952E4AF}"/>
              </a:ext>
            </a:extLst>
          </p:cNvPr>
          <p:cNvSpPr/>
          <p:nvPr/>
        </p:nvSpPr>
        <p:spPr>
          <a:xfrm>
            <a:off x="4513944" y="741310"/>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     Contents</a:t>
            </a:r>
            <a:endParaRPr lang="en-US" sz="4400" b="0" cap="none" spc="0" dirty="0">
              <a:ln w="0"/>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0154A35-8EE6-2342-9C40-B5CDBF7FBC2E}"/>
              </a:ext>
            </a:extLst>
          </p:cNvPr>
          <p:cNvSpPr/>
          <p:nvPr/>
        </p:nvSpPr>
        <p:spPr>
          <a:xfrm>
            <a:off x="4803805" y="2452915"/>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r="61979"/>
          <a:stretch/>
        </p:blipFill>
        <p:spPr>
          <a:xfrm>
            <a:off x="-347371" y="27282"/>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B64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75A3F3-7E93-504D-A676-DDA3896E1AF1}"/>
              </a:ext>
            </a:extLst>
          </p:cNvPr>
          <p:cNvSpPr/>
          <p:nvPr/>
        </p:nvSpPr>
        <p:spPr>
          <a:xfrm>
            <a:off x="4288200" y="2578885"/>
            <a:ext cx="7903800" cy="707886"/>
          </a:xfrm>
          <a:prstGeom prst="rect">
            <a:avLst/>
          </a:prstGeom>
        </p:spPr>
        <p:txBody>
          <a:bodyPr wrap="square">
            <a:spAutoFit/>
          </a:bodyPr>
          <a:lstStyle/>
          <a:p>
            <a:pPr algn="ctr"/>
            <a:r>
              <a:rPr lang="en-US" sz="4000" dirty="0"/>
              <a:t> TOP 15 interview questions</a:t>
            </a:r>
          </a:p>
        </p:txBody>
      </p:sp>
      <p:sp>
        <p:nvSpPr>
          <p:cNvPr id="20" name="TextBox 19">
            <a:extLst>
              <a:ext uri="{FF2B5EF4-FFF2-40B4-BE49-F238E27FC236}">
                <a16:creationId xmlns:a16="http://schemas.microsoft.com/office/drawing/2014/main" id="{AEE3FB09-1FC8-DE4B-8F61-02358C4A0D1A}"/>
              </a:ext>
            </a:extLst>
          </p:cNvPr>
          <p:cNvSpPr txBox="1"/>
          <p:nvPr/>
        </p:nvSpPr>
        <p:spPr>
          <a:xfrm>
            <a:off x="4288200" y="3726739"/>
            <a:ext cx="7903800" cy="707886"/>
          </a:xfrm>
          <a:prstGeom prst="rect">
            <a:avLst/>
          </a:prstGeom>
          <a:noFill/>
        </p:spPr>
        <p:txBody>
          <a:bodyPr wrap="square" rtlCol="0">
            <a:spAutoFit/>
          </a:bodyPr>
          <a:lstStyle/>
          <a:p>
            <a:pPr algn="ctr"/>
            <a:r>
              <a:rPr lang="en-US" sz="4000" b="1" dirty="0"/>
              <a:t>JAVA Constructor</a:t>
            </a:r>
          </a:p>
        </p:txBody>
      </p:sp>
      <p:sp>
        <p:nvSpPr>
          <p:cNvPr id="22" name="TextBox 21">
            <a:extLst>
              <a:ext uri="{FF2B5EF4-FFF2-40B4-BE49-F238E27FC236}">
                <a16:creationId xmlns:a16="http://schemas.microsoft.com/office/drawing/2014/main" id="{AC52B233-87D9-7A47-B8D9-1A9D0ED49DB9}"/>
              </a:ext>
            </a:extLst>
          </p:cNvPr>
          <p:cNvSpPr txBox="1"/>
          <p:nvPr/>
        </p:nvSpPr>
        <p:spPr>
          <a:xfrm>
            <a:off x="6978963" y="5909475"/>
            <a:ext cx="2084673" cy="338554"/>
          </a:xfrm>
          <a:prstGeom prst="rect">
            <a:avLst/>
          </a:prstGeom>
          <a:noFill/>
        </p:spPr>
        <p:txBody>
          <a:bodyPr wrap="none" rtlCol="0">
            <a:spAutoFit/>
          </a:bodyPr>
          <a:lstStyle/>
          <a:p>
            <a:r>
              <a:rPr lang="en-US" sz="1600" b="1" dirty="0">
                <a:latin typeface="+mj-lt"/>
              </a:rPr>
              <a:t>TARGETED COMPANIES</a:t>
            </a:r>
          </a:p>
        </p:txBody>
      </p:sp>
      <p:pic>
        <p:nvPicPr>
          <p:cNvPr id="1030" name="Picture 6" descr="IBM logo and symbol, meaning, history, PNG">
            <a:extLst>
              <a:ext uri="{FF2B5EF4-FFF2-40B4-BE49-F238E27FC236}">
                <a16:creationId xmlns:a16="http://schemas.microsoft.com/office/drawing/2014/main" id="{47B5B7FD-1127-914B-915C-8BEF38E9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96" y="6363497"/>
            <a:ext cx="594941"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gnizant Logos">
            <a:extLst>
              <a:ext uri="{FF2B5EF4-FFF2-40B4-BE49-F238E27FC236}">
                <a16:creationId xmlns:a16="http://schemas.microsoft.com/office/drawing/2014/main" id="{91912F2B-40C1-F941-A1B3-52DBB941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91" y="6231160"/>
            <a:ext cx="412891" cy="4326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centure | Save the Children">
            <a:extLst>
              <a:ext uri="{FF2B5EF4-FFF2-40B4-BE49-F238E27FC236}">
                <a16:creationId xmlns:a16="http://schemas.microsoft.com/office/drawing/2014/main" id="{A247F237-6835-B143-B76F-34DF06B7A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46" y="6352794"/>
            <a:ext cx="887732" cy="4438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EDCDD99-64FC-B740-8218-F465F89F5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9812" y="6216636"/>
            <a:ext cx="1085121"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pgemini reveals new logo to mark 50th anniversary | B2B Marketing">
            <a:extLst>
              <a:ext uri="{FF2B5EF4-FFF2-40B4-BE49-F238E27FC236}">
                <a16:creationId xmlns:a16="http://schemas.microsoft.com/office/drawing/2014/main" id="{C21D511D-61AB-A447-A6BD-4E6FC47BB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6048" y="6264182"/>
            <a:ext cx="1095177" cy="621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ll continue with WFH, critical staff present on premises: HCL ...">
            <a:extLst>
              <a:ext uri="{FF2B5EF4-FFF2-40B4-BE49-F238E27FC236}">
                <a16:creationId xmlns:a16="http://schemas.microsoft.com/office/drawing/2014/main" id="{FEA0B903-15E3-1C43-B9A8-FC05F56406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070" y="6238334"/>
            <a:ext cx="1337556" cy="59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DE7872-95C4-D643-9213-744D1910A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304" y="6363497"/>
            <a:ext cx="796965" cy="318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0DD8BE-C7FE-0745-9C9D-455C4D092F57}"/>
              </a:ext>
            </a:extLst>
          </p:cNvPr>
          <p:cNvSpPr txBox="1"/>
          <p:nvPr/>
        </p:nvSpPr>
        <p:spPr>
          <a:xfrm>
            <a:off x="7807189" y="4417904"/>
            <a:ext cx="966675" cy="369332"/>
          </a:xfrm>
          <a:prstGeom prst="rect">
            <a:avLst/>
          </a:prstGeom>
          <a:noFill/>
        </p:spPr>
        <p:txBody>
          <a:bodyPr wrap="none" rtlCol="0">
            <a:spAutoFit/>
          </a:bodyPr>
          <a:lstStyle/>
          <a:p>
            <a:r>
              <a:rPr lang="en-US" b="1" dirty="0"/>
              <a:t>PART - 3</a:t>
            </a:r>
          </a:p>
        </p:txBody>
      </p:sp>
    </p:spTree>
    <p:extLst>
      <p:ext uri="{BB962C8B-B14F-4D97-AF65-F5344CB8AC3E}">
        <p14:creationId xmlns:p14="http://schemas.microsoft.com/office/powerpoint/2010/main" val="424561193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6154313"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9. </a:t>
            </a:r>
            <a:r>
              <a:rPr lang="en-US" sz="3600" b="0" cap="none" spc="0" dirty="0">
                <a:ln w="0"/>
                <a:solidFill>
                  <a:schemeClr val="tx1"/>
                </a:solidFill>
                <a:effectLst>
                  <a:outerShdw blurRad="38100" dist="19050" dir="2700000" algn="tl" rotWithShape="0">
                    <a:schemeClr val="dk1">
                      <a:alpha val="40000"/>
                    </a:schemeClr>
                  </a:outerShdw>
                </a:effectLst>
              </a:rPr>
              <a:t>Can we inherit a constructor</a:t>
            </a:r>
            <a:r>
              <a:rPr lang="en-IN" sz="360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461665"/>
          </a:xfrm>
          <a:prstGeom prst="rect">
            <a:avLst/>
          </a:prstGeom>
          <a:noFill/>
        </p:spPr>
        <p:txBody>
          <a:bodyPr wrap="square" lIns="91440" tIns="45720" rIns="91440" bIns="45720">
            <a:spAutoFit/>
          </a:bodyPr>
          <a:lstStyle/>
          <a:p>
            <a:pPr lvl="1"/>
            <a:r>
              <a:rPr lang="en-IN" sz="2400" dirty="0"/>
              <a:t>No, The constructor is not inherited.</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27B06C9F-B764-C748-BDED-70651D710F1A}"/>
              </a:ext>
            </a:extLst>
          </p:cNvPr>
          <p:cNvSpPr/>
          <p:nvPr/>
        </p:nvSpPr>
        <p:spPr>
          <a:xfrm>
            <a:off x="634593" y="2293782"/>
            <a:ext cx="7723461"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10. </a:t>
            </a:r>
            <a:r>
              <a:rPr lang="en-US" sz="3600" b="0" cap="none" spc="0" dirty="0">
                <a:ln w="0"/>
                <a:solidFill>
                  <a:schemeClr val="tx1"/>
                </a:solidFill>
                <a:effectLst>
                  <a:outerShdw blurRad="38100" dist="19050" dir="2700000" algn="tl" rotWithShape="0">
                    <a:schemeClr val="dk1">
                      <a:alpha val="40000"/>
                    </a:schemeClr>
                  </a:outerShdw>
                </a:effectLst>
              </a:rPr>
              <a:t>Can you make a constructor as final</a:t>
            </a:r>
            <a:r>
              <a:rPr lang="en-IN" sz="3600" dirty="0">
                <a:ln w="0"/>
                <a:effectLst>
                  <a:outerShdw blurRad="38100" dist="19050" dir="2700000" algn="tl" rotWithShape="0">
                    <a:schemeClr val="dk1">
                      <a:alpha val="40000"/>
                    </a:schemeClr>
                  </a:outerShdw>
                </a:effectLst>
              </a:rPr>
              <a:t>?</a:t>
            </a:r>
          </a:p>
        </p:txBody>
      </p:sp>
      <p:sp>
        <p:nvSpPr>
          <p:cNvPr id="11" name="Rectangle 10">
            <a:extLst>
              <a:ext uri="{FF2B5EF4-FFF2-40B4-BE49-F238E27FC236}">
                <a16:creationId xmlns:a16="http://schemas.microsoft.com/office/drawing/2014/main" id="{211BA7E5-5753-F94B-BE2D-997CF33E938C}"/>
              </a:ext>
            </a:extLst>
          </p:cNvPr>
          <p:cNvSpPr/>
          <p:nvPr/>
        </p:nvSpPr>
        <p:spPr>
          <a:xfrm>
            <a:off x="985358" y="3149199"/>
            <a:ext cx="10464801" cy="461665"/>
          </a:xfrm>
          <a:prstGeom prst="rect">
            <a:avLst/>
          </a:prstGeom>
          <a:noFill/>
        </p:spPr>
        <p:txBody>
          <a:bodyPr wrap="square" lIns="91440" tIns="45720" rIns="91440" bIns="45720">
            <a:spAutoFit/>
          </a:bodyPr>
          <a:lstStyle/>
          <a:p>
            <a:pPr lvl="1"/>
            <a:r>
              <a:rPr lang="en-IN" sz="2400" dirty="0"/>
              <a:t>No, the constructor can't be final.</a:t>
            </a:r>
            <a:endParaRPr lang="en-IN" sz="2400" dirty="0">
              <a:solidFill>
                <a:schemeClr val="accent6">
                  <a:lumMod val="75000"/>
                </a:schemeClr>
              </a:solidFill>
            </a:endParaRPr>
          </a:p>
        </p:txBody>
      </p:sp>
      <p:sp>
        <p:nvSpPr>
          <p:cNvPr id="12" name="Rectangle 11">
            <a:extLst>
              <a:ext uri="{FF2B5EF4-FFF2-40B4-BE49-F238E27FC236}">
                <a16:creationId xmlns:a16="http://schemas.microsoft.com/office/drawing/2014/main" id="{81662F2A-B619-094A-BC35-38D6A913E6E7}"/>
              </a:ext>
            </a:extLst>
          </p:cNvPr>
          <p:cNvSpPr/>
          <p:nvPr/>
        </p:nvSpPr>
        <p:spPr>
          <a:xfrm>
            <a:off x="634593" y="3786490"/>
            <a:ext cx="10256334" cy="1200329"/>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11. </a:t>
            </a:r>
            <a:r>
              <a:rPr lang="en-IN" sz="3600" dirty="0">
                <a:ln w="0"/>
                <a:effectLst>
                  <a:outerShdw blurRad="38100" dist="19050" dir="2700000" algn="tl" rotWithShape="0">
                    <a:schemeClr val="dk1">
                      <a:alpha val="40000"/>
                    </a:schemeClr>
                  </a:outerShdw>
                </a:effectLst>
              </a:rPr>
              <a:t>Can we call sub class constructor from super class </a:t>
            </a:r>
          </a:p>
          <a:p>
            <a:r>
              <a:rPr lang="en-IN" sz="3600" dirty="0">
                <a:ln w="0"/>
                <a:effectLst>
                  <a:outerShdw blurRad="38100" dist="19050" dir="2700000" algn="tl" rotWithShape="0">
                    <a:schemeClr val="dk1">
                      <a:alpha val="40000"/>
                    </a:schemeClr>
                  </a:outerShdw>
                </a:effectLst>
              </a:rPr>
              <a:t>constructor?</a:t>
            </a:r>
          </a:p>
        </p:txBody>
      </p:sp>
      <p:sp>
        <p:nvSpPr>
          <p:cNvPr id="13" name="Rectangle 12">
            <a:extLst>
              <a:ext uri="{FF2B5EF4-FFF2-40B4-BE49-F238E27FC236}">
                <a16:creationId xmlns:a16="http://schemas.microsoft.com/office/drawing/2014/main" id="{8518CB55-BCD9-944F-AD5B-3243C1371A19}"/>
              </a:ext>
            </a:extLst>
          </p:cNvPr>
          <p:cNvSpPr/>
          <p:nvPr/>
        </p:nvSpPr>
        <p:spPr>
          <a:xfrm>
            <a:off x="863599" y="5157295"/>
            <a:ext cx="10464801" cy="830997"/>
          </a:xfrm>
          <a:prstGeom prst="rect">
            <a:avLst/>
          </a:prstGeom>
          <a:noFill/>
        </p:spPr>
        <p:txBody>
          <a:bodyPr wrap="square" lIns="91440" tIns="45720" rIns="91440" bIns="45720">
            <a:spAutoFit/>
          </a:bodyPr>
          <a:lstStyle/>
          <a:p>
            <a:pPr lvl="1"/>
            <a:r>
              <a:rPr lang="en-IN" sz="2400" dirty="0"/>
              <a:t>No. There is no way in java to call sub class constructor from a super class constructor.</a:t>
            </a:r>
            <a:endParaRPr lang="en-IN" sz="2400" dirty="0">
              <a:solidFill>
                <a:schemeClr val="accent6">
                  <a:lumMod val="75000"/>
                </a:schemeClr>
              </a:solidFill>
            </a:endParaRPr>
          </a:p>
        </p:txBody>
      </p:sp>
    </p:spTree>
    <p:extLst>
      <p:ext uri="{BB962C8B-B14F-4D97-AF65-F5344CB8AC3E}">
        <p14:creationId xmlns:p14="http://schemas.microsoft.com/office/powerpoint/2010/main" val="130235885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6901185"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12. </a:t>
            </a:r>
            <a:r>
              <a:rPr lang="en-IN" sz="3600" dirty="0">
                <a:ln w="0"/>
                <a:effectLst>
                  <a:outerShdw blurRad="38100" dist="19050" dir="2700000" algn="tl" rotWithShape="0">
                    <a:schemeClr val="dk1">
                      <a:alpha val="40000"/>
                    </a:schemeClr>
                  </a:outerShdw>
                </a:effectLst>
              </a:rPr>
              <a:t>Can we overload a constructor ?</a:t>
            </a:r>
            <a:endParaRPr lang="en-IN" dirty="0"/>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2308324"/>
          </a:xfrm>
          <a:prstGeom prst="rect">
            <a:avLst/>
          </a:prstGeom>
          <a:noFill/>
        </p:spPr>
        <p:txBody>
          <a:bodyPr wrap="square" lIns="91440" tIns="45720" rIns="91440" bIns="45720">
            <a:spAutoFit/>
          </a:bodyPr>
          <a:lstStyle/>
          <a:p>
            <a:pPr lvl="1"/>
            <a:r>
              <a:rPr lang="en-IN" sz="2400" dirty="0"/>
              <a:t>Yes, the constructors can be overloaded by changing the number of arguments accepted by the constructor or by changing the data type of the parameters.</a:t>
            </a:r>
          </a:p>
          <a:p>
            <a:pPr lvl="1"/>
            <a:endParaRPr lang="en-IN" sz="2400" dirty="0"/>
          </a:p>
          <a:p>
            <a:pPr lvl="1"/>
            <a:r>
              <a:rPr lang="en-IN" sz="2400" dirty="0"/>
              <a:t>This is also known as parameterised constructor. As shown in question No. 8</a:t>
            </a:r>
          </a:p>
          <a:p>
            <a:pPr lvl="1"/>
            <a:endParaRPr lang="en-IN" sz="2400" dirty="0"/>
          </a:p>
          <a:p>
            <a:pPr lvl="1"/>
            <a:r>
              <a:rPr lang="en-IN" sz="2400" b="1" dirty="0"/>
              <a:t>A constructor can be overloaded but can not be overridden. </a:t>
            </a:r>
            <a:r>
              <a:rPr lang="en-IN" sz="2400" dirty="0"/>
              <a: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716520249"/>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11289"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699980"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13</a:t>
            </a:r>
            <a:r>
              <a:rPr lang="en-GB" sz="3600" b="0" cap="none" spc="0" dirty="0">
                <a:ln w="0"/>
                <a:solidFill>
                  <a:schemeClr val="tx1"/>
                </a:solidFill>
                <a:effectLst>
                  <a:outerShdw blurRad="38100" dist="19050" dir="2700000" algn="tl" rotWithShape="0">
                    <a:schemeClr val="dk1">
                      <a:alpha val="40000"/>
                    </a:schemeClr>
                  </a:outerShdw>
                </a:effectLst>
              </a:rPr>
              <a:t>.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is No-</a:t>
            </a:r>
            <a:r>
              <a:rPr lang="en-IN" sz="3600" dirty="0" err="1">
                <a:ln w="0"/>
                <a:effectLst>
                  <a:outerShdw blurRad="38100" dist="19050" dir="2700000" algn="tl" rotWithShape="0">
                    <a:schemeClr val="dk1">
                      <a:alpha val="40000"/>
                    </a:schemeClr>
                  </a:outerShdw>
                </a:effectLst>
              </a:rPr>
              <a:t>arg</a:t>
            </a:r>
            <a:r>
              <a:rPr lang="en-IN" sz="3600" dirty="0">
                <a:ln w="0"/>
                <a:effectLst>
                  <a:outerShdw blurRad="38100" dist="19050" dir="2700000" algn="tl" rotWithShape="0">
                    <a:schemeClr val="dk1">
                      <a:alpha val="40000"/>
                    </a:schemeClr>
                  </a:outerShdw>
                </a:effectLst>
              </a:rPr>
              <a:t> constructor ? How it is different from</a:t>
            </a:r>
          </a:p>
          <a:p>
            <a:r>
              <a:rPr lang="en-IN" sz="3600" dirty="0">
                <a:ln w="0"/>
                <a:effectLst>
                  <a:outerShdw blurRad="38100" dist="19050" dir="2700000" algn="tl" rotWithShape="0">
                    <a:schemeClr val="dk1">
                      <a:alpha val="40000"/>
                    </a:schemeClr>
                  </a:outerShdw>
                </a:effectLst>
              </a:rPr>
              <a:t>default constructor</a:t>
            </a:r>
          </a:p>
        </p:txBody>
      </p:sp>
      <p:sp>
        <p:nvSpPr>
          <p:cNvPr id="3" name="Rectangle 2">
            <a:extLst>
              <a:ext uri="{FF2B5EF4-FFF2-40B4-BE49-F238E27FC236}">
                <a16:creationId xmlns:a16="http://schemas.microsoft.com/office/drawing/2014/main" id="{20154A35-8EE6-2342-9C40-B5CDBF7FBC2E}"/>
              </a:ext>
            </a:extLst>
          </p:cNvPr>
          <p:cNvSpPr/>
          <p:nvPr/>
        </p:nvSpPr>
        <p:spPr>
          <a:xfrm>
            <a:off x="1092604" y="2090281"/>
            <a:ext cx="10464801" cy="3046988"/>
          </a:xfrm>
          <a:prstGeom prst="rect">
            <a:avLst/>
          </a:prstGeom>
          <a:noFill/>
        </p:spPr>
        <p:txBody>
          <a:bodyPr wrap="square" lIns="91440" tIns="45720" rIns="91440" bIns="45720">
            <a:spAutoFit/>
          </a:bodyPr>
          <a:lstStyle/>
          <a:p>
            <a:r>
              <a:rPr lang="en-IN" sz="2400" dirty="0"/>
              <a:t>Constructor without arguments is called no-</a:t>
            </a:r>
            <a:r>
              <a:rPr lang="en-IN" sz="2400" dirty="0" err="1"/>
              <a:t>arg</a:t>
            </a:r>
            <a:r>
              <a:rPr lang="en-IN" sz="2400" dirty="0"/>
              <a:t> constructor. Default constructor in java is always a no-</a:t>
            </a:r>
            <a:r>
              <a:rPr lang="en-IN" sz="2400" dirty="0" err="1"/>
              <a:t>arg</a:t>
            </a:r>
            <a:r>
              <a:rPr lang="en-IN" sz="2400" dirty="0"/>
              <a:t> constructor.</a:t>
            </a:r>
          </a:p>
          <a:p>
            <a:endParaRPr lang="en-IN" sz="2400" dirty="0"/>
          </a:p>
          <a:p>
            <a:r>
              <a:rPr lang="en-IN" sz="2400" dirty="0"/>
              <a:t>If a class contains no constructor declarations, then a default constructor with no formal parameters and no throws clause is implicitly declared. If the class being declared is the primordial class Object, then the default constructor has an empty body. Otherwise, the default constructor simply invokes the superclass constructor with no arguments.</a:t>
            </a:r>
            <a:endParaRPr lang="en-IN" sz="2400" i="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07450361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9980296"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14.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is a private constructor and how it is used?</a:t>
            </a:r>
          </a:p>
        </p:txBody>
      </p:sp>
      <p:sp>
        <p:nvSpPr>
          <p:cNvPr id="3" name="Rectangle 2">
            <a:extLst>
              <a:ext uri="{FF2B5EF4-FFF2-40B4-BE49-F238E27FC236}">
                <a16:creationId xmlns:a16="http://schemas.microsoft.com/office/drawing/2014/main" id="{20154A35-8EE6-2342-9C40-B5CDBF7FBC2E}"/>
              </a:ext>
            </a:extLst>
          </p:cNvPr>
          <p:cNvSpPr/>
          <p:nvPr/>
        </p:nvSpPr>
        <p:spPr>
          <a:xfrm>
            <a:off x="1377244" y="1733606"/>
            <a:ext cx="10464801" cy="3046988"/>
          </a:xfrm>
          <a:prstGeom prst="rect">
            <a:avLst/>
          </a:prstGeom>
          <a:noFill/>
        </p:spPr>
        <p:txBody>
          <a:bodyPr wrap="square" lIns="91440" tIns="45720" rIns="91440" bIns="45720">
            <a:spAutoFit/>
          </a:bodyPr>
          <a:lstStyle/>
          <a:p>
            <a:pPr fontAlgn="base"/>
            <a:r>
              <a:rPr lang="en-IN" sz="2400" dirty="0"/>
              <a:t>Private constructors are used to restrict the instantiation of a class. When a class needs to prevent other classes from creating it’s objects then private constructors are suitable for that. Objects to the class which has only private constructors can be created within the class</a:t>
            </a:r>
            <a:r>
              <a:rPr lang="en-IN" dirty="0"/>
              <a:t>.</a:t>
            </a:r>
          </a:p>
          <a:p>
            <a:pPr fontAlgn="base"/>
            <a:br>
              <a:rPr lang="en-IN" sz="2400" dirty="0"/>
            </a:br>
            <a:r>
              <a:rPr lang="en-IN" sz="2400" dirty="0"/>
              <a:t>The major scenarios where we use private constructor.:</a:t>
            </a:r>
          </a:p>
          <a:p>
            <a:pPr marL="342900" indent="-342900" fontAlgn="base">
              <a:buFont typeface="Arial" panose="020B0604020202020204" pitchFamily="34" charset="0"/>
              <a:buChar char="•"/>
            </a:pPr>
            <a:r>
              <a:rPr lang="en-IN" sz="2400" dirty="0"/>
              <a:t>Internal Constructor chaining</a:t>
            </a:r>
          </a:p>
          <a:p>
            <a:pPr marL="342900" indent="-342900" fontAlgn="base">
              <a:buFont typeface="Arial" panose="020B0604020202020204" pitchFamily="34" charset="0"/>
              <a:buChar char="•"/>
            </a:pPr>
            <a:r>
              <a:rPr lang="en-IN" sz="2400" dirty="0"/>
              <a:t>Singleton class design pattern</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191838322"/>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9327490"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15. Wh</a:t>
            </a:r>
            <a:r>
              <a:rPr lang="en-GB" sz="3600" dirty="0">
                <a:ln w="0"/>
                <a:effectLst>
                  <a:outerShdw blurRad="38100" dist="19050" dir="2700000" algn="tl" rotWithShape="0">
                    <a:schemeClr val="dk1">
                      <a:alpha val="40000"/>
                    </a:schemeClr>
                  </a:outerShdw>
                </a:effectLst>
              </a:rPr>
              <a:t>at</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are the Rules in defining a constructor?</a:t>
            </a:r>
          </a:p>
        </p:txBody>
      </p:sp>
      <p:sp>
        <p:nvSpPr>
          <p:cNvPr id="3" name="Rectangle 2">
            <a:extLst>
              <a:ext uri="{FF2B5EF4-FFF2-40B4-BE49-F238E27FC236}">
                <a16:creationId xmlns:a16="http://schemas.microsoft.com/office/drawing/2014/main" id="{20154A35-8EE6-2342-9C40-B5CDBF7FBC2E}"/>
              </a:ext>
            </a:extLst>
          </p:cNvPr>
          <p:cNvSpPr/>
          <p:nvPr/>
        </p:nvSpPr>
        <p:spPr>
          <a:xfrm>
            <a:off x="1377244" y="1733606"/>
            <a:ext cx="10464801" cy="3785652"/>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IN" sz="2400" dirty="0"/>
              <a:t>Constructor name should be same as class name.</a:t>
            </a:r>
          </a:p>
          <a:p>
            <a:pPr marL="285750" indent="-285750">
              <a:buFont typeface="Arial" panose="020B0604020202020204" pitchFamily="34" charset="0"/>
              <a:buChar char="•"/>
            </a:pPr>
            <a:r>
              <a:rPr lang="en-IN" sz="2400" dirty="0"/>
              <a:t>It should not contain return type.</a:t>
            </a:r>
          </a:p>
          <a:p>
            <a:pPr marL="285750" indent="-285750">
              <a:buFont typeface="Arial" panose="020B0604020202020204" pitchFamily="34" charset="0"/>
              <a:buChar char="•"/>
            </a:pPr>
            <a:r>
              <a:rPr lang="en-IN" sz="2400" dirty="0"/>
              <a:t>It should not contain Non Access Modifiers: final ,static, abstract, synchronized</a:t>
            </a:r>
          </a:p>
          <a:p>
            <a:pPr marL="285750" indent="-285750">
              <a:buFont typeface="Arial" panose="020B0604020202020204" pitchFamily="34" charset="0"/>
              <a:buChar char="•"/>
            </a:pPr>
            <a:r>
              <a:rPr lang="en-IN" sz="2400" dirty="0"/>
              <a:t>In it logic return statement with value is not allowed.</a:t>
            </a:r>
          </a:p>
          <a:p>
            <a:pPr marL="285750" indent="-285750">
              <a:buFont typeface="Arial" panose="020B0604020202020204" pitchFamily="34" charset="0"/>
              <a:buChar char="•"/>
            </a:pPr>
            <a:r>
              <a:rPr lang="en-IN" sz="2400" dirty="0"/>
              <a:t>It can have all four accessibility modifiers: private , public, protected, default</a:t>
            </a:r>
          </a:p>
          <a:p>
            <a:pPr marL="285750" indent="-285750">
              <a:buFont typeface="Arial" panose="020B0604020202020204" pitchFamily="34" charset="0"/>
              <a:buChar char="•"/>
            </a:pPr>
            <a:r>
              <a:rPr lang="en-IN" sz="2400" dirty="0"/>
              <a:t>It can have parameters</a:t>
            </a:r>
          </a:p>
          <a:p>
            <a:pPr marL="285750" indent="-285750">
              <a:buFont typeface="Arial" panose="020B0604020202020204" pitchFamily="34" charset="0"/>
              <a:buChar char="•"/>
            </a:pPr>
            <a:r>
              <a:rPr lang="en-IN" sz="2400" dirty="0"/>
              <a:t>It can have throws clause: we can throw exception from constructor.</a:t>
            </a:r>
          </a:p>
          <a:p>
            <a:pPr marL="285750" indent="-285750">
              <a:buFont typeface="Arial" panose="020B0604020202020204" pitchFamily="34" charset="0"/>
              <a:buChar char="•"/>
            </a:pPr>
            <a:r>
              <a:rPr lang="en-IN" sz="2400" dirty="0"/>
              <a:t>It can have logic, as part of logic it can have all java legal statement except return statement with value.</a:t>
            </a:r>
          </a:p>
          <a:p>
            <a:pPr marL="285750" indent="-285750">
              <a:buFont typeface="Arial" panose="020B0604020202020204" pitchFamily="34" charset="0"/>
              <a:buChar char="•"/>
            </a:pPr>
            <a:r>
              <a:rPr lang="en-IN" sz="2400" dirty="0"/>
              <a:t>We can not place return in constructor.</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438892546"/>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0154A35-8EE6-2342-9C40-B5CDBF7FBC2E}"/>
              </a:ext>
            </a:extLst>
          </p:cNvPr>
          <p:cNvSpPr/>
          <p:nvPr/>
        </p:nvSpPr>
        <p:spPr>
          <a:xfrm>
            <a:off x="1894071" y="1906697"/>
            <a:ext cx="8657771" cy="954107"/>
          </a:xfrm>
          <a:prstGeom prst="rect">
            <a:avLst/>
          </a:prstGeom>
          <a:noFill/>
        </p:spPr>
        <p:txBody>
          <a:bodyPr wrap="square" lIns="91440" tIns="45720" rIns="91440" bIns="45720">
            <a:spAutoFit/>
          </a:bodyPr>
          <a:lstStyle/>
          <a:p>
            <a:pPr algn="ctr" fontAlgn="base"/>
            <a:r>
              <a:rPr lang="en-IN" sz="2800" dirty="0"/>
              <a:t>If you need this questions set. Kindly let me know in the comment section belong along with your email id.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9A608F82-AB1C-B743-A55E-662A7332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432" y="3001123"/>
            <a:ext cx="2987133" cy="947139"/>
          </a:xfrm>
          <a:prstGeom prst="rect">
            <a:avLst/>
          </a:prstGeom>
        </p:spPr>
      </p:pic>
      <p:sp>
        <p:nvSpPr>
          <p:cNvPr id="10" name="Rectangle 9">
            <a:extLst>
              <a:ext uri="{FF2B5EF4-FFF2-40B4-BE49-F238E27FC236}">
                <a16:creationId xmlns:a16="http://schemas.microsoft.com/office/drawing/2014/main" id="{E167AACE-9A6C-7F47-9B96-B4C777B8616B}"/>
              </a:ext>
            </a:extLst>
          </p:cNvPr>
          <p:cNvSpPr/>
          <p:nvPr/>
        </p:nvSpPr>
        <p:spPr>
          <a:xfrm>
            <a:off x="4005943" y="4009971"/>
            <a:ext cx="3973780" cy="461665"/>
          </a:xfrm>
          <a:prstGeom prst="rect">
            <a:avLst/>
          </a:prstGeom>
          <a:noFill/>
        </p:spPr>
        <p:txBody>
          <a:bodyPr wrap="none" lIns="91440" tIns="45720" rIns="91440" bIns="45720">
            <a:spAutoFit/>
          </a:bodyPr>
          <a:lstStyle/>
          <a:p>
            <a:pPr algn="ctr"/>
            <a:r>
              <a:rPr lang="en-GB" sz="2400" b="0" cap="none" spc="0" dirty="0">
                <a:ln w="0"/>
                <a:solidFill>
                  <a:schemeClr val="tx1"/>
                </a:solidFill>
                <a:effectLst>
                  <a:outerShdw blurRad="38100" dist="19050" dir="2700000" algn="tl" rotWithShape="0">
                    <a:schemeClr val="dk1">
                      <a:alpha val="40000"/>
                    </a:schemeClr>
                  </a:outerShdw>
                </a:effectLst>
              </a:rPr>
              <a:t>See you on </a:t>
            </a:r>
            <a:r>
              <a:rPr lang="en-GB" sz="2400" b="0" cap="none" spc="0">
                <a:ln w="0"/>
                <a:solidFill>
                  <a:schemeClr val="tx1"/>
                </a:solidFill>
                <a:effectLst>
                  <a:outerShdw blurRad="38100" dist="19050" dir="2700000" algn="tl" rotWithShape="0">
                    <a:schemeClr val="dk1">
                      <a:alpha val="40000"/>
                    </a:schemeClr>
                  </a:outerShdw>
                </a:effectLst>
              </a:rPr>
              <a:t>part 4 </a:t>
            </a:r>
            <a:r>
              <a:rPr lang="en-GB" sz="2400" b="0" cap="none" spc="0" dirty="0">
                <a:ln w="0"/>
                <a:solidFill>
                  <a:schemeClr val="tx1"/>
                </a:solidFill>
                <a:effectLst>
                  <a:outerShdw blurRad="38100" dist="19050" dir="2700000" algn="tl" rotWithShape="0">
                    <a:schemeClr val="dk1">
                      <a:alpha val="40000"/>
                    </a:schemeClr>
                  </a:outerShdw>
                </a:effectLst>
              </a:rPr>
              <a:t>of this video</a:t>
            </a:r>
          </a:p>
        </p:txBody>
      </p:sp>
      <p:sp>
        <p:nvSpPr>
          <p:cNvPr id="11" name="Rectangle 10">
            <a:extLst>
              <a:ext uri="{FF2B5EF4-FFF2-40B4-BE49-F238E27FC236}">
                <a16:creationId xmlns:a16="http://schemas.microsoft.com/office/drawing/2014/main" id="{BD513FA0-B3E0-BE46-8D86-8F417C870415}"/>
              </a:ext>
            </a:extLst>
          </p:cNvPr>
          <p:cNvSpPr/>
          <p:nvPr/>
        </p:nvSpPr>
        <p:spPr>
          <a:xfrm>
            <a:off x="1190170" y="4320934"/>
            <a:ext cx="9811656" cy="1354217"/>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 </a:t>
            </a:r>
            <a:r>
              <a:rPr lang="en-GB" sz="2800" b="0" cap="none" spc="0" dirty="0">
                <a:ln w="0"/>
                <a:solidFill>
                  <a:schemeClr val="tx1"/>
                </a:solidFill>
                <a:effectLst>
                  <a:outerShdw blurRad="38100" dist="19050" dir="2700000" algn="tl" rotWithShape="0">
                    <a:schemeClr val="dk1">
                      <a:alpha val="40000"/>
                    </a:schemeClr>
                  </a:outerShdw>
                </a:effectLst>
              </a:rPr>
              <a:t>Interview questions on</a:t>
            </a:r>
          </a:p>
          <a:p>
            <a:pPr algn="ctr"/>
            <a:r>
              <a:rPr lang="en-GB" sz="2800" b="1" dirty="0">
                <a:ln w="0"/>
                <a:effectLst>
                  <a:outerShdw blurRad="38100" dist="19050" dir="2700000" algn="tl" rotWithShape="0">
                    <a:schemeClr val="dk1">
                      <a:alpha val="40000"/>
                    </a:schemeClr>
                  </a:outerShdw>
                </a:effectLst>
              </a:rPr>
              <a:t>FINAL &amp; STATIC keywords</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869614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69875" y="876244"/>
            <a:ext cx="5259581" cy="1200329"/>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1. </a:t>
            </a:r>
            <a:r>
              <a:rPr lang="en-IN" sz="3600" dirty="0">
                <a:ln w="0"/>
                <a:effectLst>
                  <a:outerShdw blurRad="38100" dist="19050" dir="2700000" algn="tl" rotWithShape="0">
                    <a:schemeClr val="dk1">
                      <a:alpha val="40000"/>
                    </a:schemeClr>
                  </a:outerShdw>
                </a:effectLst>
              </a:rPr>
              <a:t>What is the constructor?</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5262979"/>
          </a:xfrm>
          <a:prstGeom prst="rect">
            <a:avLst/>
          </a:prstGeom>
          <a:noFill/>
        </p:spPr>
        <p:txBody>
          <a:bodyPr wrap="square" lIns="91440" tIns="45720" rIns="91440" bIns="45720">
            <a:spAutoFit/>
          </a:bodyPr>
          <a:lstStyle/>
          <a:p>
            <a:r>
              <a:rPr lang="en-IN" sz="2400" dirty="0"/>
              <a:t>The constructor can be defined as the special type of method that is used to initialize the state of an object. It is invoked when the class is instantiated, and the memory is allocated for the object. </a:t>
            </a:r>
          </a:p>
          <a:p>
            <a:endParaRPr lang="en-IN" sz="2400" dirty="0"/>
          </a:p>
          <a:p>
            <a:r>
              <a:rPr lang="en-IN" sz="2400" dirty="0"/>
              <a:t>Every time, an object is created using the new keyword, the default constructor of that class is being called. The name of the constructor must be same as the class name. The constructor must not have an explicit return type.</a:t>
            </a:r>
          </a:p>
          <a:p>
            <a:endParaRPr lang="en-IN" sz="2400" dirty="0"/>
          </a:p>
          <a:p>
            <a:r>
              <a:rPr lang="en-IN" sz="2400" b="1" dirty="0"/>
              <a:t>Key Notes:</a:t>
            </a:r>
          </a:p>
          <a:p>
            <a:pPr marL="285750" indent="-285750">
              <a:buFont typeface="Arial" panose="020B0604020202020204" pitchFamily="34" charset="0"/>
              <a:buChar char="•"/>
            </a:pPr>
            <a:r>
              <a:rPr lang="en-IN" sz="2400" dirty="0"/>
              <a:t>Abstract classes always has constructor , and those constructors are called when a concrete (the class which implemented the abstract class) subclass is instantiated (creating an object).</a:t>
            </a:r>
          </a:p>
          <a:p>
            <a:pPr marL="285750" indent="-285750">
              <a:buFont typeface="Arial" panose="020B0604020202020204" pitchFamily="34" charset="0"/>
              <a:buChar char="•"/>
            </a:pPr>
            <a:r>
              <a:rPr lang="en-IN" sz="2400" dirty="0"/>
              <a:t>Interfaces do not have constructors .</a:t>
            </a:r>
          </a:p>
          <a:p>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486042043"/>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815565" cy="646331"/>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2</a:t>
            </a:r>
            <a:r>
              <a:rPr lang="en-GB" sz="3600" b="0" cap="none" spc="0" dirty="0">
                <a:ln w="0"/>
                <a:solidFill>
                  <a:schemeClr val="tx1"/>
                </a:solidFill>
                <a:effectLst>
                  <a:outerShdw blurRad="38100" dist="19050" dir="2700000" algn="tl" rotWithShape="0">
                    <a:schemeClr val="dk1">
                      <a:alpha val="40000"/>
                    </a:schemeClr>
                  </a:outerShdw>
                </a:effectLst>
              </a:rPr>
              <a:t>. </a:t>
            </a:r>
            <a:r>
              <a:rPr lang="en-GB" sz="3600" dirty="0">
                <a:ln w="0"/>
                <a:effectLst>
                  <a:outerShdw blurRad="38100" dist="19050" dir="2700000" algn="tl" rotWithShape="0">
                    <a:schemeClr val="dk1">
                      <a:alpha val="40000"/>
                    </a:schemeClr>
                  </a:outerShdw>
                </a:effectLst>
              </a:rPr>
              <a:t>How </a:t>
            </a:r>
            <a:r>
              <a:rPr lang="en-IN" sz="3600" dirty="0">
                <a:ln w="0"/>
                <a:effectLst>
                  <a:outerShdw blurRad="38100" dist="19050" dir="2700000" algn="tl" rotWithShape="0">
                    <a:schemeClr val="dk1">
                      <a:alpha val="40000"/>
                    </a:schemeClr>
                  </a:outerShdw>
                </a:effectLst>
              </a:rPr>
              <a:t>many types of constructors are used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4585871"/>
          </a:xfrm>
          <a:prstGeom prst="rect">
            <a:avLst/>
          </a:prstGeom>
          <a:noFill/>
        </p:spPr>
        <p:txBody>
          <a:bodyPr wrap="square" lIns="91440" tIns="45720" rIns="91440" bIns="45720">
            <a:spAutoFit/>
          </a:bodyPr>
          <a:lstStyle/>
          <a:p>
            <a:r>
              <a:rPr lang="en-IN" sz="2400" dirty="0"/>
              <a:t>Based on the parameters passed in the constructor. There are two types of constructor:</a:t>
            </a:r>
          </a:p>
          <a:p>
            <a:endParaRPr lang="en-IN" sz="2200" dirty="0"/>
          </a:p>
          <a:p>
            <a:r>
              <a:rPr lang="en-IN" sz="2200" dirty="0"/>
              <a:t>1. </a:t>
            </a:r>
            <a:r>
              <a:rPr lang="en-IN" sz="2200" b="1" dirty="0"/>
              <a:t>Default Constructor</a:t>
            </a:r>
            <a:r>
              <a:rPr lang="en-IN" sz="2200" dirty="0"/>
              <a:t>: default constructor is the one which does not accept any value. The default constructor is mainly used to initialize the instance variable with the default values. It can also be used for performing some useful task on object creation. A default constructor is invoked implicitly by the compiler if there is no constructor defined in the class.</a:t>
            </a:r>
          </a:p>
          <a:p>
            <a:endParaRPr lang="en-IN" sz="2200" dirty="0"/>
          </a:p>
          <a:p>
            <a:r>
              <a:rPr lang="en-IN" sz="2200" dirty="0"/>
              <a:t>2. </a:t>
            </a:r>
            <a:r>
              <a:rPr lang="en-IN" sz="2200" b="1" dirty="0"/>
              <a:t>Parameterized Constructor</a:t>
            </a:r>
            <a:r>
              <a:rPr lang="en-IN" sz="2200" dirty="0"/>
              <a:t>: The parameterized constructor is the one which can initialize the instance variables with the given values. In other words, we can say that the constructors which can accept the arguments are called parameterized constructors.</a:t>
            </a:r>
          </a:p>
          <a:p>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38994264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9039206" cy="1200329"/>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3. </a:t>
            </a:r>
            <a:r>
              <a:rPr lang="en-GB" sz="3600" dirty="0">
                <a:ln w="0"/>
                <a:effectLst>
                  <a:outerShdw blurRad="38100" dist="19050" dir="2700000" algn="tl" rotWithShape="0">
                    <a:schemeClr val="dk1">
                      <a:alpha val="40000"/>
                    </a:schemeClr>
                  </a:outerShdw>
                </a:effectLst>
              </a:rPr>
              <a:t>What </a:t>
            </a:r>
            <a:r>
              <a:rPr lang="en-IN" sz="3600" dirty="0">
                <a:ln w="0"/>
                <a:effectLst>
                  <a:outerShdw blurRad="38100" dist="19050" dir="2700000" algn="tl" rotWithShape="0">
                    <a:schemeClr val="dk1">
                      <a:alpha val="40000"/>
                    </a:schemeClr>
                  </a:outerShdw>
                </a:effectLst>
              </a:rPr>
              <a:t>is the purpose of a default constructor</a:t>
            </a:r>
            <a:r>
              <a:rPr lang="en-IN" dirty="0"/>
              <a:t>?</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2677656"/>
          </a:xfrm>
          <a:prstGeom prst="rect">
            <a:avLst/>
          </a:prstGeom>
          <a:noFill/>
        </p:spPr>
        <p:txBody>
          <a:bodyPr wrap="square" lIns="91440" tIns="45720" rIns="91440" bIns="45720">
            <a:spAutoFit/>
          </a:bodyPr>
          <a:lstStyle/>
          <a:p>
            <a:r>
              <a:rPr lang="en-IN" sz="2400" dirty="0"/>
              <a:t>The purpose of the default constructor is to assign the default value to an object. </a:t>
            </a:r>
          </a:p>
          <a:p>
            <a:r>
              <a:rPr lang="en-IN" sz="2400" b="1" dirty="0"/>
              <a:t>If one do not provide any constructor for the class ,then compiler put one implicitly in the code. </a:t>
            </a:r>
          </a:p>
          <a:p>
            <a:endParaRPr lang="en-IN" sz="2400" dirty="0"/>
          </a:p>
          <a:p>
            <a:r>
              <a:rPr lang="en-IN" sz="2400" dirty="0"/>
              <a:t>And all member variables, get initialized with their default values. For example,</a:t>
            </a:r>
          </a:p>
          <a:p>
            <a:r>
              <a:rPr lang="en-IN" sz="2400" dirty="0"/>
              <a:t>Boolean = false, Integer = 0, String = null etc</a:t>
            </a:r>
          </a:p>
          <a:p>
            <a:r>
              <a:rPr lang="en-IN" sz="2400" dirty="0"/>
              <a: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839792935"/>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956461" cy="1200329"/>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4. </a:t>
            </a:r>
            <a:r>
              <a:rPr lang="en-US" sz="3600" b="0" cap="none" spc="0" dirty="0">
                <a:ln w="0"/>
                <a:solidFill>
                  <a:schemeClr val="tx1"/>
                </a:solidFill>
                <a:effectLst>
                  <a:outerShdw blurRad="38100" dist="19050" dir="2700000" algn="tl" rotWithShape="0">
                    <a:schemeClr val="dk1">
                      <a:alpha val="40000"/>
                    </a:schemeClr>
                  </a:outerShdw>
                </a:effectLst>
              </a:rPr>
              <a:t>Does constructor returns any value</a:t>
            </a:r>
            <a:r>
              <a:rPr lang="en-IN" sz="3600" dirty="0">
                <a:ln w="0"/>
                <a:effectLst>
                  <a:outerShdw blurRad="38100" dist="19050" dir="2700000" algn="tl" rotWithShape="0">
                    <a:schemeClr val="dk1">
                      <a:alpha val="40000"/>
                    </a:schemeClr>
                  </a:outerShdw>
                </a:effectLst>
              </a:rPr>
              <a:t>? Can we add return</a:t>
            </a:r>
          </a:p>
          <a:p>
            <a:r>
              <a:rPr lang="en-IN" sz="3600" dirty="0">
                <a:ln w="0"/>
                <a:effectLst>
                  <a:outerShdw blurRad="38100" dist="19050" dir="2700000" algn="tl" rotWithShape="0">
                    <a:schemeClr val="dk1">
                      <a:alpha val="40000"/>
                    </a:schemeClr>
                  </a:outerShdw>
                </a:effectLst>
              </a:rPr>
              <a:t> types to any constructor?</a:t>
            </a:r>
          </a:p>
        </p:txBody>
      </p:sp>
      <p:sp>
        <p:nvSpPr>
          <p:cNvPr id="3" name="Rectangle 2">
            <a:extLst>
              <a:ext uri="{FF2B5EF4-FFF2-40B4-BE49-F238E27FC236}">
                <a16:creationId xmlns:a16="http://schemas.microsoft.com/office/drawing/2014/main" id="{20154A35-8EE6-2342-9C40-B5CDBF7FBC2E}"/>
              </a:ext>
            </a:extLst>
          </p:cNvPr>
          <p:cNvSpPr/>
          <p:nvPr/>
        </p:nvSpPr>
        <p:spPr>
          <a:xfrm>
            <a:off x="634595" y="2154093"/>
            <a:ext cx="10464801" cy="2677656"/>
          </a:xfrm>
          <a:prstGeom prst="rect">
            <a:avLst/>
          </a:prstGeom>
          <a:noFill/>
        </p:spPr>
        <p:txBody>
          <a:bodyPr wrap="square" lIns="91440" tIns="45720" rIns="91440" bIns="45720">
            <a:spAutoFit/>
          </a:bodyPr>
          <a:lstStyle/>
          <a:p>
            <a:pPr lvl="1"/>
            <a:r>
              <a:rPr lang="en-IN" sz="2400" dirty="0"/>
              <a:t>Yes, The constructor implicitly returns the current instance of the class, that is the object that got created.</a:t>
            </a:r>
          </a:p>
          <a:p>
            <a:pPr lvl="1"/>
            <a:endParaRPr lang="en-IN" sz="2400" dirty="0"/>
          </a:p>
          <a:p>
            <a:pPr lvl="1"/>
            <a:r>
              <a:rPr lang="en-IN" sz="2400" b="1" dirty="0"/>
              <a:t>You can't use an explicit return type with the constructor. </a:t>
            </a:r>
            <a:r>
              <a:rPr lang="en-IN" sz="2400" dirty="0"/>
              <a:t>	</a:t>
            </a:r>
          </a:p>
          <a:p>
            <a:pPr lvl="1"/>
            <a:endParaRPr lang="en-IN" sz="2400" dirty="0"/>
          </a:p>
          <a:p>
            <a:pPr lvl="1"/>
            <a:r>
              <a:rPr lang="en-IN" sz="2400" dirty="0"/>
              <a:t>A constructor with an explicit return type will be considered as a normal method.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51325580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7312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5</a:t>
            </a:r>
            <a:r>
              <a:rPr lang="en-GB" sz="3600" b="0" cap="none" spc="0" dirty="0">
                <a:ln w="0"/>
                <a:solidFill>
                  <a:schemeClr val="tx1"/>
                </a:solidFill>
                <a:effectLst>
                  <a:outerShdw blurRad="38100" dist="19050" dir="2700000" algn="tl" rotWithShape="0">
                    <a:schemeClr val="dk1">
                      <a:alpha val="40000"/>
                    </a:schemeClr>
                  </a:outerShdw>
                </a:effectLst>
              </a:rPr>
              <a:t>. </a:t>
            </a:r>
            <a:r>
              <a:rPr lang="en-US" sz="3600" b="0" cap="none" spc="0" dirty="0">
                <a:ln w="0"/>
                <a:solidFill>
                  <a:schemeClr val="tx1"/>
                </a:solidFill>
                <a:effectLst>
                  <a:outerShdw blurRad="38100" dist="19050" dir="2700000" algn="tl" rotWithShape="0">
                    <a:schemeClr val="dk1">
                      <a:alpha val="40000"/>
                    </a:schemeClr>
                  </a:outerShdw>
                </a:effectLst>
              </a:rPr>
              <a:t>What are copy constructors in java</a:t>
            </a:r>
            <a:r>
              <a:rPr lang="en-IN" sz="360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20154A35-8EE6-2342-9C40-B5CDBF7FBC2E}"/>
              </a:ext>
            </a:extLst>
          </p:cNvPr>
          <p:cNvSpPr/>
          <p:nvPr/>
        </p:nvSpPr>
        <p:spPr>
          <a:xfrm>
            <a:off x="1316767" y="1733606"/>
            <a:ext cx="10464801" cy="4893647"/>
          </a:xfrm>
          <a:prstGeom prst="rect">
            <a:avLst/>
          </a:prstGeom>
          <a:noFill/>
        </p:spPr>
        <p:txBody>
          <a:bodyPr wrap="square" lIns="91440" tIns="45720" rIns="91440" bIns="45720">
            <a:spAutoFit/>
          </a:bodyPr>
          <a:lstStyle/>
          <a:p>
            <a:r>
              <a:rPr lang="en-IN" sz="2400" dirty="0"/>
              <a:t>Generally, the copy constructor is a constructor which creates an object by initializing it with an object of the same class, which has been created previously.</a:t>
            </a:r>
          </a:p>
          <a:p>
            <a:endParaRPr lang="en-IN" sz="2400" dirty="0"/>
          </a:p>
          <a:p>
            <a:r>
              <a:rPr lang="en-IN" sz="2400" dirty="0"/>
              <a:t>Java supports for copy constructors but unlike C language, Java does not provide an explicit copy constructor you need to define it yourself.</a:t>
            </a:r>
          </a:p>
          <a:p>
            <a:endParaRPr lang="en-IN" sz="2400" dirty="0"/>
          </a:p>
          <a:p>
            <a:r>
              <a:rPr lang="en-IN" sz="2400" dirty="0"/>
              <a:t>There are many ways to copy the values of one object into another in java. They are:</a:t>
            </a:r>
          </a:p>
          <a:p>
            <a:pPr marL="800100" lvl="1" indent="-342900">
              <a:buFont typeface="Arial" panose="020B0604020202020204" pitchFamily="34" charset="0"/>
              <a:buChar char="•"/>
            </a:pPr>
            <a:r>
              <a:rPr lang="en-IN" sz="2400" dirty="0"/>
              <a:t>By constructor</a:t>
            </a:r>
          </a:p>
          <a:p>
            <a:pPr marL="800100" lvl="1" indent="-342900">
              <a:buFont typeface="Arial" panose="020B0604020202020204" pitchFamily="34" charset="0"/>
              <a:buChar char="•"/>
            </a:pPr>
            <a:r>
              <a:rPr lang="en-IN" sz="2400" dirty="0"/>
              <a:t>By assigning the values of one object into another</a:t>
            </a:r>
          </a:p>
          <a:p>
            <a:pPr marL="800100" lvl="1" indent="-342900">
              <a:buFont typeface="Arial" panose="020B0604020202020204" pitchFamily="34" charset="0"/>
              <a:buChar char="•"/>
            </a:pPr>
            <a:r>
              <a:rPr lang="en-IN" sz="2400" dirty="0"/>
              <a:t>By clone() method of Object class</a:t>
            </a:r>
          </a:p>
          <a:p>
            <a:endParaRPr lang="en-IN" sz="2400" dirty="0"/>
          </a:p>
          <a:p>
            <a:pPr lvl="1"/>
            <a:r>
              <a:rPr lang="en-IN" sz="2400" dirty="0"/>
              <a: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07887763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6311151"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6. </a:t>
            </a:r>
            <a:r>
              <a:rPr lang="en-US" sz="3600" b="0" cap="none" spc="0" dirty="0">
                <a:ln w="0"/>
                <a:solidFill>
                  <a:schemeClr val="tx1"/>
                </a:solidFill>
                <a:effectLst>
                  <a:outerShdw blurRad="38100" dist="19050" dir="2700000" algn="tl" rotWithShape="0">
                    <a:schemeClr val="dk1">
                      <a:alpha val="40000"/>
                    </a:schemeClr>
                  </a:outerShdw>
                </a:effectLst>
              </a:rPr>
              <a:t>What is </a:t>
            </a:r>
            <a:r>
              <a:rPr lang="en-US" sz="3600" dirty="0">
                <a:ln w="0"/>
                <a:effectLst>
                  <a:outerShdw blurRad="38100" dist="19050" dir="2700000" algn="tl" rotWithShape="0">
                    <a:schemeClr val="dk1">
                      <a:alpha val="40000"/>
                    </a:schemeClr>
                  </a:outerShdw>
                </a:effectLst>
              </a:rPr>
              <a:t>c</a:t>
            </a:r>
            <a:r>
              <a:rPr lang="en-US" sz="3600" b="0" cap="none" spc="0" dirty="0">
                <a:ln w="0"/>
                <a:solidFill>
                  <a:schemeClr val="tx1"/>
                </a:solidFill>
                <a:effectLst>
                  <a:outerShdw blurRad="38100" dist="19050" dir="2700000" algn="tl" rotWithShape="0">
                    <a:schemeClr val="dk1">
                      <a:alpha val="40000"/>
                    </a:schemeClr>
                  </a:outerShdw>
                </a:effectLst>
              </a:rPr>
              <a:t>onstructor chaining </a:t>
            </a:r>
            <a:r>
              <a:rPr lang="en-IN" sz="360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20154A35-8EE6-2342-9C40-B5CDBF7FBC2E}"/>
              </a:ext>
            </a:extLst>
          </p:cNvPr>
          <p:cNvSpPr/>
          <p:nvPr/>
        </p:nvSpPr>
        <p:spPr>
          <a:xfrm>
            <a:off x="1316767" y="1733606"/>
            <a:ext cx="10464801" cy="4154984"/>
          </a:xfrm>
          <a:prstGeom prst="rect">
            <a:avLst/>
          </a:prstGeom>
          <a:noFill/>
        </p:spPr>
        <p:txBody>
          <a:bodyPr wrap="square" lIns="91440" tIns="45720" rIns="91440" bIns="45720">
            <a:spAutoFit/>
          </a:bodyPr>
          <a:lstStyle/>
          <a:p>
            <a:r>
              <a:rPr lang="en-IN" sz="2400" dirty="0"/>
              <a:t>Constructor Chaining is a technique of calling another constructor from one constructor.		</a:t>
            </a:r>
          </a:p>
          <a:p>
            <a:endParaRPr lang="en-IN" sz="2400" dirty="0"/>
          </a:p>
          <a:p>
            <a:r>
              <a:rPr lang="en-IN" sz="2400" b="1" dirty="0"/>
              <a:t>this() - </a:t>
            </a:r>
            <a:r>
              <a:rPr lang="en-IN" sz="2400" dirty="0"/>
              <a:t>is used to call same class constructor </a:t>
            </a:r>
          </a:p>
          <a:p>
            <a:r>
              <a:rPr lang="en-IN" sz="2400" b="1" dirty="0"/>
              <a:t>super() - </a:t>
            </a:r>
            <a:r>
              <a:rPr lang="en-IN" sz="2400" dirty="0"/>
              <a:t>is used to call super class constructor.</a:t>
            </a:r>
          </a:p>
          <a:p>
            <a:endParaRPr lang="en-IN" sz="2400" dirty="0"/>
          </a:p>
          <a:p>
            <a:r>
              <a:rPr lang="en-IN" sz="2400" dirty="0"/>
              <a:t>The first line in the constructor must be either call to super() or call to this(). Calls to this() and super() cannot be in the same constructor. You can have one or the other, but never both.</a:t>
            </a:r>
          </a:p>
          <a:p>
            <a:endParaRPr lang="en-IN" sz="2400" dirty="0"/>
          </a:p>
          <a:p>
            <a:r>
              <a:rPr lang="en-IN" sz="2400" dirty="0"/>
              <a:t>								             </a:t>
            </a:r>
            <a:endParaRPr lang="en-IN" sz="2400" b="1"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884888990"/>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8846204"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7.</a:t>
            </a:r>
            <a:r>
              <a:rPr lang="en-GB" sz="3600" b="0" cap="none" spc="0" dirty="0">
                <a:ln w="0"/>
                <a:solidFill>
                  <a:schemeClr val="tx1"/>
                </a:solidFill>
                <a:effectLst>
                  <a:outerShdw blurRad="38100" dist="19050" dir="2700000" algn="tl" rotWithShape="0">
                    <a:schemeClr val="dk1">
                      <a:alpha val="40000"/>
                    </a:schemeClr>
                  </a:outerShdw>
                </a:effectLst>
              </a:rPr>
              <a:t> </a:t>
            </a:r>
            <a:r>
              <a:rPr lang="en-US" sz="3600" dirty="0">
                <a:ln w="0"/>
                <a:effectLst>
                  <a:outerShdw blurRad="38100" dist="19050" dir="2700000" algn="tl" rotWithShape="0">
                    <a:schemeClr val="dk1">
                      <a:alpha val="40000"/>
                    </a:schemeClr>
                  </a:outerShdw>
                </a:effectLst>
              </a:rPr>
              <a:t>How constructor chaining works internally </a:t>
            </a:r>
            <a:r>
              <a:rPr lang="en-IN" sz="360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20154A35-8EE6-2342-9C40-B5CDBF7FBC2E}"/>
              </a:ext>
            </a:extLst>
          </p:cNvPr>
          <p:cNvSpPr/>
          <p:nvPr/>
        </p:nvSpPr>
        <p:spPr>
          <a:xfrm>
            <a:off x="1316767" y="1733606"/>
            <a:ext cx="10464801" cy="2677656"/>
          </a:xfrm>
          <a:prstGeom prst="rect">
            <a:avLst/>
          </a:prstGeom>
          <a:noFill/>
        </p:spPr>
        <p:txBody>
          <a:bodyPr wrap="square" lIns="91440" tIns="45720" rIns="91440" bIns="45720">
            <a:spAutoFit/>
          </a:bodyPr>
          <a:lstStyle/>
          <a:p>
            <a:r>
              <a:rPr lang="en-IN" sz="2400" dirty="0"/>
              <a:t>While creating new object for the class ,every constructor calls the constructor of the superclass first , which is also known as </a:t>
            </a:r>
            <a:r>
              <a:rPr lang="en-IN" sz="2400" b="1" i="1" dirty="0"/>
              <a:t>constructor chaining </a:t>
            </a:r>
            <a:r>
              <a:rPr lang="en-IN" sz="2400" i="1" dirty="0"/>
              <a:t>.</a:t>
            </a:r>
            <a:r>
              <a:rPr lang="en-IN" sz="2400" dirty="0"/>
              <a:t> </a:t>
            </a:r>
          </a:p>
          <a:p>
            <a:endParaRPr lang="en-IN" sz="2400" dirty="0"/>
          </a:p>
          <a:p>
            <a:r>
              <a:rPr lang="en-IN" sz="2400" dirty="0"/>
              <a:t>Internally , an implicit call to super() has been made ,unless the constructor invokes an overloaded constructor of the same class . </a:t>
            </a:r>
            <a:r>
              <a:rPr lang="en-IN" sz="2400" b="1" dirty="0">
                <a:solidFill>
                  <a:srgbClr val="FF0000"/>
                </a:solidFill>
              </a:rPr>
              <a:t>[IMPORTANT FACT]</a:t>
            </a:r>
          </a:p>
          <a:p>
            <a:endParaRPr lang="en-IN" sz="2400" dirty="0"/>
          </a:p>
          <a:p>
            <a:r>
              <a:rPr lang="en-IN" sz="2400" dirty="0"/>
              <a: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95625868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20081" y="794310"/>
            <a:ext cx="11308930"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8. Can you </a:t>
            </a:r>
            <a:r>
              <a:rPr lang="en-US" sz="3600" dirty="0">
                <a:ln w="0"/>
                <a:effectLst>
                  <a:outerShdw blurRad="38100" dist="19050" dir="2700000" algn="tl" rotWithShape="0">
                    <a:schemeClr val="dk1">
                      <a:alpha val="40000"/>
                    </a:schemeClr>
                  </a:outerShdw>
                </a:effectLst>
              </a:rPr>
              <a:t>e</a:t>
            </a:r>
            <a:r>
              <a:rPr lang="en-US" sz="3600" b="0" cap="none" spc="0" dirty="0">
                <a:ln w="0"/>
                <a:solidFill>
                  <a:schemeClr val="tx1"/>
                </a:solidFill>
                <a:effectLst>
                  <a:outerShdw blurRad="38100" dist="19050" dir="2700000" algn="tl" rotWithShape="0">
                    <a:schemeClr val="dk1">
                      <a:alpha val="40000"/>
                    </a:schemeClr>
                  </a:outerShdw>
                </a:effectLst>
              </a:rPr>
              <a:t>xplain constructor chaining using this example </a:t>
            </a:r>
            <a:r>
              <a:rPr lang="en-IN" sz="360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20154A35-8EE6-2342-9C40-B5CDBF7FBC2E}"/>
              </a:ext>
            </a:extLst>
          </p:cNvPr>
          <p:cNvSpPr/>
          <p:nvPr/>
        </p:nvSpPr>
        <p:spPr>
          <a:xfrm>
            <a:off x="1107118" y="1346336"/>
            <a:ext cx="10464801" cy="5632311"/>
          </a:xfrm>
          <a:prstGeom prst="rect">
            <a:avLst/>
          </a:prstGeom>
          <a:noFill/>
        </p:spPr>
        <p:txBody>
          <a:bodyPr wrap="square" lIns="91440" tIns="45720" rIns="91440" bIns="45720">
            <a:spAutoFit/>
          </a:bodyPr>
          <a:lstStyle/>
          <a:p>
            <a:pPr fontAlgn="base"/>
            <a:r>
              <a:rPr lang="en-IN" dirty="0"/>
              <a:t>class </a:t>
            </a:r>
            <a:r>
              <a:rPr lang="en-IN" dirty="0" err="1"/>
              <a:t>SuperClass</a:t>
            </a:r>
            <a:endParaRPr lang="en-IN" dirty="0"/>
          </a:p>
          <a:p>
            <a:pPr fontAlgn="base"/>
            <a:r>
              <a:rPr lang="en-IN" dirty="0"/>
              <a:t>{</a:t>
            </a:r>
          </a:p>
          <a:p>
            <a:pPr fontAlgn="base"/>
            <a:r>
              <a:rPr lang="en-IN" dirty="0"/>
              <a:t>    public </a:t>
            </a:r>
            <a:r>
              <a:rPr lang="en-IN" dirty="0" err="1"/>
              <a:t>SuperClass</a:t>
            </a:r>
            <a:r>
              <a:rPr lang="en-IN" dirty="0"/>
              <a:t>(int </a:t>
            </a:r>
            <a:r>
              <a:rPr lang="en-IN" dirty="0" err="1"/>
              <a:t>i</a:t>
            </a:r>
            <a:r>
              <a:rPr lang="en-IN" dirty="0"/>
              <a:t>)  </a:t>
            </a:r>
            <a:r>
              <a:rPr lang="en-IN" b="1" dirty="0">
                <a:solidFill>
                  <a:srgbClr val="FF0000"/>
                </a:solidFill>
              </a:rPr>
              <a:t>//PARAMETERISED CONSTRUCTOR</a:t>
            </a:r>
          </a:p>
          <a:p>
            <a:pPr fontAlgn="base"/>
            <a:r>
              <a:rPr lang="en-IN" dirty="0"/>
              <a:t>    {</a:t>
            </a:r>
          </a:p>
          <a:p>
            <a:pPr fontAlgn="base"/>
            <a:r>
              <a:rPr lang="en-IN" dirty="0"/>
              <a:t>        </a:t>
            </a:r>
            <a:r>
              <a:rPr lang="en-IN" dirty="0" err="1"/>
              <a:t>System.out.println</a:t>
            </a:r>
            <a:r>
              <a:rPr lang="en-IN" dirty="0"/>
              <a:t>("Super Class Constructor");</a:t>
            </a:r>
          </a:p>
          <a:p>
            <a:pPr fontAlgn="base"/>
            <a:r>
              <a:rPr lang="en-IN" dirty="0"/>
              <a:t>    }</a:t>
            </a:r>
          </a:p>
          <a:p>
            <a:pPr fontAlgn="base"/>
            <a:r>
              <a:rPr lang="en-IN" dirty="0"/>
              <a:t>}</a:t>
            </a:r>
          </a:p>
          <a:p>
            <a:pPr fontAlgn="base"/>
            <a:r>
              <a:rPr lang="en-IN" dirty="0"/>
              <a:t> </a:t>
            </a:r>
          </a:p>
          <a:p>
            <a:pPr fontAlgn="base"/>
            <a:r>
              <a:rPr lang="en-IN" dirty="0"/>
              <a:t>class </a:t>
            </a:r>
            <a:r>
              <a:rPr lang="en-IN" dirty="0" err="1"/>
              <a:t>SubClass</a:t>
            </a:r>
            <a:r>
              <a:rPr lang="en-IN" dirty="0"/>
              <a:t> extends </a:t>
            </a:r>
            <a:r>
              <a:rPr lang="en-IN" dirty="0" err="1"/>
              <a:t>SuperClass</a:t>
            </a:r>
            <a:endParaRPr lang="en-IN" dirty="0"/>
          </a:p>
          <a:p>
            <a:pPr fontAlgn="base"/>
            <a:r>
              <a:rPr lang="en-IN" dirty="0"/>
              <a:t>{</a:t>
            </a:r>
          </a:p>
          <a:p>
            <a:pPr fontAlgn="base"/>
            <a:r>
              <a:rPr lang="en-IN" dirty="0"/>
              <a:t>    public </a:t>
            </a:r>
            <a:r>
              <a:rPr lang="en-IN" dirty="0" err="1"/>
              <a:t>SubClass</a:t>
            </a:r>
            <a:r>
              <a:rPr lang="en-IN" dirty="0"/>
              <a:t>() </a:t>
            </a:r>
            <a:r>
              <a:rPr lang="en-IN" b="1" dirty="0">
                <a:solidFill>
                  <a:srgbClr val="FF0000"/>
                </a:solidFill>
              </a:rPr>
              <a:t>//DEFAULT CONSTRUCTOR</a:t>
            </a:r>
          </a:p>
          <a:p>
            <a:pPr fontAlgn="base"/>
            <a:r>
              <a:rPr lang="en-IN" dirty="0"/>
              <a:t>    {</a:t>
            </a:r>
          </a:p>
          <a:p>
            <a:pPr fontAlgn="base"/>
            <a:r>
              <a:rPr lang="en-IN" dirty="0"/>
              <a:t>        this(10);      </a:t>
            </a:r>
            <a:r>
              <a:rPr lang="en-IN" b="1" dirty="0"/>
              <a:t>//Calling same class PARAMETERISED  constructor</a:t>
            </a:r>
          </a:p>
          <a:p>
            <a:pPr fontAlgn="base"/>
            <a:r>
              <a:rPr lang="en-IN" dirty="0"/>
              <a:t>    }</a:t>
            </a:r>
          </a:p>
          <a:p>
            <a:pPr fontAlgn="base"/>
            <a:r>
              <a:rPr lang="en-IN" dirty="0"/>
              <a:t> </a:t>
            </a:r>
          </a:p>
          <a:p>
            <a:pPr fontAlgn="base"/>
            <a:r>
              <a:rPr lang="en-IN" dirty="0"/>
              <a:t>    public </a:t>
            </a:r>
            <a:r>
              <a:rPr lang="en-IN" dirty="0" err="1"/>
              <a:t>SubClass</a:t>
            </a:r>
            <a:r>
              <a:rPr lang="en-IN" dirty="0"/>
              <a:t>(int </a:t>
            </a:r>
            <a:r>
              <a:rPr lang="en-IN" dirty="0" err="1"/>
              <a:t>i</a:t>
            </a:r>
            <a:r>
              <a:rPr lang="en-IN" dirty="0"/>
              <a:t>). </a:t>
            </a:r>
            <a:r>
              <a:rPr lang="en-IN" b="1" dirty="0">
                <a:solidFill>
                  <a:srgbClr val="FF0000"/>
                </a:solidFill>
              </a:rPr>
              <a:t>//PARAMETERISED CONSTRUCTOR</a:t>
            </a:r>
            <a:endParaRPr lang="en-IN" dirty="0"/>
          </a:p>
          <a:p>
            <a:pPr fontAlgn="base"/>
            <a:r>
              <a:rPr lang="en-IN" dirty="0"/>
              <a:t>    {</a:t>
            </a:r>
          </a:p>
          <a:p>
            <a:pPr fontAlgn="base"/>
            <a:r>
              <a:rPr lang="en-IN" dirty="0"/>
              <a:t>        super(</a:t>
            </a:r>
            <a:r>
              <a:rPr lang="en-IN" dirty="0" err="1"/>
              <a:t>i</a:t>
            </a:r>
            <a:r>
              <a:rPr lang="en-IN" dirty="0"/>
              <a:t>);      </a:t>
            </a:r>
            <a:r>
              <a:rPr lang="en-IN" b="1" dirty="0"/>
              <a:t>//Calling super class PARAMETERISED constructor</a:t>
            </a:r>
          </a:p>
          <a:p>
            <a:pPr fontAlgn="base"/>
            <a:r>
              <a:rPr lang="en-IN" dirty="0"/>
              <a:t>    }</a:t>
            </a:r>
          </a:p>
          <a:p>
            <a:pPr fontAlgn="base"/>
            <a:r>
              <a:rPr lang="en-IN"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673622476"/>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TotalTime>
  <Words>1346</Words>
  <Application>Microsoft Macintosh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Interview</dc:title>
  <dc:creator>Anindya Sankar Dasgupta</dc:creator>
  <cp:lastModifiedBy>Anindya Sankar Dasgupta</cp:lastModifiedBy>
  <cp:revision>92</cp:revision>
  <dcterms:created xsi:type="dcterms:W3CDTF">2020-08-14T12:52:36Z</dcterms:created>
  <dcterms:modified xsi:type="dcterms:W3CDTF">2020-08-24T10:58:41Z</dcterms:modified>
</cp:coreProperties>
</file>