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63" r:id="rId3"/>
    <p:sldId id="285" r:id="rId4"/>
    <p:sldId id="311" r:id="rId5"/>
    <p:sldId id="310" r:id="rId6"/>
    <p:sldId id="287" r:id="rId7"/>
    <p:sldId id="296" r:id="rId8"/>
    <p:sldId id="304" r:id="rId9"/>
    <p:sldId id="305" r:id="rId10"/>
    <p:sldId id="309" r:id="rId11"/>
    <p:sldId id="313" r:id="rId12"/>
    <p:sldId id="314" r:id="rId13"/>
    <p:sldId id="315" r:id="rId14"/>
    <p:sldId id="316" r:id="rId15"/>
    <p:sldId id="286" r:id="rId16"/>
    <p:sldId id="288" r:id="rId17"/>
    <p:sldId id="289"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2" d="100"/>
          <a:sy n="112" d="100"/>
        </p:scale>
        <p:origin x="49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9/7/20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9/7/20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347371" y="27282"/>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a:t>
            </a:r>
            <a:r>
              <a:rPr lang="en-US" sz="4000"/>
              <a:t>TOP 25 </a:t>
            </a:r>
            <a:r>
              <a:rPr lang="en-US" sz="4000" dirty="0"/>
              <a:t>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Static and Final</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- 4</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1042510"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15.</a:t>
            </a:r>
            <a:r>
              <a:rPr lang="en-GB" sz="3600" b="0" cap="none" spc="0" dirty="0">
                <a:ln w="0"/>
                <a:solidFill>
                  <a:schemeClr val="tx1"/>
                </a:solidFill>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Can we call a non static method from a static method</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316767" y="1733606"/>
            <a:ext cx="10464801" cy="2308324"/>
          </a:xfrm>
          <a:prstGeom prst="rect">
            <a:avLst/>
          </a:prstGeom>
          <a:noFill/>
        </p:spPr>
        <p:txBody>
          <a:bodyPr wrap="square" lIns="91440" tIns="45720" rIns="91440" bIns="45720">
            <a:spAutoFit/>
          </a:bodyPr>
          <a:lstStyle/>
          <a:p>
            <a:r>
              <a:rPr lang="en-IN" sz="2400" dirty="0"/>
              <a:t>No, we can not call a non static method from a static method.</a:t>
            </a:r>
            <a:endParaRPr lang="en-IN" sz="2400" b="1" dirty="0">
              <a:solidFill>
                <a:srgbClr val="FF0000"/>
              </a:solidFill>
            </a:endParaRPr>
          </a:p>
          <a:p>
            <a:br>
              <a:rPr lang="en-IN" sz="2400" dirty="0"/>
            </a:br>
            <a:r>
              <a:rPr lang="en-IN" sz="2400" dirty="0"/>
              <a:t>The only way to </a:t>
            </a:r>
            <a:r>
              <a:rPr lang="en-IN" sz="2400" b="1" dirty="0"/>
              <a:t>call</a:t>
            </a:r>
            <a:r>
              <a:rPr lang="en-IN" sz="2400" dirty="0"/>
              <a:t> a </a:t>
            </a:r>
            <a:r>
              <a:rPr lang="en-IN" sz="2400" b="1" dirty="0"/>
              <a:t>non</a:t>
            </a:r>
            <a:r>
              <a:rPr lang="en-IN" sz="2400" dirty="0"/>
              <a:t>-</a:t>
            </a:r>
            <a:r>
              <a:rPr lang="en-IN" sz="2400" b="1" dirty="0"/>
              <a:t>static method</a:t>
            </a:r>
            <a:r>
              <a:rPr lang="en-IN" sz="2400" dirty="0"/>
              <a:t> from a </a:t>
            </a:r>
            <a:r>
              <a:rPr lang="en-IN" sz="2400" b="1" dirty="0"/>
              <a:t>static method</a:t>
            </a:r>
            <a:r>
              <a:rPr lang="en-IN" sz="2400" dirty="0"/>
              <a:t> is to have an instance of the class containing the </a:t>
            </a:r>
            <a:r>
              <a:rPr lang="en-IN" sz="2400" b="1" dirty="0"/>
              <a:t>non</a:t>
            </a:r>
            <a:r>
              <a:rPr lang="en-IN" sz="2400" dirty="0"/>
              <a:t>-</a:t>
            </a:r>
            <a:r>
              <a:rPr lang="en-IN" sz="2400" b="1" dirty="0"/>
              <a:t>static method</a:t>
            </a:r>
            <a:endParaRPr lang="en-IN" sz="2400" b="1" dirty="0">
              <a:solidFill>
                <a:srgbClr val="FF0000"/>
              </a:solidFill>
            </a:endParaRPr>
          </a:p>
          <a:p>
            <a:endParaRPr lang="en-IN" sz="2400" dirty="0"/>
          </a:p>
          <a:p>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95625868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6" name="Rectangle 5">
            <a:extLst>
              <a:ext uri="{FF2B5EF4-FFF2-40B4-BE49-F238E27FC236}">
                <a16:creationId xmlns:a16="http://schemas.microsoft.com/office/drawing/2014/main" id="{9B6D3709-6D4B-4340-8251-22D1F2922660}"/>
              </a:ext>
            </a:extLst>
          </p:cNvPr>
          <p:cNvSpPr/>
          <p:nvPr/>
        </p:nvSpPr>
        <p:spPr>
          <a:xfrm>
            <a:off x="1837277" y="2967335"/>
            <a:ext cx="8517460" cy="923330"/>
          </a:xfrm>
          <a:prstGeom prst="rect">
            <a:avLst/>
          </a:prstGeom>
          <a:noFill/>
        </p:spPr>
        <p:txBody>
          <a:bodyPr wrap="none" lIns="91440" tIns="45720" rIns="91440" bIns="45720">
            <a:spAutoFit/>
          </a:bodyPr>
          <a:lstStyle/>
          <a:p>
            <a:pPr algn="ctr"/>
            <a:r>
              <a:rPr lang="en-GB" sz="5400" b="0" cap="none" spc="0" dirty="0">
                <a:ln w="0"/>
                <a:solidFill>
                  <a:schemeClr val="accent1"/>
                </a:solidFill>
                <a:effectLst>
                  <a:outerShdw blurRad="38100" dist="25400" dir="5400000" algn="ctr" rotWithShape="0">
                    <a:srgbClr val="6E747A">
                      <a:alpha val="43000"/>
                    </a:srgbClr>
                  </a:outerShdw>
                </a:effectLst>
              </a:rPr>
              <a:t>Questions on FINAL keywords</a:t>
            </a:r>
          </a:p>
        </p:txBody>
      </p:sp>
    </p:spTree>
    <p:extLst>
      <p:ext uri="{BB962C8B-B14F-4D97-AF65-F5344CB8AC3E}">
        <p14:creationId xmlns:p14="http://schemas.microsoft.com/office/powerpoint/2010/main" val="4018526977"/>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36"/>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240638"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16.</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What is the use of the final keyword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316767" y="1733606"/>
            <a:ext cx="10464801" cy="378565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dirty="0"/>
              <a:t>Final is a keyword in Java. </a:t>
            </a:r>
          </a:p>
          <a:p>
            <a:pPr marL="342900" indent="-342900">
              <a:buFont typeface="Arial" panose="020B0604020202020204" pitchFamily="34" charset="0"/>
              <a:buChar char="•"/>
            </a:pPr>
            <a:r>
              <a:rPr lang="en-IN" sz="2400" dirty="0"/>
              <a:t>The final keyword can be used with a </a:t>
            </a:r>
            <a:r>
              <a:rPr lang="en-IN" sz="2400" b="1" dirty="0"/>
              <a:t>class</a:t>
            </a:r>
            <a:r>
              <a:rPr lang="en-IN" sz="2400" dirty="0"/>
              <a:t>, </a:t>
            </a:r>
            <a:r>
              <a:rPr lang="en-IN" sz="2400" b="1" dirty="0"/>
              <a:t>method</a:t>
            </a:r>
            <a:r>
              <a:rPr lang="en-IN" sz="2400" dirty="0"/>
              <a:t>, and </a:t>
            </a:r>
            <a:r>
              <a:rPr lang="en-IN" sz="2400" b="1" dirty="0"/>
              <a:t>variables</a:t>
            </a:r>
            <a:r>
              <a:rPr lang="en-IN" sz="2400" dirty="0"/>
              <a:t>. </a:t>
            </a:r>
          </a:p>
          <a:p>
            <a:pPr marL="342900" indent="-342900">
              <a:buFont typeface="Arial" panose="020B0604020202020204" pitchFamily="34" charset="0"/>
              <a:buChar char="•"/>
            </a:pPr>
            <a:r>
              <a:rPr lang="en-IN" sz="2400" dirty="0"/>
              <a:t>If it is used with </a:t>
            </a:r>
            <a:r>
              <a:rPr lang="en-IN" sz="2400" b="1" dirty="0"/>
              <a:t>class</a:t>
            </a:r>
            <a:r>
              <a:rPr lang="en-IN" sz="2400" dirty="0"/>
              <a:t> then it prevents inheritance by not allowing you to create subclasses. </a:t>
            </a:r>
          </a:p>
          <a:p>
            <a:pPr marL="342900" indent="-342900">
              <a:buFont typeface="Arial" panose="020B0604020202020204" pitchFamily="34" charset="0"/>
              <a:buChar char="•"/>
            </a:pPr>
            <a:r>
              <a:rPr lang="en-IN" sz="2400" dirty="0"/>
              <a:t>If it is used with </a:t>
            </a:r>
            <a:r>
              <a:rPr lang="en-IN" sz="2400" b="1" dirty="0"/>
              <a:t>methods</a:t>
            </a:r>
            <a:r>
              <a:rPr lang="en-IN" sz="2400" dirty="0"/>
              <a:t> then it prevents overriding, you </a:t>
            </a:r>
            <a:r>
              <a:rPr lang="en-IN" sz="2400" b="1" dirty="0"/>
              <a:t>cannot override</a:t>
            </a:r>
            <a:r>
              <a:rPr lang="en-IN" sz="2400" dirty="0"/>
              <a:t> a final method in Java. </a:t>
            </a:r>
          </a:p>
          <a:p>
            <a:pPr marL="342900" indent="-342900">
              <a:buFont typeface="Arial" panose="020B0604020202020204" pitchFamily="34" charset="0"/>
              <a:buChar char="•"/>
            </a:pPr>
            <a:r>
              <a:rPr lang="en-IN" sz="2400" dirty="0"/>
              <a:t>If it is used with </a:t>
            </a:r>
            <a:r>
              <a:rPr lang="en-IN" sz="2400" b="1" dirty="0"/>
              <a:t>variables</a:t>
            </a:r>
            <a:r>
              <a:rPr lang="en-IN" sz="2400" dirty="0"/>
              <a:t> then they are treated as constant because you cannot change their value once assigned.</a:t>
            </a:r>
            <a:br>
              <a:rPr lang="en-IN" sz="2400" dirty="0"/>
            </a:br>
            <a:endParaRPr lang="en-IN" sz="2400" dirty="0"/>
          </a:p>
          <a:p>
            <a:r>
              <a:rPr lang="en-IN" sz="2400" dirty="0"/>
              <a:t>		</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78599139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36"/>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4" y="866506"/>
            <a:ext cx="1130975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17. </a:t>
            </a:r>
            <a:r>
              <a:rPr lang="en-IN" sz="3600" dirty="0">
                <a:ln w="0"/>
                <a:effectLst>
                  <a:outerShdw blurRad="38100" dist="19050" dir="2700000" algn="tl" rotWithShape="0">
                    <a:schemeClr val="dk1">
                      <a:alpha val="40000"/>
                    </a:schemeClr>
                  </a:outerShdw>
                </a:effectLst>
              </a:rPr>
              <a:t>What is a blank final field or variable in Java ?</a:t>
            </a:r>
          </a:p>
        </p:txBody>
      </p:sp>
      <p:sp>
        <p:nvSpPr>
          <p:cNvPr id="3" name="Rectangle 2">
            <a:extLst>
              <a:ext uri="{FF2B5EF4-FFF2-40B4-BE49-F238E27FC236}">
                <a16:creationId xmlns:a16="http://schemas.microsoft.com/office/drawing/2014/main" id="{20154A35-8EE6-2342-9C40-B5CDBF7FBC2E}"/>
              </a:ext>
            </a:extLst>
          </p:cNvPr>
          <p:cNvSpPr/>
          <p:nvPr/>
        </p:nvSpPr>
        <p:spPr>
          <a:xfrm>
            <a:off x="1271047" y="1711241"/>
            <a:ext cx="10464801" cy="2308324"/>
          </a:xfrm>
          <a:prstGeom prst="rect">
            <a:avLst/>
          </a:prstGeom>
          <a:noFill/>
        </p:spPr>
        <p:txBody>
          <a:bodyPr wrap="square" lIns="91440" tIns="45720" rIns="91440" bIns="45720">
            <a:spAutoFit/>
          </a:bodyPr>
          <a:lstStyle/>
          <a:p>
            <a:r>
              <a:rPr lang="en-IN" sz="2400" dirty="0"/>
              <a:t>Java allows you to create a final member variable without assignment but requires you to assign the value in either static initializer block.</a:t>
            </a:r>
          </a:p>
          <a:p>
            <a:endParaRPr lang="en-IN" sz="2400" dirty="0"/>
          </a:p>
          <a:p>
            <a:r>
              <a:rPr lang="en-IN" sz="2400" dirty="0"/>
              <a:t>The final variable without assignment or value is called blank final variable. It raises a compilation error if it is not initialized.</a:t>
            </a:r>
            <a:br>
              <a:rPr lang="en-IN" sz="2400" dirty="0"/>
            </a:b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0" name="Rectangle 9">
            <a:extLst>
              <a:ext uri="{FF2B5EF4-FFF2-40B4-BE49-F238E27FC236}">
                <a16:creationId xmlns:a16="http://schemas.microsoft.com/office/drawing/2014/main" id="{29CCE9EC-A25C-D140-8281-DE0123D52F76}"/>
              </a:ext>
            </a:extLst>
          </p:cNvPr>
          <p:cNvSpPr/>
          <p:nvPr/>
        </p:nvSpPr>
        <p:spPr>
          <a:xfrm>
            <a:off x="634594" y="3781742"/>
            <a:ext cx="1130975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18. </a:t>
            </a:r>
            <a:r>
              <a:rPr lang="en-IN" sz="3600" dirty="0">
                <a:ln w="0"/>
                <a:effectLst>
                  <a:outerShdw blurRad="38100" dist="19050" dir="2700000" algn="tl" rotWithShape="0">
                    <a:schemeClr val="dk1">
                      <a:alpha val="40000"/>
                    </a:schemeClr>
                  </a:outerShdw>
                </a:effectLst>
              </a:rPr>
              <a:t>What is a static blank final variable ?</a:t>
            </a:r>
          </a:p>
        </p:txBody>
      </p:sp>
      <p:sp>
        <p:nvSpPr>
          <p:cNvPr id="11" name="Rectangle 10">
            <a:extLst>
              <a:ext uri="{FF2B5EF4-FFF2-40B4-BE49-F238E27FC236}">
                <a16:creationId xmlns:a16="http://schemas.microsoft.com/office/drawing/2014/main" id="{5D1D016D-24BC-7C45-AC34-09433F94186D}"/>
              </a:ext>
            </a:extLst>
          </p:cNvPr>
          <p:cNvSpPr/>
          <p:nvPr/>
        </p:nvSpPr>
        <p:spPr>
          <a:xfrm>
            <a:off x="1271047" y="4438054"/>
            <a:ext cx="10464801" cy="1200329"/>
          </a:xfrm>
          <a:prstGeom prst="rect">
            <a:avLst/>
          </a:prstGeom>
          <a:noFill/>
        </p:spPr>
        <p:txBody>
          <a:bodyPr wrap="square" lIns="91440" tIns="45720" rIns="91440" bIns="45720">
            <a:spAutoFit/>
          </a:bodyPr>
          <a:lstStyle/>
          <a:p>
            <a:r>
              <a:rPr lang="en-IN" sz="2400" dirty="0"/>
              <a:t>It is a blank final variable declared as static. That is, a final static variable declared but not given a value or not initialized is known as a static blank final variable. It can be initialized through a </a:t>
            </a:r>
            <a:r>
              <a:rPr lang="en-IN" sz="2400" b="1" dirty="0"/>
              <a:t>static block only</a:t>
            </a:r>
            <a:r>
              <a:rPr lang="en-IN" sz="2400" dirty="0"/>
              <a:t>.</a:t>
            </a:r>
            <a:endParaRPr lang="en-IN" sz="2400" dirty="0">
              <a:solidFill>
                <a:schemeClr val="accent6">
                  <a:lumMod val="75000"/>
                </a:schemeClr>
              </a:solidFill>
            </a:endParaRPr>
          </a:p>
        </p:txBody>
      </p:sp>
    </p:spTree>
    <p:extLst>
      <p:ext uri="{BB962C8B-B14F-4D97-AF65-F5344CB8AC3E}">
        <p14:creationId xmlns:p14="http://schemas.microsoft.com/office/powerpoint/2010/main" val="339151684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36"/>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4" y="866506"/>
            <a:ext cx="11309755"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19. </a:t>
            </a:r>
            <a:r>
              <a:rPr lang="en-IN" sz="3600" dirty="0"/>
              <a:t>Difference between abstract method and final method in Java.</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1259617" y="2066835"/>
            <a:ext cx="10464801" cy="1200329"/>
          </a:xfrm>
          <a:prstGeom prst="rect">
            <a:avLst/>
          </a:prstGeom>
          <a:noFill/>
        </p:spPr>
        <p:txBody>
          <a:bodyPr wrap="square" lIns="91440" tIns="45720" rIns="91440" bIns="45720">
            <a:spAutoFit/>
          </a:bodyPr>
          <a:lstStyle/>
          <a:p>
            <a:r>
              <a:rPr lang="en-IN" sz="2400" dirty="0"/>
              <a:t>The abstract method is incomplete while the final method is regarded as complete. The only way to use an abstract method is by overriding it, but you cannot override a final method in Java.</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D47B3359-0308-0F41-AFEF-E204CB763EBD}"/>
              </a:ext>
            </a:extLst>
          </p:cNvPr>
          <p:cNvSpPr/>
          <p:nvPr/>
        </p:nvSpPr>
        <p:spPr>
          <a:xfrm>
            <a:off x="634593" y="3681439"/>
            <a:ext cx="1130975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20. </a:t>
            </a:r>
            <a:r>
              <a:rPr lang="en-IN" sz="3600" dirty="0"/>
              <a:t>Can you override a final method in Java</a:t>
            </a:r>
            <a:r>
              <a:rPr lang="en-IN" sz="3600" dirty="0">
                <a:ln w="0"/>
                <a:effectLst>
                  <a:outerShdw blurRad="38100" dist="19050" dir="2700000" algn="tl" rotWithShape="0">
                    <a:schemeClr val="dk1">
                      <a:alpha val="40000"/>
                    </a:schemeClr>
                  </a:outerShdw>
                </a:effectLst>
              </a:rPr>
              <a:t>?</a:t>
            </a:r>
          </a:p>
        </p:txBody>
      </p:sp>
      <p:sp>
        <p:nvSpPr>
          <p:cNvPr id="10" name="Rectangle 9">
            <a:extLst>
              <a:ext uri="{FF2B5EF4-FFF2-40B4-BE49-F238E27FC236}">
                <a16:creationId xmlns:a16="http://schemas.microsoft.com/office/drawing/2014/main" id="{0B80C6A5-B3AC-B844-B1C6-F812C75089CF}"/>
              </a:ext>
            </a:extLst>
          </p:cNvPr>
          <p:cNvSpPr/>
          <p:nvPr/>
        </p:nvSpPr>
        <p:spPr>
          <a:xfrm>
            <a:off x="1259616" y="4497998"/>
            <a:ext cx="10464801" cy="461665"/>
          </a:xfrm>
          <a:prstGeom prst="rect">
            <a:avLst/>
          </a:prstGeom>
          <a:noFill/>
        </p:spPr>
        <p:txBody>
          <a:bodyPr wrap="square" lIns="91440" tIns="45720" rIns="91440" bIns="45720">
            <a:spAutoFit/>
          </a:bodyPr>
          <a:lstStyle/>
          <a:p>
            <a:r>
              <a:rPr lang="en-IN" sz="2400" dirty="0"/>
              <a:t>No, you </a:t>
            </a:r>
            <a:r>
              <a:rPr lang="en-IN" sz="2400" b="1" dirty="0"/>
              <a:t>cannot override</a:t>
            </a:r>
            <a:r>
              <a:rPr lang="en-IN" sz="2400" dirty="0"/>
              <a:t> a final in Java. But you </a:t>
            </a:r>
            <a:r>
              <a:rPr lang="en-IN" sz="2400" b="1" dirty="0"/>
              <a:t>can overload </a:t>
            </a:r>
            <a:r>
              <a:rPr lang="en-IN" sz="2400" dirty="0"/>
              <a:t>a final method</a:t>
            </a:r>
            <a:endParaRPr lang="en-IN" sz="2400" dirty="0">
              <a:solidFill>
                <a:schemeClr val="accent6">
                  <a:lumMod val="75000"/>
                </a:schemeClr>
              </a:solidFill>
            </a:endParaRPr>
          </a:p>
        </p:txBody>
      </p:sp>
    </p:spTree>
    <p:extLst>
      <p:ext uri="{BB962C8B-B14F-4D97-AF65-F5344CB8AC3E}">
        <p14:creationId xmlns:p14="http://schemas.microsoft.com/office/powerpoint/2010/main" val="2695540397"/>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7640233"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21</a:t>
            </a:r>
            <a:r>
              <a:rPr lang="en-GB"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a:ln w="0"/>
                <a:solidFill>
                  <a:schemeClr val="tx1"/>
                </a:solidFill>
                <a:effectLst>
                  <a:outerShdw blurRad="38100" dist="19050" dir="2700000" algn="tl" rotWithShape="0">
                    <a:schemeClr val="dk1">
                      <a:alpha val="40000"/>
                    </a:schemeClr>
                  </a:outerShdw>
                </a:effectLst>
              </a:rPr>
              <a:t>Can </a:t>
            </a:r>
            <a:r>
              <a:rPr lang="en-IN" sz="3600" dirty="0"/>
              <a:t>a static method be final in Java</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938992"/>
          </a:xfrm>
          <a:prstGeom prst="rect">
            <a:avLst/>
          </a:prstGeom>
          <a:noFill/>
        </p:spPr>
        <p:txBody>
          <a:bodyPr wrap="square" lIns="91440" tIns="45720" rIns="91440" bIns="45720">
            <a:spAutoFit/>
          </a:bodyPr>
          <a:lstStyle/>
          <a:p>
            <a:r>
              <a:rPr lang="en-IN" sz="2400" dirty="0"/>
              <a:t>Yes, you can make a static method final in Java.</a:t>
            </a:r>
          </a:p>
          <a:p>
            <a:endParaRPr lang="en-IN" sz="2400" dirty="0"/>
          </a:p>
          <a:p>
            <a:r>
              <a:rPr lang="en-IN" sz="2400" dirty="0"/>
              <a:t>When we declare a static method as final it prevents from method hiding and encounters compile time error. We cannot override the final method from Parent.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4" name="Rectangle 13">
            <a:extLst>
              <a:ext uri="{FF2B5EF4-FFF2-40B4-BE49-F238E27FC236}">
                <a16:creationId xmlns:a16="http://schemas.microsoft.com/office/drawing/2014/main" id="{BF85F54B-7F92-4E49-8224-E9CEC1D3282D}"/>
              </a:ext>
            </a:extLst>
          </p:cNvPr>
          <p:cNvSpPr/>
          <p:nvPr/>
        </p:nvSpPr>
        <p:spPr>
          <a:xfrm>
            <a:off x="634595" y="3750676"/>
            <a:ext cx="7625614"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22</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t>Can a method be abstract and final?</a:t>
            </a:r>
            <a:endParaRPr lang="en-IN" sz="3600" dirty="0">
              <a:ln w="0"/>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FEFA8D85-7B43-F74B-9BA6-5E25AA2CEA5D}"/>
              </a:ext>
            </a:extLst>
          </p:cNvPr>
          <p:cNvSpPr/>
          <p:nvPr/>
        </p:nvSpPr>
        <p:spPr>
          <a:xfrm>
            <a:off x="985358" y="4386990"/>
            <a:ext cx="10464801" cy="1200329"/>
          </a:xfrm>
          <a:prstGeom prst="rect">
            <a:avLst/>
          </a:prstGeom>
          <a:noFill/>
        </p:spPr>
        <p:txBody>
          <a:bodyPr wrap="square" lIns="91440" tIns="45720" rIns="91440" bIns="45720">
            <a:spAutoFit/>
          </a:bodyPr>
          <a:lstStyle/>
          <a:p>
            <a:r>
              <a:rPr lang="en-IN" sz="2400" dirty="0"/>
              <a:t>No, not possible. final implies that the method is complete and cannot be overridden whereas abstract marks an incomplete method and needs to be overridden.</a:t>
            </a:r>
          </a:p>
        </p:txBody>
      </p:sp>
    </p:spTree>
    <p:extLst>
      <p:ext uri="{BB962C8B-B14F-4D97-AF65-F5344CB8AC3E}">
        <p14:creationId xmlns:p14="http://schemas.microsoft.com/office/powerpoint/2010/main" val="130235885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156353"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23. </a:t>
            </a:r>
            <a:r>
              <a:rPr lang="en-IN" sz="3600" dirty="0"/>
              <a:t>Can you declare Constructor as final in Java?</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830997"/>
          </a:xfrm>
          <a:prstGeom prst="rect">
            <a:avLst/>
          </a:prstGeom>
          <a:noFill/>
        </p:spPr>
        <p:txBody>
          <a:bodyPr wrap="square" lIns="91440" tIns="45720" rIns="91440" bIns="45720">
            <a:spAutoFit/>
          </a:bodyPr>
          <a:lstStyle/>
          <a:p>
            <a:pPr lvl="1"/>
            <a:r>
              <a:rPr lang="en-IN" sz="2400" dirty="0"/>
              <a:t>No, Constructors cannot be made final in Java. The compiler will throw an error if you try to make a constructor final in Java.</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0E920BC6-AA0B-4E44-BFC0-77C281455F52}"/>
              </a:ext>
            </a:extLst>
          </p:cNvPr>
          <p:cNvSpPr/>
          <p:nvPr/>
        </p:nvSpPr>
        <p:spPr>
          <a:xfrm>
            <a:off x="681067" y="2866603"/>
            <a:ext cx="8692957"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24. </a:t>
            </a:r>
            <a:r>
              <a:rPr lang="en-IN" sz="3600" dirty="0"/>
              <a:t>Are static final variables are thread-safe?</a:t>
            </a:r>
            <a:endParaRPr lang="en-IN" sz="36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864A85E-D130-DA41-ADE8-90B477196116}"/>
              </a:ext>
            </a:extLst>
          </p:cNvPr>
          <p:cNvSpPr/>
          <p:nvPr/>
        </p:nvSpPr>
        <p:spPr>
          <a:xfrm>
            <a:off x="863599" y="3589091"/>
            <a:ext cx="10464801" cy="2308324"/>
          </a:xfrm>
          <a:prstGeom prst="rect">
            <a:avLst/>
          </a:prstGeom>
          <a:noFill/>
        </p:spPr>
        <p:txBody>
          <a:bodyPr wrap="square" lIns="91440" tIns="45720" rIns="91440" bIns="45720">
            <a:spAutoFit/>
          </a:bodyPr>
          <a:lstStyle/>
          <a:p>
            <a:pPr lvl="1"/>
            <a:r>
              <a:rPr lang="en-IN" sz="2400" dirty="0"/>
              <a:t>There are two types of static final variables, primitive, and reference. Initialization of all static final variables is thread safe because it's done in static initializer block. Similarly primitive static final variable is also thread-safe because you cannot modify their value once created, but reference static final variable may or may not be thread-safe. If the object to which your final variable is referring is Immutable or thread-safe then it is otherwise not</a:t>
            </a:r>
            <a:r>
              <a:rPr lang="en-IN" dirty="0"/>
              <a:t>.</a:t>
            </a:r>
            <a:endParaRPr lang="en-IN" sz="2400" dirty="0">
              <a:solidFill>
                <a:schemeClr val="accent6">
                  <a:lumMod val="75000"/>
                </a:schemeClr>
              </a:solidFill>
            </a:endParaRPr>
          </a:p>
        </p:txBody>
      </p:sp>
    </p:spTree>
    <p:extLst>
      <p:ext uri="{BB962C8B-B14F-4D97-AF65-F5344CB8AC3E}">
        <p14:creationId xmlns:p14="http://schemas.microsoft.com/office/powerpoint/2010/main" val="2716520249"/>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1289"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9490675" cy="646331"/>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25. </a:t>
            </a:r>
            <a:r>
              <a:rPr lang="en-IN" sz="3600" dirty="0"/>
              <a:t>When to make a method or class final in Java?</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04034" y="1781357"/>
            <a:ext cx="10464801" cy="4154984"/>
          </a:xfrm>
          <a:prstGeom prst="rect">
            <a:avLst/>
          </a:prstGeom>
          <a:noFill/>
        </p:spPr>
        <p:txBody>
          <a:bodyPr wrap="square" lIns="91440" tIns="45720" rIns="91440" bIns="45720">
            <a:spAutoFit/>
          </a:bodyPr>
          <a:lstStyle/>
          <a:p>
            <a:r>
              <a:rPr lang="en-IN" sz="2400" dirty="0"/>
              <a:t>You make a </a:t>
            </a:r>
            <a:r>
              <a:rPr lang="en-IN" sz="2400" b="1" dirty="0"/>
              <a:t>method</a:t>
            </a:r>
            <a:r>
              <a:rPr lang="en-IN" sz="2400" dirty="0"/>
              <a:t> as  </a:t>
            </a:r>
            <a:r>
              <a:rPr lang="en-IN" sz="2400" b="1" dirty="0"/>
              <a:t>final</a:t>
            </a:r>
            <a:r>
              <a:rPr lang="en-IN" sz="2400" dirty="0"/>
              <a:t> when you know that it's complete and you want to ensure that it should </a:t>
            </a:r>
            <a:r>
              <a:rPr lang="en-IN" sz="2400" b="1" dirty="0"/>
              <a:t>not be overridden</a:t>
            </a:r>
            <a:r>
              <a:rPr lang="en-IN" sz="2400" dirty="0"/>
              <a:t>. One of the examples of a final method is template methods from Template design pattern, which outlines the algorithm. That method should be final so that sub-classes cannot change the algorithm, they are only allowed to customize individual steps which are represented by abstract method.</a:t>
            </a:r>
            <a:endParaRPr lang="en-IN" sz="2400" i="1" dirty="0"/>
          </a:p>
          <a:p>
            <a:endParaRPr lang="en-IN" sz="2400" i="1" dirty="0"/>
          </a:p>
          <a:p>
            <a:r>
              <a:rPr lang="en-IN" sz="2400" dirty="0"/>
              <a:t>You make a </a:t>
            </a:r>
            <a:r>
              <a:rPr lang="en-IN" sz="2400" b="1" dirty="0"/>
              <a:t>class</a:t>
            </a:r>
            <a:r>
              <a:rPr lang="en-IN" sz="2400" dirty="0"/>
              <a:t> as </a:t>
            </a:r>
            <a:r>
              <a:rPr lang="en-IN" sz="2400" b="1" dirty="0"/>
              <a:t>final</a:t>
            </a:r>
            <a:r>
              <a:rPr lang="en-IN" sz="2400" dirty="0"/>
              <a:t> when you </a:t>
            </a:r>
            <a:r>
              <a:rPr lang="en-IN" sz="2400" b="1" dirty="0"/>
              <a:t>don't want </a:t>
            </a:r>
            <a:r>
              <a:rPr lang="en-IN" sz="2400" dirty="0"/>
              <a:t>anyone should </a:t>
            </a:r>
            <a:r>
              <a:rPr lang="en-IN" sz="2400" b="1" dirty="0"/>
              <a:t>extend</a:t>
            </a:r>
            <a:r>
              <a:rPr lang="en-IN" sz="2400" dirty="0"/>
              <a:t> it. This is mainly done due to </a:t>
            </a:r>
            <a:r>
              <a:rPr lang="en-IN" sz="2400" b="1" dirty="0"/>
              <a:t>security</a:t>
            </a:r>
            <a:r>
              <a:rPr lang="en-IN" sz="2400" dirty="0"/>
              <a:t> reason because it also hampers extensibility of your program. A couple of examples of final classes in JDK is String, Integer, and other wrapper class.</a:t>
            </a:r>
            <a:endParaRPr lang="en-IN" sz="2400" i="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7450361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5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Exception in Java</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69875" y="876244"/>
            <a:ext cx="6409575"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 </a:t>
            </a:r>
            <a:r>
              <a:rPr lang="en-IN" sz="3600" dirty="0">
                <a:ln w="0"/>
                <a:effectLst>
                  <a:outerShdw blurRad="38100" dist="19050" dir="2700000" algn="tl" rotWithShape="0">
                    <a:schemeClr val="dk1">
                      <a:alpha val="40000"/>
                    </a:schemeClr>
                  </a:outerShdw>
                </a:effectLst>
              </a:rPr>
              <a:t>What is static keyword in Java?</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4493538"/>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200" dirty="0"/>
              <a:t>Static is a </a:t>
            </a:r>
            <a:r>
              <a:rPr lang="en-IN" sz="2200" b="1" dirty="0"/>
              <a:t>keyword</a:t>
            </a:r>
            <a:r>
              <a:rPr lang="en-IN" sz="2200" dirty="0"/>
              <a:t> in Java that can be applied to a member variable (class variable), Java method, nested class, and block.</a:t>
            </a:r>
          </a:p>
          <a:p>
            <a:pPr marL="342900" indent="-342900">
              <a:buFont typeface="Arial" panose="020B0604020202020204" pitchFamily="34" charset="0"/>
              <a:buChar char="•"/>
            </a:pPr>
            <a:r>
              <a:rPr lang="en-IN" sz="2200" dirty="0"/>
              <a:t>Static keyword </a:t>
            </a:r>
            <a:r>
              <a:rPr lang="en-IN" sz="2200" b="1" dirty="0"/>
              <a:t>cannot</a:t>
            </a:r>
            <a:r>
              <a:rPr lang="en-IN" sz="2200" dirty="0"/>
              <a:t> be applied on top-level class while will result in compile time error</a:t>
            </a:r>
          </a:p>
          <a:p>
            <a:pPr marL="342900" indent="-342900">
              <a:buFont typeface="Arial" panose="020B0604020202020204" pitchFamily="34" charset="0"/>
              <a:buChar char="•"/>
            </a:pPr>
            <a:r>
              <a:rPr lang="en-IN" sz="2200" dirty="0"/>
              <a:t>The static variable is used to refer to the common property of all objects</a:t>
            </a:r>
          </a:p>
          <a:p>
            <a:pPr marL="342900" indent="-342900">
              <a:buFont typeface="Arial" panose="020B0604020202020204" pitchFamily="34" charset="0"/>
              <a:buChar char="•"/>
            </a:pPr>
            <a:r>
              <a:rPr lang="en-IN" sz="2200" dirty="0"/>
              <a:t>Static variable gets memory only once in the class area at the time of class loading.</a:t>
            </a:r>
          </a:p>
          <a:p>
            <a:pPr marL="342900" indent="-342900">
              <a:buFont typeface="Arial" panose="020B0604020202020204" pitchFamily="34" charset="0"/>
              <a:buChar char="•"/>
            </a:pPr>
            <a:r>
              <a:rPr lang="en-IN" sz="2200" dirty="0"/>
              <a:t>Using a static variable makes your program more memory efficient (it saves memory).</a:t>
            </a:r>
          </a:p>
          <a:p>
            <a:pPr marL="342900" indent="-342900">
              <a:buFont typeface="Arial" panose="020B0604020202020204" pitchFamily="34" charset="0"/>
              <a:buChar char="•"/>
            </a:pPr>
            <a:r>
              <a:rPr lang="en-IN" sz="2200" dirty="0"/>
              <a:t>Static variable belongs to the class rather than the object.</a:t>
            </a:r>
          </a:p>
          <a:p>
            <a:pPr marL="342900" indent="-342900">
              <a:buFont typeface="Arial" panose="020B0604020202020204" pitchFamily="34" charset="0"/>
              <a:buChar char="•"/>
            </a:pPr>
            <a:endParaRPr lang="en-IN" sz="2200" dirty="0"/>
          </a:p>
          <a:p>
            <a:r>
              <a:rPr lang="en-IN" sz="2200" b="1" dirty="0"/>
              <a:t>The static variable is at class level rather than object level. If Class A has a static int variable counter and A has two instances a1 and a2 both will have a static variable counter whose value would be always same. Both instances share the same copy of static int variable.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3912"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81556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2</a:t>
            </a:r>
            <a:r>
              <a:rPr lang="en-GB" sz="3600" b="0" cap="none" spc="0" dirty="0">
                <a:ln w="0"/>
                <a:solidFill>
                  <a:schemeClr val="tx1"/>
                </a:solidFill>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What </a:t>
            </a:r>
            <a:r>
              <a:rPr lang="en-US" sz="3600" dirty="0" err="1">
                <a:ln w="0"/>
                <a:effectLst>
                  <a:outerShdw blurRad="38100" dist="19050" dir="2700000" algn="tl" rotWithShape="0">
                    <a:schemeClr val="dk1">
                      <a:alpha val="40000"/>
                    </a:schemeClr>
                  </a:outerShdw>
                </a:effectLst>
              </a:rPr>
              <a:t>i</a:t>
            </a:r>
            <a:r>
              <a:rPr lang="en-IN" sz="3600" dirty="0">
                <a:ln w="0"/>
                <a:effectLst>
                  <a:outerShdw blurRad="38100" dist="19050" dir="2700000" algn="tl" rotWithShape="0">
                    <a:schemeClr val="dk1">
                      <a:alpha val="40000"/>
                    </a:schemeClr>
                  </a:outerShdw>
                </a:effectLst>
              </a:rPr>
              <a:t>s a static block?</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2308324"/>
          </a:xfrm>
          <a:prstGeom prst="rect">
            <a:avLst/>
          </a:prstGeom>
          <a:noFill/>
        </p:spPr>
        <p:txBody>
          <a:bodyPr wrap="square" lIns="91440" tIns="45720" rIns="91440" bIns="45720">
            <a:spAutoFit/>
          </a:bodyPr>
          <a:lstStyle/>
          <a:p>
            <a:r>
              <a:rPr lang="en-IN" sz="2400" b="1" dirty="0"/>
              <a:t>A static block </a:t>
            </a:r>
            <a:r>
              <a:rPr lang="en-IN" sz="2400" dirty="0"/>
              <a:t>is a block of code inside a Java class that will be executed when a class is first loaded into the JVM. Mostly the static block will be used for initializing the variables.</a:t>
            </a:r>
          </a:p>
          <a:p>
            <a:endParaRPr lang="en-IN" sz="2400" dirty="0"/>
          </a:p>
          <a:p>
            <a:r>
              <a:rPr lang="en-IN" sz="2400" dirty="0"/>
              <a:t>The static block will be called only one while loading and it </a:t>
            </a:r>
            <a:r>
              <a:rPr lang="en-IN" sz="2400" b="1" dirty="0"/>
              <a:t>cannot</a:t>
            </a:r>
            <a:r>
              <a:rPr lang="en-IN" sz="2400" dirty="0"/>
              <a:t> have any return type, or any keywords (this or super). It is also called as </a:t>
            </a:r>
            <a:r>
              <a:rPr lang="en-IN" sz="2400" b="1" dirty="0"/>
              <a:t>Initializer block</a:t>
            </a:r>
            <a:r>
              <a:rPr lang="en-IN" b="1" dirty="0"/>
              <a:t>.</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BFC7E91E-2BFE-4F43-BD38-04E41340DAF0}"/>
              </a:ext>
            </a:extLst>
          </p:cNvPr>
          <p:cNvSpPr/>
          <p:nvPr/>
        </p:nvSpPr>
        <p:spPr>
          <a:xfrm>
            <a:off x="518480" y="4033711"/>
            <a:ext cx="1081556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3. </a:t>
            </a:r>
            <a:r>
              <a:rPr lang="en-IN" sz="3600" dirty="0">
                <a:ln w="0"/>
                <a:effectLst>
                  <a:outerShdw blurRad="38100" dist="19050" dir="2700000" algn="tl" rotWithShape="0">
                    <a:schemeClr val="dk1">
                      <a:alpha val="40000"/>
                    </a:schemeClr>
                  </a:outerShdw>
                </a:effectLst>
              </a:rPr>
              <a:t>Can we have multiple static blocks in our code?</a:t>
            </a:r>
          </a:p>
        </p:txBody>
      </p:sp>
      <p:sp>
        <p:nvSpPr>
          <p:cNvPr id="11" name="Rectangle 10">
            <a:extLst>
              <a:ext uri="{FF2B5EF4-FFF2-40B4-BE49-F238E27FC236}">
                <a16:creationId xmlns:a16="http://schemas.microsoft.com/office/drawing/2014/main" id="{2C8181A4-A840-B246-893C-8FE5A7D982E6}"/>
              </a:ext>
            </a:extLst>
          </p:cNvPr>
          <p:cNvSpPr/>
          <p:nvPr/>
        </p:nvSpPr>
        <p:spPr>
          <a:xfrm>
            <a:off x="985359" y="4797511"/>
            <a:ext cx="10464801" cy="830997"/>
          </a:xfrm>
          <a:prstGeom prst="rect">
            <a:avLst/>
          </a:prstGeom>
          <a:noFill/>
        </p:spPr>
        <p:txBody>
          <a:bodyPr wrap="square" lIns="91440" tIns="45720" rIns="91440" bIns="45720">
            <a:spAutoFit/>
          </a:bodyPr>
          <a:lstStyle/>
          <a:p>
            <a:r>
              <a:rPr lang="en-IN" sz="2400" dirty="0"/>
              <a:t>Yes, we can have more than one static block in our code. It will be executed in the same order it is written.</a:t>
            </a:r>
          </a:p>
        </p:txBody>
      </p:sp>
    </p:spTree>
    <p:extLst>
      <p:ext uri="{BB962C8B-B14F-4D97-AF65-F5344CB8AC3E}">
        <p14:creationId xmlns:p14="http://schemas.microsoft.com/office/powerpoint/2010/main" val="238994264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3912"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815565" cy="646331"/>
          </a:xfrm>
          <a:prstGeom prst="rect">
            <a:avLst/>
          </a:prstGeom>
          <a:noFill/>
        </p:spPr>
        <p:txBody>
          <a:bodyPr wrap="squar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4. </a:t>
            </a:r>
            <a:r>
              <a:rPr lang="en-US" sz="3600" dirty="0">
                <a:ln w="0"/>
                <a:effectLst>
                  <a:outerShdw blurRad="38100" dist="19050" dir="2700000" algn="tl" rotWithShape="0">
                    <a:schemeClr val="dk1">
                      <a:alpha val="40000"/>
                    </a:schemeClr>
                  </a:outerShdw>
                </a:effectLst>
              </a:rPr>
              <a:t>Why we need a static block in java</a:t>
            </a:r>
            <a:r>
              <a:rPr lang="en-IN" sz="360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56966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dirty="0"/>
              <a:t>Static blocks will be executed at the time of class loading.</a:t>
            </a:r>
          </a:p>
          <a:p>
            <a:pPr marL="342900" indent="-342900">
              <a:buFont typeface="Arial" panose="020B0604020202020204" pitchFamily="34" charset="0"/>
              <a:buChar char="•"/>
            </a:pPr>
            <a:r>
              <a:rPr lang="en-IN" sz="2400" dirty="0"/>
              <a:t>So if you want any logic that needs to be executed at the time of class loading that logic need to place inside the static block so that it will be executed at the time of class loading.</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BFC7E91E-2BFE-4F43-BD38-04E41340DAF0}"/>
              </a:ext>
            </a:extLst>
          </p:cNvPr>
          <p:cNvSpPr/>
          <p:nvPr/>
        </p:nvSpPr>
        <p:spPr>
          <a:xfrm>
            <a:off x="532994" y="3790371"/>
            <a:ext cx="10815565"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5. </a:t>
            </a:r>
            <a:r>
              <a:rPr lang="en-IN" sz="3600" dirty="0">
                <a:ln w="0"/>
                <a:effectLst>
                  <a:outerShdw blurRad="38100" dist="19050" dir="2700000" algn="tl" rotWithShape="0">
                    <a:schemeClr val="dk1">
                      <a:alpha val="40000"/>
                    </a:schemeClr>
                  </a:outerShdw>
                </a:effectLst>
              </a:rPr>
              <a:t>What is the sequence of execution of static blocks?</a:t>
            </a:r>
          </a:p>
        </p:txBody>
      </p:sp>
      <p:sp>
        <p:nvSpPr>
          <p:cNvPr id="11" name="Rectangle 10">
            <a:extLst>
              <a:ext uri="{FF2B5EF4-FFF2-40B4-BE49-F238E27FC236}">
                <a16:creationId xmlns:a16="http://schemas.microsoft.com/office/drawing/2014/main" id="{2C8181A4-A840-B246-893C-8FE5A7D982E6}"/>
              </a:ext>
            </a:extLst>
          </p:cNvPr>
          <p:cNvSpPr/>
          <p:nvPr/>
        </p:nvSpPr>
        <p:spPr>
          <a:xfrm>
            <a:off x="985359" y="4502895"/>
            <a:ext cx="10464801" cy="461665"/>
          </a:xfrm>
          <a:prstGeom prst="rect">
            <a:avLst/>
          </a:prstGeom>
          <a:noFill/>
        </p:spPr>
        <p:txBody>
          <a:bodyPr wrap="square" lIns="91440" tIns="45720" rIns="91440" bIns="45720">
            <a:spAutoFit/>
          </a:bodyPr>
          <a:lstStyle/>
          <a:p>
            <a:r>
              <a:rPr lang="en-IN" sz="2400" dirty="0"/>
              <a:t>Static block executes first, then the initializer block and then the constructor.</a:t>
            </a:r>
          </a:p>
        </p:txBody>
      </p:sp>
    </p:spTree>
    <p:extLst>
      <p:ext uri="{BB962C8B-B14F-4D97-AF65-F5344CB8AC3E}">
        <p14:creationId xmlns:p14="http://schemas.microsoft.com/office/powerpoint/2010/main" val="434662083"/>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13912"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815565" cy="646331"/>
          </a:xfrm>
          <a:prstGeom prst="rect">
            <a:avLst/>
          </a:prstGeom>
          <a:noFill/>
        </p:spPr>
        <p:txBody>
          <a:bodyPr wrap="squar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6. </a:t>
            </a:r>
            <a:r>
              <a:rPr lang="en-US" sz="3600" dirty="0">
                <a:ln w="0"/>
                <a:effectLst>
                  <a:outerShdw blurRad="38100" dist="19050" dir="2700000" algn="tl" rotWithShape="0">
                    <a:schemeClr val="dk1">
                      <a:alpha val="40000"/>
                    </a:schemeClr>
                  </a:outerShdw>
                </a:effectLst>
              </a:rPr>
              <a:t>What </a:t>
            </a:r>
            <a:r>
              <a:rPr lang="en-US" sz="3600" dirty="0" err="1">
                <a:ln w="0"/>
                <a:effectLst>
                  <a:outerShdw blurRad="38100" dist="19050" dir="2700000" algn="tl" rotWithShape="0">
                    <a:schemeClr val="dk1">
                      <a:alpha val="40000"/>
                    </a:schemeClr>
                  </a:outerShdw>
                </a:effectLst>
              </a:rPr>
              <a:t>i</a:t>
            </a:r>
            <a:r>
              <a:rPr lang="en-IN" sz="3600" dirty="0">
                <a:ln w="0"/>
                <a:effectLst>
                  <a:outerShdw blurRad="38100" dist="19050" dir="2700000" algn="tl" rotWithShape="0">
                    <a:schemeClr val="dk1">
                      <a:alpha val="40000"/>
                    </a:schemeClr>
                  </a:outerShdw>
                </a:effectLst>
              </a:rPr>
              <a:t>s a static method?</a:t>
            </a: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569660"/>
          </a:xfrm>
          <a:prstGeom prst="rect">
            <a:avLst/>
          </a:prstGeom>
          <a:noFill/>
        </p:spPr>
        <p:txBody>
          <a:bodyPr wrap="square" lIns="91440" tIns="45720" rIns="91440" bIns="45720">
            <a:spAutoFit/>
          </a:bodyPr>
          <a:lstStyle/>
          <a:p>
            <a:r>
              <a:rPr lang="en-IN" sz="2400" dirty="0"/>
              <a:t>A static method belongs to class rather than the object. It can be called directly by using the class name. A static method can access static variables directly and it cannot access non-static variables and can only call a static method directly and it cannot call a non-static method from it.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0" name="Rectangle 9">
            <a:extLst>
              <a:ext uri="{FF2B5EF4-FFF2-40B4-BE49-F238E27FC236}">
                <a16:creationId xmlns:a16="http://schemas.microsoft.com/office/drawing/2014/main" id="{E1117EDC-96FC-6F48-8DFA-F49E559D71AC}"/>
              </a:ext>
            </a:extLst>
          </p:cNvPr>
          <p:cNvSpPr/>
          <p:nvPr/>
        </p:nvSpPr>
        <p:spPr>
          <a:xfrm>
            <a:off x="634594" y="3525125"/>
            <a:ext cx="10815565" cy="646331"/>
          </a:xfrm>
          <a:prstGeom prst="rect">
            <a:avLst/>
          </a:prstGeom>
          <a:noFill/>
        </p:spPr>
        <p:txBody>
          <a:bodyPr wrap="squar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7. </a:t>
            </a:r>
            <a:r>
              <a:rPr lang="en-US" sz="3600" dirty="0">
                <a:ln w="0"/>
                <a:effectLst>
                  <a:outerShdw blurRad="38100" dist="19050" dir="2700000" algn="tl" rotWithShape="0">
                    <a:schemeClr val="dk1">
                      <a:alpha val="40000"/>
                    </a:schemeClr>
                  </a:outerShdw>
                </a:effectLst>
              </a:rPr>
              <a:t>Can we override and overload a static method in java?</a:t>
            </a:r>
            <a:endParaRPr lang="en-IN" sz="360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0ACAA483-A655-5342-8692-D5C3078EE259}"/>
              </a:ext>
            </a:extLst>
          </p:cNvPr>
          <p:cNvSpPr/>
          <p:nvPr/>
        </p:nvSpPr>
        <p:spPr>
          <a:xfrm>
            <a:off x="985359" y="4289753"/>
            <a:ext cx="10464801" cy="1200329"/>
          </a:xfrm>
          <a:prstGeom prst="rect">
            <a:avLst/>
          </a:prstGeom>
          <a:noFill/>
        </p:spPr>
        <p:txBody>
          <a:bodyPr wrap="square" lIns="91440" tIns="45720" rIns="91440" bIns="45720">
            <a:spAutoFit/>
          </a:bodyPr>
          <a:lstStyle/>
          <a:p>
            <a:r>
              <a:rPr lang="en-IN" sz="2400" dirty="0"/>
              <a:t>We </a:t>
            </a:r>
            <a:r>
              <a:rPr lang="en-IN" sz="2400" b="1" dirty="0"/>
              <a:t>can</a:t>
            </a:r>
            <a:r>
              <a:rPr lang="en-IN" sz="2400" dirty="0"/>
              <a:t> </a:t>
            </a:r>
            <a:r>
              <a:rPr lang="en-IN" sz="2400" b="1" dirty="0"/>
              <a:t>overload</a:t>
            </a:r>
            <a:r>
              <a:rPr lang="en-IN" sz="2400" dirty="0"/>
              <a:t> static methods in java. </a:t>
            </a:r>
          </a:p>
          <a:p>
            <a:r>
              <a:rPr lang="en-IN" sz="2400" dirty="0"/>
              <a:t>But, we </a:t>
            </a:r>
            <a:r>
              <a:rPr lang="en-IN" sz="2400" b="1" dirty="0"/>
              <a:t>can not override </a:t>
            </a:r>
            <a:r>
              <a:rPr lang="en-IN" sz="2400" dirty="0"/>
              <a:t>static methods in java.</a:t>
            </a:r>
          </a:p>
          <a:p>
            <a:endParaRPr lang="en-IN" sz="2400" dirty="0"/>
          </a:p>
        </p:txBody>
      </p:sp>
    </p:spTree>
    <p:extLst>
      <p:ext uri="{BB962C8B-B14F-4D97-AF65-F5344CB8AC3E}">
        <p14:creationId xmlns:p14="http://schemas.microsoft.com/office/powerpoint/2010/main" val="43028294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4682500"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8</a:t>
            </a:r>
            <a:r>
              <a:rPr lang="en-GB" sz="3600" b="0" cap="none" spc="0" dirty="0">
                <a:ln w="0"/>
                <a:solidFill>
                  <a:schemeClr val="tx1"/>
                </a:solidFill>
                <a:effectLst>
                  <a:outerShdw blurRad="38100" dist="19050" dir="2700000" algn="tl" rotWithShape="0">
                    <a:schemeClr val="dk1">
                      <a:alpha val="40000"/>
                    </a:schemeClr>
                  </a:outerShdw>
                </a:effectLst>
              </a:rPr>
              <a:t>. </a:t>
            </a:r>
            <a:r>
              <a:rPr lang="en-GB" sz="3600" dirty="0">
                <a:ln w="0"/>
                <a:effectLst>
                  <a:outerShdw blurRad="38100" dist="19050" dir="2700000" algn="tl" rotWithShape="0">
                    <a:schemeClr val="dk1">
                      <a:alpha val="40000"/>
                    </a:schemeClr>
                  </a:outerShdw>
                </a:effectLst>
              </a:rPr>
              <a:t>What </a:t>
            </a:r>
            <a:r>
              <a:rPr lang="en-IN" sz="3600" dirty="0">
                <a:ln w="0"/>
                <a:effectLst>
                  <a:outerShdw blurRad="38100" dist="19050" dir="2700000" algn="tl" rotWithShape="0">
                    <a:schemeClr val="dk1">
                      <a:alpha val="40000"/>
                    </a:schemeClr>
                  </a:outerShdw>
                </a:effectLst>
              </a:rPr>
              <a:t>is a static class?</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985359" y="1607918"/>
            <a:ext cx="10464801" cy="1938992"/>
          </a:xfrm>
          <a:prstGeom prst="rect">
            <a:avLst/>
          </a:prstGeom>
          <a:noFill/>
        </p:spPr>
        <p:txBody>
          <a:bodyPr wrap="square" lIns="91440" tIns="45720" rIns="91440" bIns="45720">
            <a:spAutoFit/>
          </a:bodyPr>
          <a:lstStyle/>
          <a:p>
            <a:r>
              <a:rPr lang="en-IN" sz="2400" dirty="0"/>
              <a:t>In Java only </a:t>
            </a:r>
            <a:r>
              <a:rPr lang="en-IN" sz="2400" b="1" dirty="0"/>
              <a:t>nested classes</a:t>
            </a:r>
            <a:r>
              <a:rPr lang="en-IN" sz="2400" dirty="0"/>
              <a:t> are allowed to be declared as </a:t>
            </a:r>
            <a:r>
              <a:rPr lang="en-IN" sz="2400" b="1" dirty="0"/>
              <a:t>static</a:t>
            </a:r>
            <a:r>
              <a:rPr lang="en-IN" sz="2400" dirty="0"/>
              <a:t>, a </a:t>
            </a:r>
            <a:r>
              <a:rPr lang="en-IN" sz="2400" b="1" dirty="0"/>
              <a:t>top level</a:t>
            </a:r>
            <a:r>
              <a:rPr lang="en-IN" sz="2400" dirty="0"/>
              <a:t> class cannot be declared as static.</a:t>
            </a:r>
          </a:p>
          <a:p>
            <a:endParaRPr lang="en-IN" sz="2400" dirty="0"/>
          </a:p>
          <a:p>
            <a:r>
              <a:rPr lang="en-IN" sz="2400" dirty="0"/>
              <a:t>Even though </a:t>
            </a:r>
            <a:r>
              <a:rPr lang="en-IN" sz="2400" b="1" dirty="0"/>
              <a:t>static classes</a:t>
            </a:r>
            <a:r>
              <a:rPr lang="en-IN" sz="2400" dirty="0"/>
              <a:t> are </a:t>
            </a:r>
            <a:r>
              <a:rPr lang="en-IN" sz="2400" b="1" dirty="0"/>
              <a:t>nested</a:t>
            </a:r>
            <a:r>
              <a:rPr lang="en-IN" sz="2400" dirty="0"/>
              <a:t> inside a class, they </a:t>
            </a:r>
            <a:r>
              <a:rPr lang="en-IN" sz="2400" b="1" dirty="0"/>
              <a:t>doesn’t need the reference</a:t>
            </a:r>
            <a:r>
              <a:rPr lang="en-IN" sz="2400" dirty="0"/>
              <a:t> of the outer class they act like outer class only</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23070746-6B48-B340-982C-CBA2B00FCCEF}"/>
              </a:ext>
            </a:extLst>
          </p:cNvPr>
          <p:cNvSpPr/>
          <p:nvPr/>
        </p:nvSpPr>
        <p:spPr>
          <a:xfrm>
            <a:off x="443495" y="3924659"/>
            <a:ext cx="6160597" cy="1200329"/>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9. </a:t>
            </a:r>
            <a:r>
              <a:rPr lang="en-US" sz="3600" dirty="0">
                <a:ln w="0"/>
                <a:effectLst>
                  <a:outerShdw blurRad="38100" dist="19050" dir="2700000" algn="tl" rotWithShape="0">
                    <a:schemeClr val="dk1">
                      <a:alpha val="40000"/>
                    </a:schemeClr>
                  </a:outerShdw>
                </a:effectLst>
              </a:rPr>
              <a:t>When static class is required</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4F73AE5-EBAE-4B4C-B1AD-BCBE0BB09812}"/>
              </a:ext>
            </a:extLst>
          </p:cNvPr>
          <p:cNvSpPr/>
          <p:nvPr/>
        </p:nvSpPr>
        <p:spPr>
          <a:xfrm>
            <a:off x="985358" y="4682045"/>
            <a:ext cx="10464801" cy="1200329"/>
          </a:xfrm>
          <a:prstGeom prst="rect">
            <a:avLst/>
          </a:prstGeom>
          <a:noFill/>
        </p:spPr>
        <p:txBody>
          <a:bodyPr wrap="square" lIns="91440" tIns="45720" rIns="91440" bIns="45720">
            <a:spAutoFit/>
          </a:bodyPr>
          <a:lstStyle/>
          <a:p>
            <a:r>
              <a:rPr lang="en-IN" sz="2400" dirty="0"/>
              <a:t>When we want a single resource to be shared between all instances and normally we do this for utility classes which are required by all components and which itself doesn't have any state</a:t>
            </a:r>
          </a:p>
        </p:txBody>
      </p:sp>
    </p:spTree>
    <p:extLst>
      <p:ext uri="{BB962C8B-B14F-4D97-AF65-F5344CB8AC3E}">
        <p14:creationId xmlns:p14="http://schemas.microsoft.com/office/powerpoint/2010/main" val="3839792935"/>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927287" cy="1200329"/>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10</a:t>
            </a:r>
            <a:r>
              <a:rPr lang="en-GB" sz="3600" b="0" cap="none" spc="0" dirty="0">
                <a:ln w="0"/>
                <a:solidFill>
                  <a:schemeClr val="tx1"/>
                </a:solidFill>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Can a static nested class, access instance members of </a:t>
            </a:r>
          </a:p>
          <a:p>
            <a:r>
              <a:rPr lang="en-IN" sz="3600" dirty="0">
                <a:ln w="0"/>
                <a:effectLst>
                  <a:outerShdw blurRad="38100" dist="19050" dir="2700000" algn="tl" rotWithShape="0">
                    <a:schemeClr val="dk1">
                      <a:alpha val="40000"/>
                    </a:schemeClr>
                  </a:outerShdw>
                </a:effectLst>
              </a:rPr>
              <a:t>enclosing class ?</a:t>
            </a:r>
          </a:p>
        </p:txBody>
      </p:sp>
      <p:sp>
        <p:nvSpPr>
          <p:cNvPr id="3" name="Rectangle 2">
            <a:extLst>
              <a:ext uri="{FF2B5EF4-FFF2-40B4-BE49-F238E27FC236}">
                <a16:creationId xmlns:a16="http://schemas.microsoft.com/office/drawing/2014/main" id="{20154A35-8EE6-2342-9C40-B5CDBF7FBC2E}"/>
              </a:ext>
            </a:extLst>
          </p:cNvPr>
          <p:cNvSpPr/>
          <p:nvPr/>
        </p:nvSpPr>
        <p:spPr>
          <a:xfrm>
            <a:off x="634595" y="2154093"/>
            <a:ext cx="10464801" cy="1200329"/>
          </a:xfrm>
          <a:prstGeom prst="rect">
            <a:avLst/>
          </a:prstGeom>
          <a:noFill/>
        </p:spPr>
        <p:txBody>
          <a:bodyPr wrap="square" lIns="91440" tIns="45720" rIns="91440" bIns="45720">
            <a:spAutoFit/>
          </a:bodyPr>
          <a:lstStyle/>
          <a:p>
            <a:pPr lvl="1"/>
            <a:r>
              <a:rPr lang="en-IN" sz="2400" dirty="0"/>
              <a:t>No. Unlike static class methods, a static nested class cannot refer directly to instance variables or methods defined in its enclosing class. </a:t>
            </a:r>
          </a:p>
          <a:p>
            <a:pPr lvl="1"/>
            <a:r>
              <a:rPr lang="en-IN" sz="2400" dirty="0"/>
              <a:t>It can use them only through an object reference.</a:t>
            </a:r>
            <a:endParaRPr lang="en-IN" sz="2400" dirty="0">
              <a:solidFill>
                <a:schemeClr val="accent6">
                  <a:lumMod val="75000"/>
                </a:schemeClr>
              </a:solidFill>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0" name="Rectangle 9">
            <a:extLst>
              <a:ext uri="{FF2B5EF4-FFF2-40B4-BE49-F238E27FC236}">
                <a16:creationId xmlns:a16="http://schemas.microsoft.com/office/drawing/2014/main" id="{554AB8FA-564E-364A-B853-084DB3D12D25}"/>
              </a:ext>
            </a:extLst>
          </p:cNvPr>
          <p:cNvSpPr/>
          <p:nvPr/>
        </p:nvSpPr>
        <p:spPr>
          <a:xfrm>
            <a:off x="634595" y="3892782"/>
            <a:ext cx="7249420"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11. </a:t>
            </a:r>
            <a:r>
              <a:rPr lang="en-IN" sz="3600" dirty="0">
                <a:ln w="0"/>
                <a:effectLst>
                  <a:outerShdw blurRad="38100" dist="19050" dir="2700000" algn="tl" rotWithShape="0">
                    <a:schemeClr val="dk1">
                      <a:alpha val="40000"/>
                    </a:schemeClr>
                  </a:outerShdw>
                </a:effectLst>
              </a:rPr>
              <a:t>Can constructors be static in Java?</a:t>
            </a:r>
          </a:p>
        </p:txBody>
      </p:sp>
      <p:sp>
        <p:nvSpPr>
          <p:cNvPr id="11" name="Rectangle 10">
            <a:extLst>
              <a:ext uri="{FF2B5EF4-FFF2-40B4-BE49-F238E27FC236}">
                <a16:creationId xmlns:a16="http://schemas.microsoft.com/office/drawing/2014/main" id="{CE2618EB-AF80-AD45-9305-A93A1C3A8C10}"/>
              </a:ext>
            </a:extLst>
          </p:cNvPr>
          <p:cNvSpPr/>
          <p:nvPr/>
        </p:nvSpPr>
        <p:spPr>
          <a:xfrm>
            <a:off x="634595" y="4587194"/>
            <a:ext cx="10464801" cy="1200329"/>
          </a:xfrm>
          <a:prstGeom prst="rect">
            <a:avLst/>
          </a:prstGeom>
          <a:noFill/>
        </p:spPr>
        <p:txBody>
          <a:bodyPr wrap="square" lIns="91440" tIns="45720" rIns="91440" bIns="45720">
            <a:spAutoFit/>
          </a:bodyPr>
          <a:lstStyle/>
          <a:p>
            <a:pPr lvl="1"/>
            <a:r>
              <a:rPr lang="en-IN" sz="2400" dirty="0"/>
              <a:t>In general, a static method means that “The Method belongs to the class and not to any particular object” but a constructor is always invoked with respect to an object, so it makes no sense for a constructor to be </a:t>
            </a:r>
            <a:r>
              <a:rPr lang="en-IN" sz="2400" b="1" dirty="0"/>
              <a:t>static</a:t>
            </a:r>
            <a:r>
              <a:rPr lang="en-IN" sz="2400" dirty="0"/>
              <a:t>.</a:t>
            </a:r>
            <a:endParaRPr lang="en-IN" sz="2400" dirty="0">
              <a:solidFill>
                <a:schemeClr val="accent6">
                  <a:lumMod val="75000"/>
                </a:schemeClr>
              </a:solidFill>
            </a:endParaRPr>
          </a:p>
        </p:txBody>
      </p:sp>
    </p:spTree>
    <p:extLst>
      <p:ext uri="{BB962C8B-B14F-4D97-AF65-F5344CB8AC3E}">
        <p14:creationId xmlns:p14="http://schemas.microsoft.com/office/powerpoint/2010/main" val="51325580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1143948" cy="1754326"/>
          </a:xfrm>
          <a:prstGeom prst="rect">
            <a:avLst/>
          </a:prstGeom>
          <a:noFill/>
        </p:spPr>
        <p:txBody>
          <a:bodyPr wrap="none" lIns="91440" tIns="45720" rIns="91440" bIns="45720">
            <a:spAutoFit/>
          </a:bodyPr>
          <a:lstStyle/>
          <a:p>
            <a:r>
              <a:rPr lang="en-GB" sz="3600" b="0" cap="none" spc="0" dirty="0">
                <a:ln w="0"/>
                <a:solidFill>
                  <a:schemeClr val="tx1"/>
                </a:solidFill>
                <a:effectLst>
                  <a:outerShdw blurRad="38100" dist="19050" dir="2700000" algn="tl" rotWithShape="0">
                    <a:schemeClr val="dk1">
                      <a:alpha val="40000"/>
                    </a:schemeClr>
                  </a:outerShdw>
                </a:effectLst>
              </a:rPr>
              <a:t>12.</a:t>
            </a:r>
            <a:r>
              <a:rPr lang="en-GB" sz="3600" dirty="0">
                <a:ln w="0"/>
                <a:effectLst>
                  <a:outerShdw blurRad="38100" dist="19050" dir="2700000" algn="tl" rotWithShape="0">
                    <a:schemeClr val="dk1">
                      <a:alpha val="40000"/>
                    </a:schemeClr>
                  </a:outerShdw>
                </a:effectLst>
              </a:rPr>
              <a:t> What is the </a:t>
            </a:r>
            <a:r>
              <a:rPr lang="en-IN" sz="3600" dirty="0">
                <a:ln w="0"/>
                <a:effectLst>
                  <a:outerShdw blurRad="38100" dist="19050" dir="2700000" algn="tl" rotWithShape="0">
                    <a:schemeClr val="dk1">
                      <a:alpha val="40000"/>
                    </a:schemeClr>
                  </a:outerShdw>
                </a:effectLst>
              </a:rPr>
              <a:t>difference between static nested class and </a:t>
            </a:r>
          </a:p>
          <a:p>
            <a:r>
              <a:rPr lang="en-IN" sz="3600" dirty="0">
                <a:ln w="0"/>
                <a:effectLst>
                  <a:outerShdw blurRad="38100" dist="19050" dir="2700000" algn="tl" rotWithShape="0">
                    <a:schemeClr val="dk1">
                      <a:alpha val="40000"/>
                    </a:schemeClr>
                  </a:outerShdw>
                </a:effectLst>
              </a:rPr>
              <a:t>inner class ?</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92604" y="2058537"/>
            <a:ext cx="10464801" cy="2677656"/>
          </a:xfrm>
          <a:prstGeom prst="rect">
            <a:avLst/>
          </a:prstGeom>
          <a:noFill/>
        </p:spPr>
        <p:txBody>
          <a:bodyPr wrap="square" lIns="91440" tIns="45720" rIns="91440" bIns="45720">
            <a:spAutoFit/>
          </a:bodyPr>
          <a:lstStyle/>
          <a:p>
            <a:r>
              <a:rPr lang="en-IN" sz="2400" dirty="0"/>
              <a:t>Static nested class can define its own static member while the inner class cannot declare static members</a:t>
            </a:r>
          </a:p>
          <a:p>
            <a:endParaRPr lang="en-IN" sz="2400" dirty="0"/>
          </a:p>
          <a:p>
            <a:r>
              <a:rPr lang="en-IN" sz="2400" dirty="0"/>
              <a:t>An instance of </a:t>
            </a:r>
            <a:r>
              <a:rPr lang="en-IN" sz="2400" dirty="0" err="1"/>
              <a:t>InnerClass</a:t>
            </a:r>
            <a:r>
              <a:rPr lang="en-IN" sz="2400" dirty="0"/>
              <a:t> can exist only within an instance of </a:t>
            </a:r>
            <a:r>
              <a:rPr lang="en-IN" sz="2400" dirty="0" err="1"/>
              <a:t>OuterClass</a:t>
            </a:r>
            <a:r>
              <a:rPr lang="en-IN" sz="2400" dirty="0"/>
              <a:t> and has direct access to the methods and fields of its enclosing instance. </a:t>
            </a:r>
          </a:p>
          <a:p>
            <a:endParaRPr lang="en-IN" sz="2400" dirty="0"/>
          </a:p>
          <a:p>
            <a:r>
              <a:rPr lang="en-IN" sz="2400" dirty="0"/>
              <a:t>In Static nested class, it can exist even without an instance of enclosing class.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78877631"/>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34595" y="866506"/>
            <a:ext cx="10228506" cy="646331"/>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13. </a:t>
            </a:r>
            <a:r>
              <a:rPr lang="en-IN" sz="3600" dirty="0">
                <a:ln w="0"/>
                <a:effectLst>
                  <a:outerShdw blurRad="38100" dist="19050" dir="2700000" algn="tl" rotWithShape="0">
                    <a:schemeClr val="dk1">
                      <a:alpha val="40000"/>
                    </a:schemeClr>
                  </a:outerShdw>
                </a:effectLst>
              </a:rPr>
              <a:t>Can we make the abstract methods static in Java ?</a:t>
            </a:r>
          </a:p>
        </p:txBody>
      </p:sp>
      <p:sp>
        <p:nvSpPr>
          <p:cNvPr id="3" name="Rectangle 2">
            <a:extLst>
              <a:ext uri="{FF2B5EF4-FFF2-40B4-BE49-F238E27FC236}">
                <a16:creationId xmlns:a16="http://schemas.microsoft.com/office/drawing/2014/main" id="{20154A35-8EE6-2342-9C40-B5CDBF7FBC2E}"/>
              </a:ext>
            </a:extLst>
          </p:cNvPr>
          <p:cNvSpPr/>
          <p:nvPr/>
        </p:nvSpPr>
        <p:spPr>
          <a:xfrm>
            <a:off x="1316765" y="1627678"/>
            <a:ext cx="10464801" cy="1569660"/>
          </a:xfrm>
          <a:prstGeom prst="rect">
            <a:avLst/>
          </a:prstGeom>
          <a:noFill/>
        </p:spPr>
        <p:txBody>
          <a:bodyPr wrap="square" lIns="91440" tIns="45720" rIns="91440" bIns="45720">
            <a:spAutoFit/>
          </a:bodyPr>
          <a:lstStyle/>
          <a:p>
            <a:r>
              <a:rPr lang="en-IN" sz="2400" b="1" dirty="0"/>
              <a:t>Yes, From Java 8 </a:t>
            </a:r>
            <a:r>
              <a:rPr lang="en-IN" sz="2400" dirty="0"/>
              <a:t>onwards the interface can have static methods in it.</a:t>
            </a:r>
          </a:p>
          <a:p>
            <a:endParaRPr lang="en-IN" sz="2400" dirty="0"/>
          </a:p>
          <a:p>
            <a:r>
              <a:rPr lang="en-IN" sz="2400" b="1" dirty="0"/>
              <a:t>Before Java 8</a:t>
            </a:r>
            <a:r>
              <a:rPr lang="en-IN" sz="2400" dirty="0"/>
              <a:t>, Interface </a:t>
            </a:r>
            <a:r>
              <a:rPr lang="en-IN" sz="2400" b="1" dirty="0"/>
              <a:t>cannot have static</a:t>
            </a:r>
            <a:r>
              <a:rPr lang="en-IN" sz="2400" dirty="0"/>
              <a:t> methods in it because all methods are implicitly abstract. This is why an interface cannot have a static method.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66A87530-7717-4D48-9DB9-C166FF35044A}"/>
              </a:ext>
            </a:extLst>
          </p:cNvPr>
          <p:cNvSpPr/>
          <p:nvPr/>
        </p:nvSpPr>
        <p:spPr>
          <a:xfrm>
            <a:off x="634595" y="3308255"/>
            <a:ext cx="10919143" cy="1754326"/>
          </a:xfrm>
          <a:prstGeom prst="rect">
            <a:avLst/>
          </a:prstGeom>
          <a:noFill/>
        </p:spPr>
        <p:txBody>
          <a:bodyPr wrap="none" lIns="91440" tIns="45720" rIns="91440" bIns="45720">
            <a:spAutoFit/>
          </a:bodyPr>
          <a:lstStyle/>
          <a:p>
            <a:r>
              <a:rPr lang="en-GB" sz="3600" dirty="0">
                <a:ln w="0"/>
                <a:effectLst>
                  <a:outerShdw blurRad="38100" dist="19050" dir="2700000" algn="tl" rotWithShape="0">
                    <a:schemeClr val="dk1">
                      <a:alpha val="40000"/>
                    </a:schemeClr>
                  </a:outerShdw>
                </a:effectLst>
              </a:rPr>
              <a:t>14. </a:t>
            </a:r>
            <a:r>
              <a:rPr lang="en-IN" sz="3600" dirty="0">
                <a:ln w="0"/>
                <a:effectLst>
                  <a:outerShdw blurRad="38100" dist="19050" dir="2700000" algn="tl" rotWithShape="0">
                    <a:schemeClr val="dk1">
                      <a:alpha val="40000"/>
                    </a:schemeClr>
                  </a:outerShdw>
                </a:effectLst>
              </a:rPr>
              <a:t>Can we declare the static variables and methods in an</a:t>
            </a:r>
          </a:p>
          <a:p>
            <a:r>
              <a:rPr lang="en-IN" sz="3600" dirty="0">
                <a:ln w="0"/>
                <a:effectLst>
                  <a:outerShdw blurRad="38100" dist="19050" dir="2700000" algn="tl" rotWithShape="0">
                    <a:schemeClr val="dk1">
                      <a:alpha val="40000"/>
                    </a:schemeClr>
                  </a:outerShdw>
                </a:effectLst>
              </a:rPr>
              <a:t> abstract class?</a:t>
            </a:r>
          </a:p>
          <a:p>
            <a:endParaRPr lang="en-IN" sz="3600" dirty="0">
              <a:ln w="0"/>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D90856C9-7AAD-654D-A9C1-FD929FA564AB}"/>
              </a:ext>
            </a:extLst>
          </p:cNvPr>
          <p:cNvSpPr/>
          <p:nvPr/>
        </p:nvSpPr>
        <p:spPr>
          <a:xfrm>
            <a:off x="1316764" y="4558969"/>
            <a:ext cx="10464801" cy="1569660"/>
          </a:xfrm>
          <a:prstGeom prst="rect">
            <a:avLst/>
          </a:prstGeom>
          <a:noFill/>
        </p:spPr>
        <p:txBody>
          <a:bodyPr wrap="square" lIns="91440" tIns="45720" rIns="91440" bIns="45720">
            <a:spAutoFit/>
          </a:bodyPr>
          <a:lstStyle/>
          <a:p>
            <a:r>
              <a:rPr lang="en-IN" sz="2400" b="1" dirty="0"/>
              <a:t>Yes</a:t>
            </a:r>
            <a:r>
              <a:rPr lang="en-IN" sz="2400" dirty="0"/>
              <a:t>, we can declare static variables and methods in an abstract method. As we know that there is no requirement to make the object to access the static context, therefore, we can access the static context declared inside the abstract class by using the name of the abstract class</a:t>
            </a:r>
          </a:p>
        </p:txBody>
      </p:sp>
    </p:spTree>
    <p:extLst>
      <p:ext uri="{BB962C8B-B14F-4D97-AF65-F5344CB8AC3E}">
        <p14:creationId xmlns:p14="http://schemas.microsoft.com/office/powerpoint/2010/main" val="884888990"/>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1688</Words>
  <Application>Microsoft Macintosh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107</cp:revision>
  <dcterms:created xsi:type="dcterms:W3CDTF">2020-08-14T12:52:36Z</dcterms:created>
  <dcterms:modified xsi:type="dcterms:W3CDTF">2020-09-07T12:09:51Z</dcterms:modified>
</cp:coreProperties>
</file>