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61" r:id="rId2"/>
    <p:sldId id="263" r:id="rId3"/>
    <p:sldId id="286" r:id="rId4"/>
    <p:sldId id="287" r:id="rId5"/>
    <p:sldId id="295" r:id="rId6"/>
    <p:sldId id="289" r:id="rId7"/>
    <p:sldId id="290" r:id="rId8"/>
    <p:sldId id="293" r:id="rId9"/>
    <p:sldId id="291" r:id="rId10"/>
    <p:sldId id="294" r:id="rId11"/>
    <p:sldId id="292" r:id="rId12"/>
    <p:sldId id="296" r:id="rId13"/>
    <p:sldId id="297" r:id="rId14"/>
    <p:sldId id="298" r:id="rId15"/>
    <p:sldId id="299" r:id="rId16"/>
    <p:sldId id="300" r:id="rId17"/>
    <p:sldId id="285" r:id="rId18"/>
    <p:sldId id="28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indya Dasgupta" initials="AD" lastIdx="1" clrIdx="0">
    <p:extLst>
      <p:ext uri="{19B8F6BF-5375-455C-9EA6-DF929625EA0E}">
        <p15:presenceInfo xmlns:p15="http://schemas.microsoft.com/office/powerpoint/2012/main" userId="S::anindya.s.dasgupta@oracle.com::4cc4d477-cd38-4064-a8e4-b5db3a81604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9" autoAdjust="0"/>
    <p:restoredTop sz="94660"/>
  </p:normalViewPr>
  <p:slideViewPr>
    <p:cSldViewPr snapToGrid="0">
      <p:cViewPr varScale="1">
        <p:scale>
          <a:sx n="112" d="100"/>
          <a:sy n="112" d="100"/>
        </p:scale>
        <p:origin x="496" y="192"/>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9/16/20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978126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9/16/20</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mc:AlternateContent xmlns:mc="http://schemas.openxmlformats.org/markup-compatibility/2006">
    <mc:Choice xmlns:p14="http://schemas.microsoft.com/office/powerpoint/2010/main" Requires="p14">
      <p:transition spd="slow" p14:dur="2000" advClick="0" advTm="30000"/>
    </mc:Choice>
    <mc:Fallback>
      <p:transition spd="slow" advClick="0" advTm="30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9/16/20</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mc:AlternateContent xmlns:mc="http://schemas.openxmlformats.org/markup-compatibility/2006">
    <mc:Choice xmlns:p14="http://schemas.microsoft.com/office/powerpoint/2010/main" Requires="p14">
      <p:transition spd="slow" p14:dur="2000" advClick="0" advTm="30000"/>
    </mc:Choice>
    <mc:Fallback>
      <p:transition spd="slow" advClick="0" advTm="30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9/16/20</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mc:AlternateContent xmlns:mc="http://schemas.openxmlformats.org/markup-compatibility/2006">
    <mc:Choice xmlns:p14="http://schemas.microsoft.com/office/powerpoint/2010/main" Requires="p14">
      <p:transition spd="slow" p14:dur="2000" advClick="0" advTm="30000"/>
    </mc:Choice>
    <mc:Fallback>
      <p:transition spd="slow" advClick="0" advTm="30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9/16/20</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mc:AlternateContent xmlns:mc="http://schemas.openxmlformats.org/markup-compatibility/2006">
    <mc:Choice xmlns:p14="http://schemas.microsoft.com/office/powerpoint/2010/main" Requires="p14">
      <p:transition spd="slow" p14:dur="2000" advClick="0" advTm="30000"/>
    </mc:Choice>
    <mc:Fallback>
      <p:transition spd="slow" advClick="0" advTm="30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9/16/20</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mc:AlternateContent xmlns:mc="http://schemas.openxmlformats.org/markup-compatibility/2006">
    <mc:Choice xmlns:p14="http://schemas.microsoft.com/office/powerpoint/2010/main" Requires="p14">
      <p:transition spd="slow" p14:dur="2000" advClick="0" advTm="30000"/>
    </mc:Choice>
    <mc:Fallback>
      <p:transition spd="slow" advClick="0" advTm="30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9/16/20</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mc:AlternateContent xmlns:mc="http://schemas.openxmlformats.org/markup-compatibility/2006">
    <mc:Choice xmlns:p14="http://schemas.microsoft.com/office/powerpoint/2010/main" Requires="p14">
      <p:transition spd="slow" p14:dur="2000" advClick="0" advTm="30000"/>
    </mc:Choice>
    <mc:Fallback>
      <p:transition spd="slow" advClick="0" advTm="30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9/16/20</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mc:AlternateContent xmlns:mc="http://schemas.openxmlformats.org/markup-compatibility/2006">
    <mc:Choice xmlns:p14="http://schemas.microsoft.com/office/powerpoint/2010/main" Requires="p14">
      <p:transition spd="slow" p14:dur="2000" advClick="0" advTm="30000"/>
    </mc:Choice>
    <mc:Fallback>
      <p:transition spd="slow" advClick="0" advTm="30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9/16/20</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mc:AlternateContent xmlns:mc="http://schemas.openxmlformats.org/markup-compatibility/2006">
    <mc:Choice xmlns:p14="http://schemas.microsoft.com/office/powerpoint/2010/main" Requires="p14">
      <p:transition spd="slow" p14:dur="2000" advClick="0" advTm="30000"/>
    </mc:Choice>
    <mc:Fallback>
      <p:transition spd="slow" advClick="0" advTm="30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9/16/20</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mc:AlternateContent xmlns:mc="http://schemas.openxmlformats.org/markup-compatibility/2006">
    <mc:Choice xmlns:p14="http://schemas.microsoft.com/office/powerpoint/2010/main" Requires="p14">
      <p:transition spd="slow" p14:dur="2000" advClick="0" advTm="30000"/>
    </mc:Choice>
    <mc:Fallback>
      <p:transition spd="slow" advClick="0" advTm="30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9/16/20</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mc:AlternateContent xmlns:mc="http://schemas.openxmlformats.org/markup-compatibility/2006">
    <mc:Choice xmlns:p14="http://schemas.microsoft.com/office/powerpoint/2010/main" Requires="p14">
      <p:transition spd="slow" p14:dur="2000" advClick="0" advTm="30000"/>
    </mc:Choice>
    <mc:Fallback>
      <p:transition spd="slow" advClick="0" advTm="30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9/16/20</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mc:AlternateContent xmlns:mc="http://schemas.openxmlformats.org/markup-compatibility/2006">
    <mc:Choice xmlns:p14="http://schemas.microsoft.com/office/powerpoint/2010/main" Requires="p14">
      <p:transition spd="slow" p14:dur="2000" advClick="0" advTm="30000"/>
    </mc:Choice>
    <mc:Fallback>
      <p:transition spd="slow" advClick="0" advTm="30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9/16/20</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5320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advClick="0" advTm="30000"/>
    </mc:Choice>
    <mc:Fallback>
      <p:transition spd="slow" advClick="0" advTm="30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jpe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19DA35-7768-C342-B617-C78C4952E4AF}"/>
              </a:ext>
            </a:extLst>
          </p:cNvPr>
          <p:cNvSpPr/>
          <p:nvPr/>
        </p:nvSpPr>
        <p:spPr>
          <a:xfrm>
            <a:off x="4513944" y="741310"/>
            <a:ext cx="6586491" cy="128616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dirty="0">
                <a:ln w="0"/>
                <a:effectLst>
                  <a:outerShdw blurRad="38100" dist="19050" dir="2700000" algn="tl" rotWithShape="0">
                    <a:schemeClr val="dk1">
                      <a:alpha val="40000"/>
                    </a:schemeClr>
                  </a:outerShdw>
                </a:effectLst>
                <a:latin typeface="+mj-lt"/>
                <a:ea typeface="+mj-ea"/>
                <a:cs typeface="+mj-cs"/>
              </a:rPr>
              <a:t>     Contents</a:t>
            </a:r>
            <a:endParaRPr lang="en-US" sz="4400" b="0" cap="none" spc="0" dirty="0">
              <a:ln w="0"/>
              <a:effectLst>
                <a:outerShdw blurRad="38100" dist="19050" dir="2700000" algn="tl" rotWithShape="0">
                  <a:schemeClr val="dk1">
                    <a:alpha val="40000"/>
                  </a:schemeClr>
                </a:outerShdw>
              </a:effectLst>
              <a:latin typeface="+mj-lt"/>
              <a:ea typeface="+mj-ea"/>
              <a:cs typeface="+mj-cs"/>
            </a:endParaRPr>
          </a:p>
        </p:txBody>
      </p:sp>
      <p:sp>
        <p:nvSpPr>
          <p:cNvPr id="3" name="Rectangle 2">
            <a:extLst>
              <a:ext uri="{FF2B5EF4-FFF2-40B4-BE49-F238E27FC236}">
                <a16:creationId xmlns:a16="http://schemas.microsoft.com/office/drawing/2014/main" id="{20154A35-8EE6-2342-9C40-B5CDBF7FBC2E}"/>
              </a:ext>
            </a:extLst>
          </p:cNvPr>
          <p:cNvSpPr/>
          <p:nvPr/>
        </p:nvSpPr>
        <p:spPr>
          <a:xfrm>
            <a:off x="4803805" y="2452915"/>
            <a:ext cx="6586489" cy="378541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sz="2000" dirty="0"/>
          </a:p>
        </p:txBody>
      </p:sp>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rcRect r="61979"/>
          <a:stretch/>
        </p:blipFill>
        <p:spPr>
          <a:xfrm>
            <a:off x="-17375" y="0"/>
            <a:ext cx="4635571" cy="6857990"/>
          </a:xfrm>
          <a:prstGeom prst="rect">
            <a:avLst/>
          </a:prstGeom>
          <a:effectLst/>
        </p:spPr>
      </p:pic>
      <p:cxnSp>
        <p:nvCxnSpPr>
          <p:cNvPr id="23" name="Straight Connector 22">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CB646"/>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7775A3F3-7E93-504D-A676-DDA3896E1AF1}"/>
              </a:ext>
            </a:extLst>
          </p:cNvPr>
          <p:cNvSpPr/>
          <p:nvPr/>
        </p:nvSpPr>
        <p:spPr>
          <a:xfrm>
            <a:off x="4288200" y="2578885"/>
            <a:ext cx="7903800" cy="707886"/>
          </a:xfrm>
          <a:prstGeom prst="rect">
            <a:avLst/>
          </a:prstGeom>
        </p:spPr>
        <p:txBody>
          <a:bodyPr wrap="square">
            <a:spAutoFit/>
          </a:bodyPr>
          <a:lstStyle/>
          <a:p>
            <a:pPr algn="ctr"/>
            <a:r>
              <a:rPr lang="en-US" sz="4000" dirty="0"/>
              <a:t> TOP 20 interview questions</a:t>
            </a:r>
          </a:p>
        </p:txBody>
      </p:sp>
      <p:sp>
        <p:nvSpPr>
          <p:cNvPr id="20" name="TextBox 19">
            <a:extLst>
              <a:ext uri="{FF2B5EF4-FFF2-40B4-BE49-F238E27FC236}">
                <a16:creationId xmlns:a16="http://schemas.microsoft.com/office/drawing/2014/main" id="{AEE3FB09-1FC8-DE4B-8F61-02358C4A0D1A}"/>
              </a:ext>
            </a:extLst>
          </p:cNvPr>
          <p:cNvSpPr txBox="1"/>
          <p:nvPr/>
        </p:nvSpPr>
        <p:spPr>
          <a:xfrm>
            <a:off x="4288200" y="3726739"/>
            <a:ext cx="7903800" cy="707886"/>
          </a:xfrm>
          <a:prstGeom prst="rect">
            <a:avLst/>
          </a:prstGeom>
          <a:noFill/>
        </p:spPr>
        <p:txBody>
          <a:bodyPr wrap="square" rtlCol="0">
            <a:spAutoFit/>
          </a:bodyPr>
          <a:lstStyle/>
          <a:p>
            <a:pPr algn="ctr"/>
            <a:r>
              <a:rPr lang="en-US" sz="4000" b="1" dirty="0"/>
              <a:t>Exception Handling</a:t>
            </a:r>
          </a:p>
        </p:txBody>
      </p:sp>
      <p:sp>
        <p:nvSpPr>
          <p:cNvPr id="22" name="TextBox 21">
            <a:extLst>
              <a:ext uri="{FF2B5EF4-FFF2-40B4-BE49-F238E27FC236}">
                <a16:creationId xmlns:a16="http://schemas.microsoft.com/office/drawing/2014/main" id="{AC52B233-87D9-7A47-B8D9-1A9D0ED49DB9}"/>
              </a:ext>
            </a:extLst>
          </p:cNvPr>
          <p:cNvSpPr txBox="1"/>
          <p:nvPr/>
        </p:nvSpPr>
        <p:spPr>
          <a:xfrm>
            <a:off x="6978963" y="5909475"/>
            <a:ext cx="2084673" cy="338554"/>
          </a:xfrm>
          <a:prstGeom prst="rect">
            <a:avLst/>
          </a:prstGeom>
          <a:noFill/>
        </p:spPr>
        <p:txBody>
          <a:bodyPr wrap="none" rtlCol="0">
            <a:spAutoFit/>
          </a:bodyPr>
          <a:lstStyle/>
          <a:p>
            <a:r>
              <a:rPr lang="en-US" sz="1600" b="1" dirty="0">
                <a:latin typeface="+mj-lt"/>
              </a:rPr>
              <a:t>TARGETED COMPANIES</a:t>
            </a:r>
          </a:p>
        </p:txBody>
      </p:sp>
      <p:pic>
        <p:nvPicPr>
          <p:cNvPr id="1030" name="Picture 6" descr="IBM logo and symbol, meaning, history, PNG">
            <a:extLst>
              <a:ext uri="{FF2B5EF4-FFF2-40B4-BE49-F238E27FC236}">
                <a16:creationId xmlns:a16="http://schemas.microsoft.com/office/drawing/2014/main" id="{47B5B7FD-1127-914B-915C-8BEF38E9C9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7096" y="6363497"/>
            <a:ext cx="594941" cy="26977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ognizant Logos">
            <a:extLst>
              <a:ext uri="{FF2B5EF4-FFF2-40B4-BE49-F238E27FC236}">
                <a16:creationId xmlns:a16="http://schemas.microsoft.com/office/drawing/2014/main" id="{91912F2B-40C1-F941-A1B3-52DBB941AD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28991" y="6231160"/>
            <a:ext cx="412891" cy="43261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Accenture | Save the Children">
            <a:extLst>
              <a:ext uri="{FF2B5EF4-FFF2-40B4-BE49-F238E27FC236}">
                <a16:creationId xmlns:a16="http://schemas.microsoft.com/office/drawing/2014/main" id="{A247F237-6835-B143-B76F-34DF06B7A98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67646" y="6352794"/>
            <a:ext cx="887732" cy="44386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8EDCDD99-64FC-B740-8218-F465F89F509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19812" y="6216636"/>
            <a:ext cx="1085121" cy="461666"/>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Capgemini reveals new logo to mark 50th anniversary | B2B Marketing">
            <a:extLst>
              <a:ext uri="{FF2B5EF4-FFF2-40B4-BE49-F238E27FC236}">
                <a16:creationId xmlns:a16="http://schemas.microsoft.com/office/drawing/2014/main" id="{C21D511D-61AB-A447-A6BD-4E6FC47BBAA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16048" y="6264182"/>
            <a:ext cx="1095177" cy="62109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Will continue with WFH, critical staff present on premises: HCL ...">
            <a:extLst>
              <a:ext uri="{FF2B5EF4-FFF2-40B4-BE49-F238E27FC236}">
                <a16:creationId xmlns:a16="http://schemas.microsoft.com/office/drawing/2014/main" id="{FEA0B903-15E3-1C43-B9A8-FC05F56406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79070" y="6238334"/>
            <a:ext cx="1337556" cy="593299"/>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a:extLst>
              <a:ext uri="{FF2B5EF4-FFF2-40B4-BE49-F238E27FC236}">
                <a16:creationId xmlns:a16="http://schemas.microsoft.com/office/drawing/2014/main" id="{CFDE7872-95C4-D643-9213-744D1910A14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57304" y="6363497"/>
            <a:ext cx="796965" cy="318786"/>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8D0DD8BE-C7FE-0745-9C9D-455C4D092F57}"/>
              </a:ext>
            </a:extLst>
          </p:cNvPr>
          <p:cNvSpPr txBox="1"/>
          <p:nvPr/>
        </p:nvSpPr>
        <p:spPr>
          <a:xfrm>
            <a:off x="7807189" y="4417904"/>
            <a:ext cx="966675" cy="369332"/>
          </a:xfrm>
          <a:prstGeom prst="rect">
            <a:avLst/>
          </a:prstGeom>
          <a:noFill/>
        </p:spPr>
        <p:txBody>
          <a:bodyPr wrap="none" rtlCol="0">
            <a:spAutoFit/>
          </a:bodyPr>
          <a:lstStyle/>
          <a:p>
            <a:r>
              <a:rPr lang="en-US" b="1" dirty="0"/>
              <a:t>PART - 5</a:t>
            </a:r>
          </a:p>
        </p:txBody>
      </p:sp>
    </p:spTree>
    <p:extLst>
      <p:ext uri="{BB962C8B-B14F-4D97-AF65-F5344CB8AC3E}">
        <p14:creationId xmlns:p14="http://schemas.microsoft.com/office/powerpoint/2010/main" val="4245611937"/>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03659" y="794426"/>
            <a:ext cx="4837093" cy="646331"/>
          </a:xfrm>
          <a:prstGeom prst="rect">
            <a:avLst/>
          </a:prstGeom>
          <a:noFill/>
        </p:spPr>
        <p:txBody>
          <a:bodyPr wrap="none" lIns="91440" tIns="45720" rIns="91440" bIns="45720">
            <a:spAutoFit/>
          </a:bodyPr>
          <a:lstStyle/>
          <a:p>
            <a:r>
              <a:rPr lang="en-IN" sz="3600" dirty="0"/>
              <a:t>11. What is finally block?</a:t>
            </a:r>
          </a:p>
        </p:txBody>
      </p:sp>
      <p:sp>
        <p:nvSpPr>
          <p:cNvPr id="3" name="Rectangle 2">
            <a:extLst>
              <a:ext uri="{FF2B5EF4-FFF2-40B4-BE49-F238E27FC236}">
                <a16:creationId xmlns:a16="http://schemas.microsoft.com/office/drawing/2014/main" id="{20154A35-8EE6-2342-9C40-B5CDBF7FBC2E}"/>
              </a:ext>
            </a:extLst>
          </p:cNvPr>
          <p:cNvSpPr/>
          <p:nvPr/>
        </p:nvSpPr>
        <p:spPr>
          <a:xfrm>
            <a:off x="1008905" y="1479223"/>
            <a:ext cx="10464801" cy="4893647"/>
          </a:xfrm>
          <a:prstGeom prst="rect">
            <a:avLst/>
          </a:prstGeom>
          <a:noFill/>
        </p:spPr>
        <p:txBody>
          <a:bodyPr wrap="square" lIns="91440" tIns="45720" rIns="91440" bIns="45720">
            <a:spAutoFit/>
          </a:bodyPr>
          <a:lstStyle/>
          <a:p>
            <a:r>
              <a:rPr lang="en-IN" sz="2400" dirty="0"/>
              <a:t>Java </a:t>
            </a:r>
            <a:r>
              <a:rPr lang="en-IN" sz="2400" b="1" dirty="0"/>
              <a:t>finally block</a:t>
            </a:r>
            <a:r>
              <a:rPr lang="en-IN" sz="2400" dirty="0"/>
              <a:t> is always executed whether exception is handled or not. It identifies a block of statements that needs to be executed regardless of whether or not an </a:t>
            </a:r>
            <a:r>
              <a:rPr lang="en-IN" sz="2400" b="1" dirty="0"/>
              <a:t>exception</a:t>
            </a:r>
            <a:r>
              <a:rPr lang="en-IN" sz="2400" dirty="0"/>
              <a:t> occurs within the try block. It is not mandatory to include a </a:t>
            </a:r>
            <a:r>
              <a:rPr lang="en-IN" sz="2400" b="1" dirty="0"/>
              <a:t>finally</a:t>
            </a:r>
            <a:r>
              <a:rPr lang="en-IN" sz="2400" dirty="0"/>
              <a:t> block at all, but if you do, it will run regardless of whether an exception was </a:t>
            </a:r>
            <a:r>
              <a:rPr lang="en-IN" sz="2400" b="1" dirty="0"/>
              <a:t>thrown</a:t>
            </a:r>
            <a:r>
              <a:rPr lang="en-IN" sz="2400" dirty="0"/>
              <a:t> and handled by the try and catch parts of the block.</a:t>
            </a:r>
          </a:p>
          <a:p>
            <a:r>
              <a:rPr lang="en-IN" sz="2400" dirty="0"/>
              <a:t>The finally will always execute unless</a:t>
            </a:r>
          </a:p>
          <a:p>
            <a:endParaRPr lang="en-IN" sz="2400" dirty="0"/>
          </a:p>
          <a:p>
            <a:pPr marL="457200" indent="-457200">
              <a:buAutoNum type="arabicPeriod"/>
            </a:pPr>
            <a:r>
              <a:rPr lang="en-IN" sz="2400" dirty="0" err="1"/>
              <a:t>System.exit</a:t>
            </a:r>
            <a:r>
              <a:rPr lang="en-IN" sz="2400" dirty="0"/>
              <a:t>() is called. 			2. The JVM crashes. </a:t>
            </a:r>
          </a:p>
          <a:p>
            <a:r>
              <a:rPr lang="en-IN" sz="2400" dirty="0"/>
              <a:t>3.   The try{} block never ends (e.g. endless loop).</a:t>
            </a:r>
          </a:p>
          <a:p>
            <a:endParaRPr lang="en-IN" sz="2400" dirty="0"/>
          </a:p>
          <a:p>
            <a:r>
              <a:rPr lang="en-IN" sz="2400" dirty="0"/>
              <a:t>The finally block is mainly used to place the </a:t>
            </a:r>
            <a:r>
              <a:rPr lang="en-IN" sz="2400" b="1" dirty="0" err="1"/>
              <a:t>cleanup</a:t>
            </a:r>
            <a:r>
              <a:rPr lang="en-IN" sz="2400" dirty="0"/>
              <a:t> code such as closing a file or closing a connection. Here, we must know that for each try block there can be </a:t>
            </a:r>
            <a:r>
              <a:rPr lang="en-IN" sz="2400" b="1" dirty="0"/>
              <a:t>zero</a:t>
            </a:r>
            <a:r>
              <a:rPr lang="en-IN" sz="2400" dirty="0"/>
              <a:t> or more catch blocks, but </a:t>
            </a:r>
            <a:r>
              <a:rPr lang="en-IN" sz="2400" b="1" dirty="0"/>
              <a:t>only one finally block</a:t>
            </a:r>
            <a:r>
              <a:rPr lang="en-IN" sz="2400" dirty="0"/>
              <a:t>. </a:t>
            </a:r>
            <a:endParaRPr lang="en-IN" sz="2400" b="1" dirty="0"/>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Tree>
    <p:extLst>
      <p:ext uri="{BB962C8B-B14F-4D97-AF65-F5344CB8AC3E}">
        <p14:creationId xmlns:p14="http://schemas.microsoft.com/office/powerpoint/2010/main" val="3721559411"/>
      </p:ext>
    </p:extLst>
  </p:cSld>
  <p:clrMapOvr>
    <a:masterClrMapping/>
  </p:clrMapOvr>
  <mc:AlternateContent xmlns:mc="http://schemas.openxmlformats.org/markup-compatibility/2006">
    <mc:Choice xmlns:p14="http://schemas.microsoft.com/office/powerpoint/2010/main" Requires="p14">
      <p:transition spd="slow" p14:dur="2000" advClick="0" advTm="40000"/>
    </mc:Choice>
    <mc:Fallback>
      <p:transition spd="slow" advClick="0" advTm="40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03659" y="794426"/>
            <a:ext cx="11177804" cy="1200329"/>
          </a:xfrm>
          <a:prstGeom prst="rect">
            <a:avLst/>
          </a:prstGeom>
          <a:noFill/>
        </p:spPr>
        <p:txBody>
          <a:bodyPr wrap="none" lIns="91440" tIns="45720" rIns="91440" bIns="45720">
            <a:spAutoFit/>
          </a:bodyPr>
          <a:lstStyle/>
          <a:p>
            <a:r>
              <a:rPr lang="en-IN" sz="3600" dirty="0"/>
              <a:t>12. What is difference between throw and throws keyword</a:t>
            </a:r>
          </a:p>
          <a:p>
            <a:r>
              <a:rPr lang="en-IN" sz="3600" dirty="0"/>
              <a:t> in Java? </a:t>
            </a:r>
          </a:p>
        </p:txBody>
      </p:sp>
      <p:sp>
        <p:nvSpPr>
          <p:cNvPr id="3" name="Rectangle 2">
            <a:extLst>
              <a:ext uri="{FF2B5EF4-FFF2-40B4-BE49-F238E27FC236}">
                <a16:creationId xmlns:a16="http://schemas.microsoft.com/office/drawing/2014/main" id="{20154A35-8EE6-2342-9C40-B5CDBF7FBC2E}"/>
              </a:ext>
            </a:extLst>
          </p:cNvPr>
          <p:cNvSpPr/>
          <p:nvPr/>
        </p:nvSpPr>
        <p:spPr>
          <a:xfrm>
            <a:off x="1043195" y="2080098"/>
            <a:ext cx="10464801" cy="4093428"/>
          </a:xfrm>
          <a:prstGeom prst="rect">
            <a:avLst/>
          </a:prstGeom>
          <a:noFill/>
        </p:spPr>
        <p:txBody>
          <a:bodyPr wrap="square" lIns="91440" tIns="45720" rIns="91440" bIns="45720">
            <a:spAutoFit/>
          </a:bodyPr>
          <a:lstStyle/>
          <a:p>
            <a:r>
              <a:rPr lang="en-IN" sz="2000" b="1" dirty="0"/>
              <a:t>throw</a:t>
            </a:r>
            <a:r>
              <a:rPr lang="en-IN" sz="2000" dirty="0"/>
              <a:t>: Sometimes we explicitly want to create exception object and then throw it to halt the normal processing of the program. </a:t>
            </a:r>
            <a:r>
              <a:rPr lang="en-IN" sz="2000" b="1" dirty="0"/>
              <a:t>throw</a:t>
            </a:r>
            <a:r>
              <a:rPr lang="en-IN" sz="2000" dirty="0"/>
              <a:t> keyword is used to throw exception to the runtime to handle it.</a:t>
            </a:r>
          </a:p>
          <a:p>
            <a:endParaRPr lang="en-IN" sz="2000" dirty="0"/>
          </a:p>
          <a:p>
            <a:r>
              <a:rPr lang="en-IN" sz="2000" b="1" dirty="0"/>
              <a:t>throws</a:t>
            </a:r>
            <a:r>
              <a:rPr lang="en-IN" sz="2000" dirty="0"/>
              <a:t>: When we are throwing any checked exception in a method and not handling it, then we need to use throws keyword in method signature to let caller program know the exceptions that might be thrown by the method. The caller method might handle these exceptions or propagate it to it’s caller method using throws keyword. We can provide multiple exceptions in the throws clause and it can be used with </a:t>
            </a:r>
            <a:r>
              <a:rPr lang="en-IN" sz="2000" b="1" dirty="0"/>
              <a:t>main()</a:t>
            </a:r>
            <a:r>
              <a:rPr lang="en-IN" sz="2000" dirty="0"/>
              <a:t> method also.</a:t>
            </a:r>
          </a:p>
          <a:p>
            <a:endParaRPr lang="en-IN" sz="2000" dirty="0"/>
          </a:p>
          <a:p>
            <a:r>
              <a:rPr lang="en-IN" sz="2000" b="1" dirty="0"/>
              <a:t>“Throws”</a:t>
            </a:r>
            <a:r>
              <a:rPr lang="en-IN" sz="2000" dirty="0"/>
              <a:t> keyword is used with </a:t>
            </a:r>
            <a:r>
              <a:rPr lang="en-IN" sz="2000" b="1" dirty="0"/>
              <a:t>method signature </a:t>
            </a:r>
            <a:r>
              <a:rPr lang="en-IN" sz="2000" dirty="0"/>
              <a:t>to </a:t>
            </a:r>
            <a:r>
              <a:rPr lang="en-IN" sz="2000" b="1" dirty="0"/>
              <a:t>declare</a:t>
            </a:r>
            <a:r>
              <a:rPr lang="en-IN" sz="2000" dirty="0"/>
              <a:t> the </a:t>
            </a:r>
            <a:r>
              <a:rPr lang="en-IN" sz="2000" b="1" dirty="0"/>
              <a:t>exceptions that the method might throw, </a:t>
            </a:r>
            <a:r>
              <a:rPr lang="en-IN" sz="2000" dirty="0"/>
              <a:t>whereas “</a:t>
            </a:r>
            <a:r>
              <a:rPr lang="en-IN" sz="2000" b="1" dirty="0"/>
              <a:t>throw”</a:t>
            </a:r>
            <a:r>
              <a:rPr lang="en-IN" sz="2000" dirty="0"/>
              <a:t> keyword is used to disrupt the flow of program and handing over the exception object to runtime to handle it.</a:t>
            </a: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Tree>
    <p:extLst>
      <p:ext uri="{BB962C8B-B14F-4D97-AF65-F5344CB8AC3E}">
        <p14:creationId xmlns:p14="http://schemas.microsoft.com/office/powerpoint/2010/main" val="241340900"/>
      </p:ext>
    </p:extLst>
  </p:cSld>
  <p:clrMapOvr>
    <a:masterClrMapping/>
  </p:clrMapOvr>
  <mc:AlternateContent xmlns:mc="http://schemas.openxmlformats.org/markup-compatibility/2006">
    <mc:Choice xmlns:p14="http://schemas.microsoft.com/office/powerpoint/2010/main" Requires="p14">
      <p:transition spd="slow" p14:dur="2000" advClick="0" advTm="40000"/>
    </mc:Choice>
    <mc:Fallback>
      <p:transition spd="slow" advClick="0" advTm="40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03659" y="794426"/>
            <a:ext cx="8559651" cy="646331"/>
          </a:xfrm>
          <a:prstGeom prst="rect">
            <a:avLst/>
          </a:prstGeom>
          <a:noFill/>
        </p:spPr>
        <p:txBody>
          <a:bodyPr wrap="none" lIns="91440" tIns="45720" rIns="91440" bIns="45720">
            <a:spAutoFit/>
          </a:bodyPr>
          <a:lstStyle/>
          <a:p>
            <a:r>
              <a:rPr lang="en-IN" sz="3600" dirty="0"/>
              <a:t>13. How to write custom exception in Java? </a:t>
            </a:r>
          </a:p>
        </p:txBody>
      </p:sp>
      <p:sp>
        <p:nvSpPr>
          <p:cNvPr id="3" name="Rectangle 2">
            <a:extLst>
              <a:ext uri="{FF2B5EF4-FFF2-40B4-BE49-F238E27FC236}">
                <a16:creationId xmlns:a16="http://schemas.microsoft.com/office/drawing/2014/main" id="{20154A35-8EE6-2342-9C40-B5CDBF7FBC2E}"/>
              </a:ext>
            </a:extLst>
          </p:cNvPr>
          <p:cNvSpPr/>
          <p:nvPr/>
        </p:nvSpPr>
        <p:spPr>
          <a:xfrm>
            <a:off x="1214645" y="1577027"/>
            <a:ext cx="10464801" cy="4247317"/>
          </a:xfrm>
          <a:prstGeom prst="rect">
            <a:avLst/>
          </a:prstGeom>
          <a:noFill/>
        </p:spPr>
        <p:txBody>
          <a:bodyPr wrap="square" lIns="91440" tIns="45720" rIns="91440" bIns="45720">
            <a:spAutoFit/>
          </a:bodyPr>
          <a:lstStyle/>
          <a:p>
            <a:r>
              <a:rPr lang="en-IN" sz="2400" dirty="0"/>
              <a:t>We can extend </a:t>
            </a:r>
            <a:r>
              <a:rPr lang="en-IN" sz="2400" b="1" dirty="0"/>
              <a:t>Exception</a:t>
            </a:r>
            <a:r>
              <a:rPr lang="en-IN" sz="2400" dirty="0"/>
              <a:t> class or any of it’s subclasses to create our </a:t>
            </a:r>
            <a:r>
              <a:rPr lang="en-IN" sz="2400" b="1" dirty="0"/>
              <a:t>custom exception </a:t>
            </a:r>
            <a:r>
              <a:rPr lang="en-IN" sz="2400" dirty="0"/>
              <a:t>class. </a:t>
            </a:r>
          </a:p>
          <a:p>
            <a:r>
              <a:rPr lang="en-IN" sz="2400" dirty="0"/>
              <a:t>The custom exception class can have it’s own variables and methods that we can use to pass error codes or other exception related information to the exception handler.</a:t>
            </a:r>
          </a:p>
          <a:p>
            <a:endParaRPr lang="en-IN" sz="2400" dirty="0"/>
          </a:p>
          <a:p>
            <a:r>
              <a:rPr lang="en-IN" dirty="0"/>
              <a:t>public class </a:t>
            </a:r>
            <a:r>
              <a:rPr lang="en-IN" dirty="0" err="1"/>
              <a:t>MyException</a:t>
            </a:r>
            <a:r>
              <a:rPr lang="en-IN" dirty="0"/>
              <a:t> extends </a:t>
            </a:r>
            <a:r>
              <a:rPr lang="en-IN" b="1" dirty="0" err="1"/>
              <a:t>IOException</a:t>
            </a:r>
            <a:r>
              <a:rPr lang="en-IN" dirty="0"/>
              <a:t> {</a:t>
            </a:r>
          </a:p>
          <a:p>
            <a:r>
              <a:rPr lang="en-IN" dirty="0"/>
              <a:t>	public </a:t>
            </a:r>
            <a:r>
              <a:rPr lang="en-IN" dirty="0" err="1"/>
              <a:t>MyException</a:t>
            </a:r>
            <a:r>
              <a:rPr lang="en-IN" dirty="0"/>
              <a:t>(String message, String </a:t>
            </a:r>
            <a:r>
              <a:rPr lang="en-IN" dirty="0" err="1"/>
              <a:t>errorCode</a:t>
            </a:r>
            <a:r>
              <a:rPr lang="en-IN" dirty="0"/>
              <a:t>)</a:t>
            </a:r>
          </a:p>
          <a:p>
            <a:r>
              <a:rPr lang="en-IN" dirty="0"/>
              <a:t>	{ </a:t>
            </a:r>
          </a:p>
          <a:p>
            <a:r>
              <a:rPr lang="en-IN" dirty="0"/>
              <a:t>		super(message); </a:t>
            </a:r>
            <a:r>
              <a:rPr lang="en-IN" dirty="0" err="1"/>
              <a:t>this.errorCode</a:t>
            </a:r>
            <a:r>
              <a:rPr lang="en-IN" dirty="0"/>
              <a:t>=</a:t>
            </a:r>
            <a:r>
              <a:rPr lang="en-IN" dirty="0" err="1"/>
              <a:t>errorCode</a:t>
            </a:r>
            <a:r>
              <a:rPr lang="en-IN" dirty="0"/>
              <a:t>; </a:t>
            </a:r>
          </a:p>
          <a:p>
            <a:r>
              <a:rPr lang="en-IN" dirty="0"/>
              <a:t>	} </a:t>
            </a:r>
          </a:p>
          <a:p>
            <a:r>
              <a:rPr lang="en-IN" dirty="0"/>
              <a:t> 	//other custom methods</a:t>
            </a:r>
          </a:p>
          <a:p>
            <a:r>
              <a:rPr lang="en-IN" dirty="0"/>
              <a:t>}</a:t>
            </a:r>
            <a:endParaRPr lang="en-IN" sz="2400" dirty="0"/>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Tree>
    <p:extLst>
      <p:ext uri="{BB962C8B-B14F-4D97-AF65-F5344CB8AC3E}">
        <p14:creationId xmlns:p14="http://schemas.microsoft.com/office/powerpoint/2010/main" val="2071396754"/>
      </p:ext>
    </p:extLst>
  </p:cSld>
  <p:clrMapOvr>
    <a:masterClrMapping/>
  </p:clrMapOvr>
  <mc:AlternateContent xmlns:mc="http://schemas.openxmlformats.org/markup-compatibility/2006">
    <mc:Choice xmlns:p14="http://schemas.microsoft.com/office/powerpoint/2010/main" Requires="p14">
      <p:transition spd="slow" p14:dur="2000" advClick="0" advTm="30000"/>
    </mc:Choice>
    <mc:Fallback>
      <p:transition spd="slow" advClick="0" advTm="30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03659" y="794426"/>
            <a:ext cx="10128157" cy="1200329"/>
          </a:xfrm>
          <a:prstGeom prst="rect">
            <a:avLst/>
          </a:prstGeom>
          <a:noFill/>
        </p:spPr>
        <p:txBody>
          <a:bodyPr wrap="none" lIns="91440" tIns="45720" rIns="91440" bIns="45720">
            <a:spAutoFit/>
          </a:bodyPr>
          <a:lstStyle/>
          <a:p>
            <a:r>
              <a:rPr lang="en-IN" sz="3600" dirty="0"/>
              <a:t>14. What happens when exception is thrown by main</a:t>
            </a:r>
          </a:p>
          <a:p>
            <a:r>
              <a:rPr lang="en-IN" sz="3600" dirty="0"/>
              <a:t> method? </a:t>
            </a:r>
          </a:p>
        </p:txBody>
      </p:sp>
      <p:sp>
        <p:nvSpPr>
          <p:cNvPr id="3" name="Rectangle 2">
            <a:extLst>
              <a:ext uri="{FF2B5EF4-FFF2-40B4-BE49-F238E27FC236}">
                <a16:creationId xmlns:a16="http://schemas.microsoft.com/office/drawing/2014/main" id="{20154A35-8EE6-2342-9C40-B5CDBF7FBC2E}"/>
              </a:ext>
            </a:extLst>
          </p:cNvPr>
          <p:cNvSpPr/>
          <p:nvPr/>
        </p:nvSpPr>
        <p:spPr>
          <a:xfrm>
            <a:off x="1226075" y="1911452"/>
            <a:ext cx="10464801" cy="830997"/>
          </a:xfrm>
          <a:prstGeom prst="rect">
            <a:avLst/>
          </a:prstGeom>
          <a:noFill/>
        </p:spPr>
        <p:txBody>
          <a:bodyPr wrap="square" lIns="91440" tIns="45720" rIns="91440" bIns="45720">
            <a:spAutoFit/>
          </a:bodyPr>
          <a:lstStyle/>
          <a:p>
            <a:r>
              <a:rPr lang="en-IN" sz="2400" dirty="0"/>
              <a:t>When exception is thrown by main() method, Java Runtime (JVM) terminates the program and print the exception message and stack trace in system console. </a:t>
            </a: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
        <p:nvSpPr>
          <p:cNvPr id="9" name="Rectangle 8">
            <a:extLst>
              <a:ext uri="{FF2B5EF4-FFF2-40B4-BE49-F238E27FC236}">
                <a16:creationId xmlns:a16="http://schemas.microsoft.com/office/drawing/2014/main" id="{933823B5-A32F-E042-B502-6325156FBDA8}"/>
              </a:ext>
            </a:extLst>
          </p:cNvPr>
          <p:cNvSpPr/>
          <p:nvPr/>
        </p:nvSpPr>
        <p:spPr>
          <a:xfrm>
            <a:off x="706529" y="3186636"/>
            <a:ext cx="11241924" cy="1200329"/>
          </a:xfrm>
          <a:prstGeom prst="rect">
            <a:avLst/>
          </a:prstGeom>
          <a:noFill/>
        </p:spPr>
        <p:txBody>
          <a:bodyPr wrap="none" lIns="91440" tIns="45720" rIns="91440" bIns="45720">
            <a:spAutoFit/>
          </a:bodyPr>
          <a:lstStyle/>
          <a:p>
            <a:r>
              <a:rPr lang="en-IN" sz="3600" dirty="0"/>
              <a:t>15. What happens when exception is thrown within a catch</a:t>
            </a:r>
          </a:p>
          <a:p>
            <a:r>
              <a:rPr lang="en-IN" sz="3600" dirty="0"/>
              <a:t>block?</a:t>
            </a:r>
          </a:p>
        </p:txBody>
      </p:sp>
      <p:sp>
        <p:nvSpPr>
          <p:cNvPr id="10" name="Rectangle 9">
            <a:extLst>
              <a:ext uri="{FF2B5EF4-FFF2-40B4-BE49-F238E27FC236}">
                <a16:creationId xmlns:a16="http://schemas.microsoft.com/office/drawing/2014/main" id="{0CE39207-43BE-9142-A802-1D0123B0DD5B}"/>
              </a:ext>
            </a:extLst>
          </p:cNvPr>
          <p:cNvSpPr/>
          <p:nvPr/>
        </p:nvSpPr>
        <p:spPr>
          <a:xfrm>
            <a:off x="1226075" y="4422153"/>
            <a:ext cx="10464801" cy="830997"/>
          </a:xfrm>
          <a:prstGeom prst="rect">
            <a:avLst/>
          </a:prstGeom>
          <a:noFill/>
        </p:spPr>
        <p:txBody>
          <a:bodyPr wrap="square" lIns="91440" tIns="45720" rIns="91440" bIns="45720">
            <a:spAutoFit/>
          </a:bodyPr>
          <a:lstStyle/>
          <a:p>
            <a:r>
              <a:rPr lang="en-IN" sz="2400" dirty="0"/>
              <a:t>If your </a:t>
            </a:r>
            <a:r>
              <a:rPr lang="en-IN" sz="2400" b="1" dirty="0"/>
              <a:t>catch block</a:t>
            </a:r>
            <a:r>
              <a:rPr lang="en-IN" sz="2400" dirty="0"/>
              <a:t> throws an </a:t>
            </a:r>
            <a:r>
              <a:rPr lang="en-IN" sz="2400" b="1" dirty="0"/>
              <a:t>exception</a:t>
            </a:r>
            <a:r>
              <a:rPr lang="en-IN" sz="2400" dirty="0"/>
              <a:t> and there are no other </a:t>
            </a:r>
            <a:r>
              <a:rPr lang="en-IN" sz="2400" b="1" dirty="0"/>
              <a:t>catch blocks</a:t>
            </a:r>
            <a:r>
              <a:rPr lang="en-IN" sz="2400" dirty="0"/>
              <a:t> to handle it, it will continue to get re thrown, and finally JVM will handle it.</a:t>
            </a:r>
          </a:p>
        </p:txBody>
      </p:sp>
    </p:spTree>
    <p:extLst>
      <p:ext uri="{BB962C8B-B14F-4D97-AF65-F5344CB8AC3E}">
        <p14:creationId xmlns:p14="http://schemas.microsoft.com/office/powerpoint/2010/main" val="988133010"/>
      </p:ext>
    </p:extLst>
  </p:cSld>
  <p:clrMapOvr>
    <a:masterClrMapping/>
  </p:clrMapOvr>
  <mc:AlternateContent xmlns:mc="http://schemas.openxmlformats.org/markup-compatibility/2006">
    <mc:Choice xmlns:p14="http://schemas.microsoft.com/office/powerpoint/2010/main" Requires="p14">
      <p:transition spd="slow" p14:dur="2000" advClick="0" advTm="30000"/>
    </mc:Choice>
    <mc:Fallback>
      <p:transition spd="slow" advClick="0" advTm="30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03659" y="794426"/>
            <a:ext cx="10388613" cy="646331"/>
          </a:xfrm>
          <a:prstGeom prst="rect">
            <a:avLst/>
          </a:prstGeom>
          <a:noFill/>
        </p:spPr>
        <p:txBody>
          <a:bodyPr wrap="none" lIns="91440" tIns="45720" rIns="91440" bIns="45720">
            <a:spAutoFit/>
          </a:bodyPr>
          <a:lstStyle/>
          <a:p>
            <a:r>
              <a:rPr lang="en-IN" sz="3600" dirty="0"/>
              <a:t>16. What will be the output of the following problem? </a:t>
            </a:r>
          </a:p>
        </p:txBody>
      </p:sp>
      <p:sp>
        <p:nvSpPr>
          <p:cNvPr id="3" name="Rectangle 2">
            <a:extLst>
              <a:ext uri="{FF2B5EF4-FFF2-40B4-BE49-F238E27FC236}">
                <a16:creationId xmlns:a16="http://schemas.microsoft.com/office/drawing/2014/main" id="{20154A35-8EE6-2342-9C40-B5CDBF7FBC2E}"/>
              </a:ext>
            </a:extLst>
          </p:cNvPr>
          <p:cNvSpPr/>
          <p:nvPr/>
        </p:nvSpPr>
        <p:spPr>
          <a:xfrm>
            <a:off x="1260365" y="1560617"/>
            <a:ext cx="10464801" cy="3785652"/>
          </a:xfrm>
          <a:prstGeom prst="rect">
            <a:avLst/>
          </a:prstGeom>
          <a:noFill/>
        </p:spPr>
        <p:txBody>
          <a:bodyPr wrap="square" lIns="91440" tIns="45720" rIns="91440" bIns="45720">
            <a:spAutoFit/>
          </a:bodyPr>
          <a:lstStyle/>
          <a:p>
            <a:r>
              <a:rPr lang="en-IN" sz="2000" dirty="0"/>
              <a:t>public void example(){</a:t>
            </a:r>
          </a:p>
          <a:p>
            <a:pPr lvl="1"/>
            <a:r>
              <a:rPr lang="en-IN" sz="2000" b="1" dirty="0"/>
              <a:t>try</a:t>
            </a:r>
            <a:r>
              <a:rPr lang="en-IN" sz="2000" dirty="0"/>
              <a:t> {</a:t>
            </a:r>
          </a:p>
          <a:p>
            <a:pPr lvl="2"/>
            <a:r>
              <a:rPr lang="en-IN" sz="2000" dirty="0" err="1"/>
              <a:t>FileInputStream</a:t>
            </a:r>
            <a:r>
              <a:rPr lang="en-IN" sz="2000" dirty="0"/>
              <a:t> in= new </a:t>
            </a:r>
            <a:r>
              <a:rPr lang="en-IN" sz="2000" dirty="0" err="1"/>
              <a:t>FileInputStream</a:t>
            </a:r>
            <a:r>
              <a:rPr lang="en-IN" sz="2000" dirty="0"/>
              <a:t> (“//something”); //assume this will give error</a:t>
            </a:r>
          </a:p>
          <a:p>
            <a:pPr lvl="2"/>
            <a:r>
              <a:rPr lang="en-IN" sz="2000" dirty="0"/>
              <a:t>int value = 20/0; </a:t>
            </a:r>
          </a:p>
          <a:p>
            <a:pPr lvl="1"/>
            <a:r>
              <a:rPr lang="en-IN" sz="2000" dirty="0"/>
              <a:t>} </a:t>
            </a:r>
            <a:r>
              <a:rPr lang="en-IN" sz="2000" b="1" dirty="0"/>
              <a:t>catch</a:t>
            </a:r>
            <a:r>
              <a:rPr lang="en-IN" sz="2000" dirty="0"/>
              <a:t>(</a:t>
            </a:r>
            <a:r>
              <a:rPr lang="en-IN" sz="2000" b="1" dirty="0"/>
              <a:t>Exception</a:t>
            </a:r>
            <a:r>
              <a:rPr lang="en-IN" sz="2000" dirty="0"/>
              <a:t> e) {</a:t>
            </a:r>
          </a:p>
          <a:p>
            <a:pPr lvl="1"/>
            <a:r>
              <a:rPr lang="en-IN" sz="2000" dirty="0"/>
              <a:t>	</a:t>
            </a:r>
            <a:r>
              <a:rPr lang="en-IN" sz="2000" dirty="0" err="1"/>
              <a:t>System.out.println</a:t>
            </a:r>
            <a:r>
              <a:rPr lang="en-IN" sz="2000" dirty="0"/>
              <a:t>(“In the exception block”);</a:t>
            </a:r>
          </a:p>
          <a:p>
            <a:pPr lvl="1"/>
            <a:r>
              <a:rPr lang="en-IN" sz="2000" dirty="0"/>
              <a:t>} </a:t>
            </a:r>
            <a:r>
              <a:rPr lang="en-IN" sz="2000" b="1" dirty="0"/>
              <a:t>catch</a:t>
            </a:r>
            <a:r>
              <a:rPr lang="en-IN" sz="2000" dirty="0"/>
              <a:t>(</a:t>
            </a:r>
            <a:r>
              <a:rPr lang="en-IN" sz="2000" b="1" dirty="0" err="1"/>
              <a:t>ArithmetricException</a:t>
            </a:r>
            <a:r>
              <a:rPr lang="en-IN" sz="2000" dirty="0"/>
              <a:t> e){</a:t>
            </a:r>
          </a:p>
          <a:p>
            <a:pPr lvl="1"/>
            <a:r>
              <a:rPr lang="en-IN" sz="2000" dirty="0"/>
              <a:t>	</a:t>
            </a:r>
            <a:r>
              <a:rPr lang="en-IN" sz="2000" dirty="0" err="1"/>
              <a:t>System.out.println</a:t>
            </a:r>
            <a:r>
              <a:rPr lang="en-IN" sz="2000" dirty="0"/>
              <a:t>(“In the </a:t>
            </a:r>
            <a:r>
              <a:rPr lang="en-IN" sz="2000" dirty="0" err="1"/>
              <a:t>arithmetric</a:t>
            </a:r>
            <a:r>
              <a:rPr lang="en-IN" sz="2000" dirty="0"/>
              <a:t> exception block”);</a:t>
            </a:r>
          </a:p>
          <a:p>
            <a:pPr lvl="1"/>
            <a:r>
              <a:rPr lang="en-IN" sz="2000" dirty="0"/>
              <a:t>} </a:t>
            </a:r>
            <a:r>
              <a:rPr lang="en-IN" sz="2000" b="1" dirty="0"/>
              <a:t>catch</a:t>
            </a:r>
            <a:r>
              <a:rPr lang="en-IN" sz="2000" dirty="0"/>
              <a:t>(</a:t>
            </a:r>
            <a:r>
              <a:rPr lang="en-IN" sz="2000" b="1" dirty="0" err="1"/>
              <a:t>FileNotFoundException</a:t>
            </a:r>
            <a:r>
              <a:rPr lang="en-IN" sz="2000" dirty="0"/>
              <a:t> e){</a:t>
            </a:r>
          </a:p>
          <a:p>
            <a:pPr lvl="1"/>
            <a:r>
              <a:rPr lang="en-IN" sz="2000" dirty="0"/>
              <a:t>	</a:t>
            </a:r>
            <a:r>
              <a:rPr lang="en-IN" sz="2000" dirty="0" err="1"/>
              <a:t>System.out.println</a:t>
            </a:r>
            <a:r>
              <a:rPr lang="en-IN" sz="2000" dirty="0"/>
              <a:t>(“In the file not found exception block”);</a:t>
            </a:r>
          </a:p>
          <a:p>
            <a:pPr lvl="1"/>
            <a:r>
              <a:rPr lang="en-IN" sz="2000" dirty="0"/>
              <a:t>}</a:t>
            </a:r>
          </a:p>
          <a:p>
            <a:r>
              <a:rPr lang="en-IN" sz="2000" dirty="0"/>
              <a:t>}</a:t>
            </a: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
        <p:nvSpPr>
          <p:cNvPr id="11" name="Rectangle 10">
            <a:extLst>
              <a:ext uri="{FF2B5EF4-FFF2-40B4-BE49-F238E27FC236}">
                <a16:creationId xmlns:a16="http://schemas.microsoft.com/office/drawing/2014/main" id="{700DC6E1-C369-6346-8681-578B8D63ECC2}"/>
              </a:ext>
            </a:extLst>
          </p:cNvPr>
          <p:cNvSpPr/>
          <p:nvPr/>
        </p:nvSpPr>
        <p:spPr>
          <a:xfrm>
            <a:off x="1260364" y="5611761"/>
            <a:ext cx="10464801" cy="461665"/>
          </a:xfrm>
          <a:prstGeom prst="rect">
            <a:avLst/>
          </a:prstGeom>
          <a:noFill/>
        </p:spPr>
        <p:txBody>
          <a:bodyPr wrap="square" lIns="91440" tIns="45720" rIns="91440" bIns="45720">
            <a:spAutoFit/>
          </a:bodyPr>
          <a:lstStyle/>
          <a:p>
            <a:r>
              <a:rPr lang="en-IN" sz="2400" dirty="0"/>
              <a:t>** This will give compilation error, since it does not follows exception hierarchy. </a:t>
            </a:r>
          </a:p>
        </p:txBody>
      </p:sp>
    </p:spTree>
    <p:extLst>
      <p:ext uri="{BB962C8B-B14F-4D97-AF65-F5344CB8AC3E}">
        <p14:creationId xmlns:p14="http://schemas.microsoft.com/office/powerpoint/2010/main" val="1275171141"/>
      </p:ext>
    </p:extLst>
  </p:cSld>
  <p:clrMapOvr>
    <a:masterClrMapping/>
  </p:clrMapOvr>
  <mc:AlternateContent xmlns:mc="http://schemas.openxmlformats.org/markup-compatibility/2006">
    <mc:Choice xmlns:p14="http://schemas.microsoft.com/office/powerpoint/2010/main" Requires="p14">
      <p:transition spd="slow" p14:dur="2000" advClick="0" advTm="30000"/>
    </mc:Choice>
    <mc:Fallback>
      <p:transition spd="slow" advClick="0" advTm="30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03659" y="794426"/>
            <a:ext cx="11463908" cy="1200329"/>
          </a:xfrm>
          <a:prstGeom prst="rect">
            <a:avLst/>
          </a:prstGeom>
          <a:noFill/>
        </p:spPr>
        <p:txBody>
          <a:bodyPr wrap="none" lIns="91440" tIns="45720" rIns="91440" bIns="45720">
            <a:spAutoFit/>
          </a:bodyPr>
          <a:lstStyle/>
          <a:p>
            <a:r>
              <a:rPr lang="en-IN" sz="3600" dirty="0"/>
              <a:t>17. What Are the Rules We Need to Follow When Overriding</a:t>
            </a:r>
          </a:p>
          <a:p>
            <a:r>
              <a:rPr lang="en-IN" sz="3600" dirty="0"/>
              <a:t> a Method That Throws an Exception? </a:t>
            </a:r>
          </a:p>
        </p:txBody>
      </p:sp>
      <p:sp>
        <p:nvSpPr>
          <p:cNvPr id="3" name="Rectangle 2">
            <a:extLst>
              <a:ext uri="{FF2B5EF4-FFF2-40B4-BE49-F238E27FC236}">
                <a16:creationId xmlns:a16="http://schemas.microsoft.com/office/drawing/2014/main" id="{20154A35-8EE6-2342-9C40-B5CDBF7FBC2E}"/>
              </a:ext>
            </a:extLst>
          </p:cNvPr>
          <p:cNvSpPr/>
          <p:nvPr/>
        </p:nvSpPr>
        <p:spPr>
          <a:xfrm>
            <a:off x="997475" y="2072331"/>
            <a:ext cx="10464801" cy="4524315"/>
          </a:xfrm>
          <a:prstGeom prst="rect">
            <a:avLst/>
          </a:prstGeom>
          <a:noFill/>
        </p:spPr>
        <p:txBody>
          <a:bodyPr wrap="square" lIns="91440" tIns="45720" rIns="91440" bIns="45720">
            <a:spAutoFit/>
          </a:bodyPr>
          <a:lstStyle/>
          <a:p>
            <a:pPr marL="342900" indent="-342900">
              <a:buFont typeface="Arial" panose="020B0604020202020204" pitchFamily="34" charset="0"/>
              <a:buChar char="•"/>
            </a:pPr>
            <a:r>
              <a:rPr lang="en-IN" sz="2400" dirty="0"/>
              <a:t>When the parent class method doesn't throw any exceptions, the child class method can't throw any checked exception, but it may throw any unchecked.</a:t>
            </a:r>
          </a:p>
          <a:p>
            <a:pPr marL="342900" indent="-342900">
              <a:buFont typeface="Arial" panose="020B0604020202020204" pitchFamily="34" charset="0"/>
              <a:buChar char="•"/>
            </a:pPr>
            <a:r>
              <a:rPr lang="en-IN" sz="2400" dirty="0"/>
              <a:t>When the parent class method throws one or more checked exceptions, the child class method can throw any unchecked exception; all, none or a subset of the declared checked exceptions, and even a greater number of these as long as they have the same scope or narrower.</a:t>
            </a:r>
          </a:p>
          <a:p>
            <a:pPr marL="342900" indent="-342900">
              <a:buFont typeface="Arial" panose="020B0604020202020204" pitchFamily="34" charset="0"/>
              <a:buChar char="•"/>
            </a:pPr>
            <a:r>
              <a:rPr lang="en-IN" sz="2400" dirty="0"/>
              <a:t>When the parent class method has a throws clause with an unchecked exception, the child class method can throw none or any number of unchecked exceptions, even though they are not related.</a:t>
            </a:r>
          </a:p>
          <a:p>
            <a:pPr marL="342900" indent="-342900">
              <a:buFont typeface="Arial" panose="020B0604020202020204" pitchFamily="34" charset="0"/>
              <a:buChar char="•"/>
            </a:pPr>
            <a:endParaRPr lang="en-IN" sz="2400" dirty="0"/>
          </a:p>
          <a:p>
            <a:r>
              <a:rPr lang="en-IN" sz="2400" dirty="0"/>
              <a:t>**An overriding method (subclass method) can not throw a broader exception than an overridden method (superclass method).</a:t>
            </a: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Tree>
    <p:extLst>
      <p:ext uri="{BB962C8B-B14F-4D97-AF65-F5344CB8AC3E}">
        <p14:creationId xmlns:p14="http://schemas.microsoft.com/office/powerpoint/2010/main" val="4107372156"/>
      </p:ext>
    </p:extLst>
  </p:cSld>
  <p:clrMapOvr>
    <a:masterClrMapping/>
  </p:clrMapOvr>
  <mc:AlternateContent xmlns:mc="http://schemas.openxmlformats.org/markup-compatibility/2006">
    <mc:Choice xmlns:p14="http://schemas.microsoft.com/office/powerpoint/2010/main" Requires="p14">
      <p:transition spd="slow" p14:dur="2000" advClick="0" advTm="40000"/>
    </mc:Choice>
    <mc:Fallback>
      <p:transition spd="slow" advClick="0" advTm="40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756059" y="3742722"/>
            <a:ext cx="4981620" cy="646331"/>
          </a:xfrm>
          <a:prstGeom prst="rect">
            <a:avLst/>
          </a:prstGeom>
          <a:noFill/>
        </p:spPr>
        <p:txBody>
          <a:bodyPr wrap="none" lIns="91440" tIns="45720" rIns="91440" bIns="45720">
            <a:spAutoFit/>
          </a:bodyPr>
          <a:lstStyle/>
          <a:p>
            <a:r>
              <a:rPr lang="en-IN" sz="3600" dirty="0"/>
              <a:t>19. What Is a </a:t>
            </a:r>
            <a:r>
              <a:rPr lang="en-IN" sz="3600" dirty="0" err="1"/>
              <a:t>Stacktrace</a:t>
            </a:r>
            <a:r>
              <a:rPr lang="en-IN" sz="3600" dirty="0"/>
              <a:t>? </a:t>
            </a:r>
          </a:p>
        </p:txBody>
      </p:sp>
      <p:sp>
        <p:nvSpPr>
          <p:cNvPr id="3" name="Rectangle 2">
            <a:extLst>
              <a:ext uri="{FF2B5EF4-FFF2-40B4-BE49-F238E27FC236}">
                <a16:creationId xmlns:a16="http://schemas.microsoft.com/office/drawing/2014/main" id="{20154A35-8EE6-2342-9C40-B5CDBF7FBC2E}"/>
              </a:ext>
            </a:extLst>
          </p:cNvPr>
          <p:cNvSpPr/>
          <p:nvPr/>
        </p:nvSpPr>
        <p:spPr>
          <a:xfrm>
            <a:off x="997475" y="2072331"/>
            <a:ext cx="10464801" cy="1569660"/>
          </a:xfrm>
          <a:prstGeom prst="rect">
            <a:avLst/>
          </a:prstGeom>
          <a:noFill/>
        </p:spPr>
        <p:txBody>
          <a:bodyPr wrap="square" lIns="91440" tIns="45720" rIns="91440" bIns="45720">
            <a:spAutoFit/>
          </a:bodyPr>
          <a:lstStyle/>
          <a:p>
            <a:r>
              <a:rPr lang="en-IN" sz="2400" dirty="0"/>
              <a:t>Because finally block is always executed whether exceptions are raised in the try block or not and raised exceptions are caught in the catch block or not. By keeping the clean up operations in finally block, you will ensure that those operations will be always executed irrespective of whether exception is occurred or not.</a:t>
            </a: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
        <p:nvSpPr>
          <p:cNvPr id="9" name="Rectangle 8">
            <a:extLst>
              <a:ext uri="{FF2B5EF4-FFF2-40B4-BE49-F238E27FC236}">
                <a16:creationId xmlns:a16="http://schemas.microsoft.com/office/drawing/2014/main" id="{DC571DC1-9706-D742-8FED-822ECC5F3CA9}"/>
              </a:ext>
            </a:extLst>
          </p:cNvPr>
          <p:cNvSpPr/>
          <p:nvPr/>
        </p:nvSpPr>
        <p:spPr>
          <a:xfrm>
            <a:off x="756059" y="946826"/>
            <a:ext cx="11350992" cy="1200329"/>
          </a:xfrm>
          <a:prstGeom prst="rect">
            <a:avLst/>
          </a:prstGeom>
          <a:noFill/>
        </p:spPr>
        <p:txBody>
          <a:bodyPr wrap="none" lIns="91440" tIns="45720" rIns="91440" bIns="45720">
            <a:spAutoFit/>
          </a:bodyPr>
          <a:lstStyle/>
          <a:p>
            <a:r>
              <a:rPr lang="en-IN" sz="3600" dirty="0"/>
              <a:t>18. Why it is always recommended that clean up operations</a:t>
            </a:r>
          </a:p>
          <a:p>
            <a:r>
              <a:rPr lang="en-IN" sz="3600" dirty="0"/>
              <a:t> like closing the DB resources to keep inside a finally block? </a:t>
            </a:r>
          </a:p>
        </p:txBody>
      </p:sp>
      <p:sp>
        <p:nvSpPr>
          <p:cNvPr id="10" name="Rectangle 9">
            <a:extLst>
              <a:ext uri="{FF2B5EF4-FFF2-40B4-BE49-F238E27FC236}">
                <a16:creationId xmlns:a16="http://schemas.microsoft.com/office/drawing/2014/main" id="{B83D18A3-E7F6-DB4B-834C-EA31F9FC0933}"/>
              </a:ext>
            </a:extLst>
          </p:cNvPr>
          <p:cNvSpPr/>
          <p:nvPr/>
        </p:nvSpPr>
        <p:spPr>
          <a:xfrm>
            <a:off x="971140" y="4389053"/>
            <a:ext cx="10464801" cy="2308324"/>
          </a:xfrm>
          <a:prstGeom prst="rect">
            <a:avLst/>
          </a:prstGeom>
          <a:noFill/>
        </p:spPr>
        <p:txBody>
          <a:bodyPr wrap="square" lIns="91440" tIns="45720" rIns="91440" bIns="45720">
            <a:spAutoFit/>
          </a:bodyPr>
          <a:lstStyle/>
          <a:p>
            <a:r>
              <a:rPr lang="en-IN" sz="2400" dirty="0"/>
              <a:t>A stack trace provides the names of the classes and methods that were called, from the start of the application to the point that an exception occurred.</a:t>
            </a:r>
          </a:p>
          <a:p>
            <a:r>
              <a:rPr lang="en-IN" sz="2400" dirty="0"/>
              <a:t>It’s a very useful debugging tool since it enables us to determine exactly where the exception was thrown in the application and the original causes that led to it.</a:t>
            </a:r>
          </a:p>
          <a:p>
            <a:br>
              <a:rPr lang="en-IN" sz="2400" dirty="0"/>
            </a:br>
            <a:endParaRPr lang="en-IN" sz="2400" dirty="0"/>
          </a:p>
        </p:txBody>
      </p:sp>
    </p:spTree>
    <p:extLst>
      <p:ext uri="{BB962C8B-B14F-4D97-AF65-F5344CB8AC3E}">
        <p14:creationId xmlns:p14="http://schemas.microsoft.com/office/powerpoint/2010/main" val="4131359704"/>
      </p:ext>
    </p:extLst>
  </p:cSld>
  <p:clrMapOvr>
    <a:masterClrMapping/>
  </p:clrMapOvr>
  <mc:AlternateContent xmlns:mc="http://schemas.openxmlformats.org/markup-compatibility/2006">
    <mc:Choice xmlns:p14="http://schemas.microsoft.com/office/powerpoint/2010/main" Requires="p14">
      <p:transition spd="slow" p14:dur="2000" advClick="0" advTm="40000"/>
    </mc:Choice>
    <mc:Fallback>
      <p:transition spd="slow" advClick="0" advTm="40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69875" y="876244"/>
            <a:ext cx="11407546" cy="2862322"/>
          </a:xfrm>
          <a:prstGeom prst="rect">
            <a:avLst/>
          </a:prstGeom>
          <a:noFill/>
        </p:spPr>
        <p:txBody>
          <a:bodyPr wrap="none" lIns="91440" tIns="45720" rIns="91440" bIns="45720">
            <a:spAutoFit/>
          </a:bodyPr>
          <a:lstStyle/>
          <a:p>
            <a:r>
              <a:rPr lang="en-GB" sz="3600" dirty="0">
                <a:ln w="0"/>
                <a:effectLst>
                  <a:outerShdw blurRad="38100" dist="19050" dir="2700000" algn="tl" rotWithShape="0">
                    <a:schemeClr val="dk1">
                      <a:alpha val="40000"/>
                    </a:schemeClr>
                  </a:outerShdw>
                </a:effectLst>
              </a:rPr>
              <a:t>20 </a:t>
            </a:r>
            <a:r>
              <a:rPr lang="en-GB" sz="3600" cap="none" spc="0" dirty="0">
                <a:ln w="0"/>
                <a:solidFill>
                  <a:schemeClr val="tx1"/>
                </a:solidFill>
                <a:effectLst>
                  <a:outerShdw blurRad="38100" dist="19050" dir="2700000" algn="tl" rotWithShape="0">
                    <a:schemeClr val="dk1">
                      <a:alpha val="40000"/>
                    </a:schemeClr>
                  </a:outerShdw>
                </a:effectLst>
              </a:rPr>
              <a:t>. </a:t>
            </a:r>
            <a:r>
              <a:rPr lang="en-IN" sz="3600" dirty="0"/>
              <a:t>Practice these MCQ problems from Geeks For Geeks,</a:t>
            </a:r>
          </a:p>
          <a:p>
            <a:r>
              <a:rPr lang="en-IN" sz="3600" dirty="0"/>
              <a:t> these will really help you to clear some of the core concept </a:t>
            </a:r>
          </a:p>
          <a:p>
            <a:r>
              <a:rPr lang="en-IN" sz="3600" dirty="0"/>
              <a:t>of exception handling, </a:t>
            </a:r>
            <a:r>
              <a:rPr lang="en-IN" sz="3600" dirty="0">
                <a:ln w="0"/>
                <a:effectLst>
                  <a:outerShdw blurRad="38100" dist="19050" dir="2700000" algn="tl" rotWithShape="0">
                    <a:schemeClr val="dk1">
                      <a:alpha val="40000"/>
                    </a:schemeClr>
                  </a:outerShdw>
                </a:effectLst>
              </a:rPr>
              <a:t>which are normally asked in the </a:t>
            </a:r>
          </a:p>
          <a:p>
            <a:r>
              <a:rPr lang="en-IN" sz="3600" dirty="0">
                <a:ln w="0"/>
                <a:effectLst>
                  <a:outerShdw blurRad="38100" dist="19050" dir="2700000" algn="tl" rotWithShape="0">
                    <a:schemeClr val="dk1">
                      <a:alpha val="40000"/>
                    </a:schemeClr>
                  </a:outerShdw>
                </a:effectLst>
              </a:rPr>
              <a:t>interview. </a:t>
            </a:r>
          </a:p>
          <a:p>
            <a:endParaRPr lang="en-IN" sz="3600" dirty="0">
              <a:ln w="0"/>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20154A35-8EE6-2342-9C40-B5CDBF7FBC2E}"/>
              </a:ext>
            </a:extLst>
          </p:cNvPr>
          <p:cNvSpPr/>
          <p:nvPr/>
        </p:nvSpPr>
        <p:spPr>
          <a:xfrm>
            <a:off x="2075179" y="3705667"/>
            <a:ext cx="10464801" cy="1200329"/>
          </a:xfrm>
          <a:prstGeom prst="rect">
            <a:avLst/>
          </a:prstGeom>
          <a:noFill/>
        </p:spPr>
        <p:txBody>
          <a:bodyPr wrap="square" lIns="91440" tIns="45720" rIns="91440" bIns="45720">
            <a:spAutoFit/>
          </a:bodyPr>
          <a:lstStyle/>
          <a:p>
            <a:r>
              <a:rPr lang="en-IN" sz="2400" b="1" dirty="0"/>
              <a:t>Link in the description below:</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https://</a:t>
            </a:r>
            <a:r>
              <a:rPr lang="en-IN" sz="2400" dirty="0" err="1"/>
              <a:t>www.geeksforgeeks.org</a:t>
            </a:r>
            <a:r>
              <a:rPr lang="en-IN" sz="2400" dirty="0"/>
              <a:t>/java-</a:t>
            </a:r>
            <a:r>
              <a:rPr lang="en-IN" sz="2400" dirty="0" err="1"/>
              <a:t>gq</a:t>
            </a:r>
            <a:r>
              <a:rPr lang="en-IN" sz="2400" dirty="0"/>
              <a:t>/exception-handling-2-gq/</a:t>
            </a:r>
            <a:endParaRPr lang="en-IN" sz="2400" b="1" dirty="0"/>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Tree>
    <p:extLst>
      <p:ext uri="{BB962C8B-B14F-4D97-AF65-F5344CB8AC3E}">
        <p14:creationId xmlns:p14="http://schemas.microsoft.com/office/powerpoint/2010/main" val="2901265715"/>
      </p:ext>
    </p:extLst>
  </p:cSld>
  <p:clrMapOvr>
    <a:masterClrMapping/>
  </p:clrMapOvr>
  <mc:AlternateContent xmlns:mc="http://schemas.openxmlformats.org/markup-compatibility/2006">
    <mc:Choice xmlns:p14="http://schemas.microsoft.com/office/powerpoint/2010/main" Requires="p14">
      <p:transition spd="slow" p14:dur="2000" advClick="0" advTm="30000"/>
    </mc:Choice>
    <mc:Fallback>
      <p:transition spd="slow" advClick="0" advTm="30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a:extLst>
              <a:ext uri="{FF2B5EF4-FFF2-40B4-BE49-F238E27FC236}">
                <a16:creationId xmlns:a16="http://schemas.microsoft.com/office/drawing/2014/main" id="{20154A35-8EE6-2342-9C40-B5CDBF7FBC2E}"/>
              </a:ext>
            </a:extLst>
          </p:cNvPr>
          <p:cNvSpPr/>
          <p:nvPr/>
        </p:nvSpPr>
        <p:spPr>
          <a:xfrm>
            <a:off x="1894071" y="1906697"/>
            <a:ext cx="8657771" cy="954107"/>
          </a:xfrm>
          <a:prstGeom prst="rect">
            <a:avLst/>
          </a:prstGeom>
          <a:noFill/>
        </p:spPr>
        <p:txBody>
          <a:bodyPr wrap="square" lIns="91440" tIns="45720" rIns="91440" bIns="45720">
            <a:spAutoFit/>
          </a:bodyPr>
          <a:lstStyle/>
          <a:p>
            <a:pPr algn="ctr" fontAlgn="base"/>
            <a:r>
              <a:rPr lang="en-IN" sz="2800" dirty="0"/>
              <a:t>If you need this questions set. Kindly let me know in the comment section belong along with your email id.</a:t>
            </a: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pic>
        <p:nvPicPr>
          <p:cNvPr id="9" name="Picture 8" descr="A close up of a sign&#10;&#10;Description automatically generated">
            <a:extLst>
              <a:ext uri="{FF2B5EF4-FFF2-40B4-BE49-F238E27FC236}">
                <a16:creationId xmlns:a16="http://schemas.microsoft.com/office/drawing/2014/main" id="{9A608F82-AB1C-B743-A55E-662A733270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02432" y="3001123"/>
            <a:ext cx="2987133" cy="947139"/>
          </a:xfrm>
          <a:prstGeom prst="rect">
            <a:avLst/>
          </a:prstGeom>
        </p:spPr>
      </p:pic>
      <p:sp>
        <p:nvSpPr>
          <p:cNvPr id="10" name="Rectangle 9">
            <a:extLst>
              <a:ext uri="{FF2B5EF4-FFF2-40B4-BE49-F238E27FC236}">
                <a16:creationId xmlns:a16="http://schemas.microsoft.com/office/drawing/2014/main" id="{E167AACE-9A6C-7F47-9B96-B4C777B8616B}"/>
              </a:ext>
            </a:extLst>
          </p:cNvPr>
          <p:cNvSpPr/>
          <p:nvPr/>
        </p:nvSpPr>
        <p:spPr>
          <a:xfrm>
            <a:off x="4005943" y="4009971"/>
            <a:ext cx="3973780" cy="461665"/>
          </a:xfrm>
          <a:prstGeom prst="rect">
            <a:avLst/>
          </a:prstGeom>
          <a:noFill/>
        </p:spPr>
        <p:txBody>
          <a:bodyPr wrap="none" lIns="91440" tIns="45720" rIns="91440" bIns="45720">
            <a:spAutoFit/>
          </a:bodyPr>
          <a:lstStyle/>
          <a:p>
            <a:pPr algn="ctr"/>
            <a:r>
              <a:rPr lang="en-GB" sz="2400" b="0" cap="none" spc="0" dirty="0">
                <a:ln w="0"/>
                <a:solidFill>
                  <a:schemeClr val="tx1"/>
                </a:solidFill>
                <a:effectLst>
                  <a:outerShdw blurRad="38100" dist="19050" dir="2700000" algn="tl" rotWithShape="0">
                    <a:schemeClr val="dk1">
                      <a:alpha val="40000"/>
                    </a:schemeClr>
                  </a:outerShdw>
                </a:effectLst>
              </a:rPr>
              <a:t>See you on part 6 of this video</a:t>
            </a:r>
          </a:p>
        </p:txBody>
      </p:sp>
      <p:sp>
        <p:nvSpPr>
          <p:cNvPr id="11" name="Rectangle 10">
            <a:extLst>
              <a:ext uri="{FF2B5EF4-FFF2-40B4-BE49-F238E27FC236}">
                <a16:creationId xmlns:a16="http://schemas.microsoft.com/office/drawing/2014/main" id="{BD513FA0-B3E0-BE46-8D86-8F417C870415}"/>
              </a:ext>
            </a:extLst>
          </p:cNvPr>
          <p:cNvSpPr/>
          <p:nvPr/>
        </p:nvSpPr>
        <p:spPr>
          <a:xfrm>
            <a:off x="1190170" y="4320934"/>
            <a:ext cx="9811656" cy="1354217"/>
          </a:xfrm>
          <a:prstGeom prst="rect">
            <a:avLst/>
          </a:prstGeom>
          <a:noFill/>
        </p:spPr>
        <p:txBody>
          <a:bodyPr wrap="square" lIns="91440" tIns="45720" rIns="91440" bIns="45720">
            <a:spAutoFit/>
          </a:bodyPr>
          <a:lstStyle/>
          <a:p>
            <a:pPr algn="ctr"/>
            <a:r>
              <a:rPr lang="en-GB" sz="5400" b="0" cap="none" spc="0" dirty="0">
                <a:ln w="0"/>
                <a:solidFill>
                  <a:schemeClr val="tx1"/>
                </a:solidFill>
                <a:effectLst>
                  <a:outerShdw blurRad="38100" dist="19050" dir="2700000" algn="tl" rotWithShape="0">
                    <a:schemeClr val="dk1">
                      <a:alpha val="40000"/>
                    </a:schemeClr>
                  </a:outerShdw>
                </a:effectLst>
              </a:rPr>
              <a:t> </a:t>
            </a:r>
            <a:r>
              <a:rPr lang="en-GB" sz="2800" b="0" cap="none" spc="0" dirty="0">
                <a:ln w="0"/>
                <a:solidFill>
                  <a:schemeClr val="tx1"/>
                </a:solidFill>
                <a:effectLst>
                  <a:outerShdw blurRad="38100" dist="19050" dir="2700000" algn="tl" rotWithShape="0">
                    <a:schemeClr val="dk1">
                      <a:alpha val="40000"/>
                    </a:schemeClr>
                  </a:outerShdw>
                </a:effectLst>
              </a:rPr>
              <a:t>Interview questions on</a:t>
            </a:r>
          </a:p>
          <a:p>
            <a:pPr algn="ctr"/>
            <a:r>
              <a:rPr lang="en-GB" sz="2800" b="1" dirty="0">
                <a:ln w="0"/>
                <a:effectLst>
                  <a:outerShdw blurRad="38100" dist="19050" dir="2700000" algn="tl" rotWithShape="0">
                    <a:schemeClr val="dk1">
                      <a:alpha val="40000"/>
                    </a:schemeClr>
                  </a:outerShdw>
                </a:effectLst>
              </a:rPr>
              <a:t>abstract and interface</a:t>
            </a:r>
            <a:endParaRPr lang="en-GB" sz="2800" b="1"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098696141"/>
      </p:ext>
    </p:extLst>
  </p:cSld>
  <p:clrMapOvr>
    <a:masterClrMapping/>
  </p:clrMapOvr>
  <mc:AlternateContent xmlns:mc="http://schemas.openxmlformats.org/markup-compatibility/2006">
    <mc:Choice xmlns:p14="http://schemas.microsoft.com/office/powerpoint/2010/main" Requires="p14">
      <p:transition spd="slow" p14:dur="2000" advClick="0" advTm="30000"/>
    </mc:Choice>
    <mc:Fallback>
      <p:transition spd="slow" advClick="0" advTm="30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03659" y="794426"/>
            <a:ext cx="5662640" cy="1200329"/>
          </a:xfrm>
          <a:prstGeom prst="rect">
            <a:avLst/>
          </a:prstGeom>
          <a:noFill/>
        </p:spPr>
        <p:txBody>
          <a:bodyPr wrap="none" lIns="91440" tIns="45720" rIns="91440" bIns="45720">
            <a:spAutoFit/>
          </a:bodyPr>
          <a:lstStyle/>
          <a:p>
            <a:r>
              <a:rPr lang="en-GB" sz="3600" b="0" cap="none" spc="0" dirty="0">
                <a:ln w="0"/>
                <a:solidFill>
                  <a:schemeClr val="tx1"/>
                </a:solidFill>
                <a:effectLst>
                  <a:outerShdw blurRad="38100" dist="19050" dir="2700000" algn="tl" rotWithShape="0">
                    <a:schemeClr val="dk1">
                      <a:alpha val="40000"/>
                    </a:schemeClr>
                  </a:outerShdw>
                </a:effectLst>
              </a:rPr>
              <a:t>1. </a:t>
            </a:r>
            <a:r>
              <a:rPr lang="en-IN" sz="3600" dirty="0"/>
              <a:t>What is Exception in Java</a:t>
            </a:r>
            <a:r>
              <a:rPr lang="en-IN" sz="3600" dirty="0">
                <a:ln w="0"/>
                <a:effectLst>
                  <a:outerShdw blurRad="38100" dist="19050" dir="2700000" algn="tl" rotWithShape="0">
                    <a:schemeClr val="dk1">
                      <a:alpha val="40000"/>
                    </a:schemeClr>
                  </a:outerShdw>
                </a:effectLst>
              </a:rPr>
              <a:t>?</a:t>
            </a:r>
          </a:p>
          <a:p>
            <a:endParaRPr lang="en-IN" sz="3600" dirty="0">
              <a:ln w="0"/>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20154A35-8EE6-2342-9C40-B5CDBF7FBC2E}"/>
              </a:ext>
            </a:extLst>
          </p:cNvPr>
          <p:cNvSpPr/>
          <p:nvPr/>
        </p:nvSpPr>
        <p:spPr>
          <a:xfrm>
            <a:off x="1165429" y="1394591"/>
            <a:ext cx="10464801" cy="4893647"/>
          </a:xfrm>
          <a:prstGeom prst="rect">
            <a:avLst/>
          </a:prstGeom>
          <a:noFill/>
        </p:spPr>
        <p:txBody>
          <a:bodyPr wrap="square" lIns="91440" tIns="45720" rIns="91440" bIns="45720">
            <a:spAutoFit/>
          </a:bodyPr>
          <a:lstStyle/>
          <a:p>
            <a:r>
              <a:rPr lang="en-IN" sz="2400" dirty="0"/>
              <a:t>Exception is an error event that can happen during the execution of a program and disrupts it’s normal flow. Exception can arise from different kind of situations such as wrong data entered by user, hardware failure, network connection failure etc.</a:t>
            </a:r>
          </a:p>
          <a:p>
            <a:endParaRPr lang="en-IN" sz="2400" dirty="0"/>
          </a:p>
          <a:p>
            <a:r>
              <a:rPr lang="en-IN" sz="2400" dirty="0"/>
              <a:t>Whenever any error occurs while executing a java statement, an exception object is created and then </a:t>
            </a:r>
            <a:r>
              <a:rPr lang="en-IN" sz="2400" b="1" dirty="0"/>
              <a:t>JRE</a:t>
            </a:r>
            <a:r>
              <a:rPr lang="en-IN" sz="2400" dirty="0"/>
              <a:t> tries to find exception handler to handle the exception. If suitable exception handler is found then the exception object is passed to the handler code to process the exception, known as </a:t>
            </a:r>
            <a:r>
              <a:rPr lang="en-IN" sz="2400" b="1" dirty="0"/>
              <a:t>catching the exception</a:t>
            </a:r>
            <a:r>
              <a:rPr lang="en-IN" sz="2400" dirty="0"/>
              <a:t>. If no handler is found then application throws the exception to runtime environment and JRE terminates the program.</a:t>
            </a:r>
          </a:p>
          <a:p>
            <a:endParaRPr lang="en-IN" sz="2400" dirty="0"/>
          </a:p>
          <a:p>
            <a:r>
              <a:rPr lang="en-IN" sz="2400" b="1" dirty="0"/>
              <a:t>Java Exception handling</a:t>
            </a:r>
            <a:r>
              <a:rPr lang="en-IN" sz="2400" dirty="0"/>
              <a:t> framework is used to handle runtime errors only, compile time errors are not handled by exception handling framework.</a:t>
            </a: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Tree>
    <p:extLst>
      <p:ext uri="{BB962C8B-B14F-4D97-AF65-F5344CB8AC3E}">
        <p14:creationId xmlns:p14="http://schemas.microsoft.com/office/powerpoint/2010/main" val="1486042043"/>
      </p:ext>
    </p:extLst>
  </p:cSld>
  <p:clrMapOvr>
    <a:masterClrMapping/>
  </p:clrMapOvr>
  <mc:AlternateContent xmlns:mc="http://schemas.openxmlformats.org/markup-compatibility/2006">
    <mc:Choice xmlns:p14="http://schemas.microsoft.com/office/powerpoint/2010/main" Requires="p14">
      <p:transition spd="slow" p14:dur="2000" advClick="0" advTm="40000"/>
    </mc:Choice>
    <mc:Fallback>
      <p:transition spd="slow" advClick="0" advTm="40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158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561770" y="770007"/>
            <a:ext cx="6850593" cy="1200329"/>
          </a:xfrm>
          <a:prstGeom prst="rect">
            <a:avLst/>
          </a:prstGeom>
          <a:noFill/>
        </p:spPr>
        <p:txBody>
          <a:bodyPr wrap="none" lIns="91440" tIns="45720" rIns="91440" bIns="45720">
            <a:spAutoFit/>
          </a:bodyPr>
          <a:lstStyle/>
          <a:p>
            <a:r>
              <a:rPr lang="en-US" sz="3600" dirty="0">
                <a:ln w="0"/>
                <a:effectLst>
                  <a:outerShdw blurRad="38100" dist="19050" dir="2700000" algn="tl" rotWithShape="0">
                    <a:schemeClr val="dk1">
                      <a:alpha val="40000"/>
                    </a:schemeClr>
                  </a:outerShdw>
                </a:effectLst>
              </a:rPr>
              <a:t>2. </a:t>
            </a:r>
            <a:r>
              <a:rPr lang="en-IN" sz="3600" dirty="0"/>
              <a:t>Explain Java Exception Hierarchy</a:t>
            </a:r>
          </a:p>
          <a:p>
            <a:endParaRPr lang="en-IN" sz="3600" dirty="0">
              <a:ln w="0"/>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20154A35-8EE6-2342-9C40-B5CDBF7FBC2E}"/>
              </a:ext>
            </a:extLst>
          </p:cNvPr>
          <p:cNvSpPr/>
          <p:nvPr/>
        </p:nvSpPr>
        <p:spPr>
          <a:xfrm>
            <a:off x="1051129" y="1514838"/>
            <a:ext cx="10464801" cy="3416320"/>
          </a:xfrm>
          <a:prstGeom prst="rect">
            <a:avLst/>
          </a:prstGeom>
          <a:noFill/>
        </p:spPr>
        <p:txBody>
          <a:bodyPr wrap="square" lIns="91440" tIns="45720" rIns="91440" bIns="45720">
            <a:spAutoFit/>
          </a:bodyPr>
          <a:lstStyle/>
          <a:p>
            <a:r>
              <a:rPr lang="en-IN" sz="2400" dirty="0"/>
              <a:t>Java Exceptions are hierarchical and inheritance is used to categorize different types of exceptions. </a:t>
            </a:r>
            <a:r>
              <a:rPr lang="en-IN" sz="2400" b="1" dirty="0"/>
              <a:t>Throwable</a:t>
            </a:r>
            <a:r>
              <a:rPr lang="en-IN" sz="2400" dirty="0"/>
              <a:t> is the parent class of Java Exceptions Hierarchy and it has two child objects – </a:t>
            </a:r>
            <a:r>
              <a:rPr lang="en-IN" sz="2400" b="1" dirty="0"/>
              <a:t>Error</a:t>
            </a:r>
            <a:r>
              <a:rPr lang="en-IN" sz="2400" dirty="0"/>
              <a:t> and </a:t>
            </a:r>
            <a:r>
              <a:rPr lang="en-IN" sz="2400" b="1" dirty="0"/>
              <a:t>Exception</a:t>
            </a:r>
            <a:r>
              <a:rPr lang="en-IN" sz="2400" dirty="0"/>
              <a:t>. Exceptions are further divided into checked exceptions and runtime exception</a:t>
            </a:r>
          </a:p>
          <a:p>
            <a:endParaRPr lang="en-IN" sz="2400" dirty="0"/>
          </a:p>
          <a:p>
            <a:pPr marL="342900" indent="-342900">
              <a:buFont typeface="Arial" panose="020B0604020202020204" pitchFamily="34" charset="0"/>
              <a:buChar char="•"/>
            </a:pPr>
            <a:r>
              <a:rPr lang="en-IN" sz="2400" b="1" dirty="0"/>
              <a:t>Checked Exception</a:t>
            </a:r>
          </a:p>
          <a:p>
            <a:pPr marL="342900" indent="-342900">
              <a:buFont typeface="Arial" panose="020B0604020202020204" pitchFamily="34" charset="0"/>
              <a:buChar char="•"/>
            </a:pPr>
            <a:r>
              <a:rPr lang="en-IN" sz="2400" b="1" dirty="0"/>
              <a:t>Unchecked Exception</a:t>
            </a:r>
          </a:p>
          <a:p>
            <a:pPr marL="342900" indent="-342900">
              <a:buFont typeface="Arial" panose="020B0604020202020204" pitchFamily="34" charset="0"/>
              <a:buChar char="•"/>
            </a:pPr>
            <a:r>
              <a:rPr lang="en-IN" sz="2400" b="1" dirty="0"/>
              <a:t>Error</a:t>
            </a:r>
            <a:r>
              <a:rPr lang="en-IN" sz="2400" dirty="0"/>
              <a:t> - Error cause the program to exit since they are not recoverable. For Example, </a:t>
            </a:r>
            <a:r>
              <a:rPr lang="en-IN" sz="2400" dirty="0" err="1"/>
              <a:t>OutOfMemoryError</a:t>
            </a:r>
            <a:r>
              <a:rPr lang="en-IN" sz="2400" dirty="0"/>
              <a:t>, </a:t>
            </a:r>
            <a:r>
              <a:rPr lang="en-IN" sz="2400" dirty="0" err="1"/>
              <a:t>AssertionError</a:t>
            </a:r>
            <a:r>
              <a:rPr lang="en-IN" sz="2400" dirty="0"/>
              <a:t>, etc.</a:t>
            </a: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Tree>
    <p:extLst>
      <p:ext uri="{BB962C8B-B14F-4D97-AF65-F5344CB8AC3E}">
        <p14:creationId xmlns:p14="http://schemas.microsoft.com/office/powerpoint/2010/main" val="3530568718"/>
      </p:ext>
    </p:extLst>
  </p:cSld>
  <p:clrMapOvr>
    <a:masterClrMapping/>
  </p:clrMapOvr>
  <mc:AlternateContent xmlns:mc="http://schemas.openxmlformats.org/markup-compatibility/2006">
    <mc:Choice xmlns:p14="http://schemas.microsoft.com/office/powerpoint/2010/main" Requires="p14">
      <p:transition spd="slow" p14:dur="2000" advClick="0" advTm="30000"/>
    </mc:Choice>
    <mc:Fallback>
      <p:transition spd="slow" advClick="0" advTm="30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03659" y="794426"/>
            <a:ext cx="10253833" cy="1200329"/>
          </a:xfrm>
          <a:prstGeom prst="rect">
            <a:avLst/>
          </a:prstGeom>
          <a:noFill/>
        </p:spPr>
        <p:txBody>
          <a:bodyPr wrap="none" lIns="91440" tIns="45720" rIns="91440" bIns="45720">
            <a:spAutoFit/>
          </a:bodyPr>
          <a:lstStyle/>
          <a:p>
            <a:r>
              <a:rPr lang="en-IN" sz="3600" dirty="0"/>
              <a:t>3. What is the difference between Checked Exception </a:t>
            </a:r>
          </a:p>
          <a:p>
            <a:r>
              <a:rPr lang="en-IN" sz="3600" dirty="0"/>
              <a:t>    and Unchecked Exception</a:t>
            </a:r>
          </a:p>
        </p:txBody>
      </p:sp>
      <p:sp>
        <p:nvSpPr>
          <p:cNvPr id="3" name="Rectangle 2">
            <a:extLst>
              <a:ext uri="{FF2B5EF4-FFF2-40B4-BE49-F238E27FC236}">
                <a16:creationId xmlns:a16="http://schemas.microsoft.com/office/drawing/2014/main" id="{20154A35-8EE6-2342-9C40-B5CDBF7FBC2E}"/>
              </a:ext>
            </a:extLst>
          </p:cNvPr>
          <p:cNvSpPr/>
          <p:nvPr/>
        </p:nvSpPr>
        <p:spPr>
          <a:xfrm>
            <a:off x="1059945" y="1979554"/>
            <a:ext cx="10464801" cy="4154984"/>
          </a:xfrm>
          <a:prstGeom prst="rect">
            <a:avLst/>
          </a:prstGeom>
          <a:noFill/>
        </p:spPr>
        <p:txBody>
          <a:bodyPr wrap="square" lIns="91440" tIns="45720" rIns="91440" bIns="45720">
            <a:spAutoFit/>
          </a:bodyPr>
          <a:lstStyle/>
          <a:p>
            <a:pPr marL="342900" indent="-342900">
              <a:buFont typeface="Arial" panose="020B0604020202020204" pitchFamily="34" charset="0"/>
              <a:buChar char="•"/>
            </a:pPr>
            <a:r>
              <a:rPr lang="en-IN" sz="2400" b="1" dirty="0"/>
              <a:t>Checked Exception</a:t>
            </a:r>
          </a:p>
          <a:p>
            <a:r>
              <a:rPr lang="en-IN" sz="2400" dirty="0"/>
              <a:t>The classes that extend Throwable class except </a:t>
            </a:r>
            <a:r>
              <a:rPr lang="en-IN" sz="2400" dirty="0" err="1"/>
              <a:t>RuntimeException</a:t>
            </a:r>
            <a:r>
              <a:rPr lang="en-IN" sz="2400" dirty="0"/>
              <a:t> and Error are known as checked exceptions. Checked exceptions are the one which are checked at compile-time e.g., </a:t>
            </a:r>
            <a:r>
              <a:rPr lang="en-IN" sz="2400" dirty="0" err="1"/>
              <a:t>IOException</a:t>
            </a:r>
            <a:r>
              <a:rPr lang="en-IN" sz="2400" dirty="0"/>
              <a:t>, </a:t>
            </a:r>
            <a:r>
              <a:rPr lang="en-IN" sz="2400" dirty="0" err="1"/>
              <a:t>SQLException</a:t>
            </a:r>
            <a:r>
              <a:rPr lang="en-IN" sz="2400" dirty="0"/>
              <a:t>, etc. Checked exceptions are checked at compile-time.</a:t>
            </a:r>
          </a:p>
          <a:p>
            <a:endParaRPr lang="en-IN" sz="2400" dirty="0"/>
          </a:p>
          <a:p>
            <a:pPr marL="342900" indent="-342900">
              <a:buFont typeface="Arial" panose="020B0604020202020204" pitchFamily="34" charset="0"/>
              <a:buChar char="•"/>
            </a:pPr>
            <a:r>
              <a:rPr lang="en-IN" sz="2400" b="1" dirty="0"/>
              <a:t>Unchecked Exception</a:t>
            </a:r>
          </a:p>
          <a:p>
            <a:r>
              <a:rPr lang="en-IN" sz="2400" dirty="0"/>
              <a:t>The classes that extend </a:t>
            </a:r>
            <a:r>
              <a:rPr lang="en-IN" sz="2400" dirty="0" err="1"/>
              <a:t>RuntimeException</a:t>
            </a:r>
            <a:r>
              <a:rPr lang="en-IN" sz="2400" dirty="0"/>
              <a:t> are known as unchecked exceptions. Unchecked exceptions are the one which are handled at runtime because they can not be checked at compile-time e.g., </a:t>
            </a:r>
            <a:r>
              <a:rPr lang="en-IN" sz="2400" dirty="0" err="1"/>
              <a:t>ArithmeticException</a:t>
            </a:r>
            <a:r>
              <a:rPr lang="en-IN" sz="2400" dirty="0"/>
              <a:t>, </a:t>
            </a:r>
            <a:r>
              <a:rPr lang="en-IN" sz="2400" dirty="0" err="1"/>
              <a:t>NullPointerException</a:t>
            </a:r>
            <a:r>
              <a:rPr lang="en-IN" sz="2400" dirty="0"/>
              <a:t>, etc. Unchecked exceptions are not checked at compile-time.</a:t>
            </a: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Tree>
    <p:extLst>
      <p:ext uri="{BB962C8B-B14F-4D97-AF65-F5344CB8AC3E}">
        <p14:creationId xmlns:p14="http://schemas.microsoft.com/office/powerpoint/2010/main" val="4279292349"/>
      </p:ext>
    </p:extLst>
  </p:cSld>
  <p:clrMapOvr>
    <a:masterClrMapping/>
  </p:clrMapOvr>
  <mc:AlternateContent xmlns:mc="http://schemas.openxmlformats.org/markup-compatibility/2006">
    <mc:Choice xmlns:p14="http://schemas.microsoft.com/office/powerpoint/2010/main" Requires="p14">
      <p:transition spd="slow" p14:dur="2000" advClick="0" advTm="40000"/>
    </mc:Choice>
    <mc:Fallback>
      <p:transition spd="slow" advClick="0" advTm="40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03659" y="794426"/>
            <a:ext cx="8294194" cy="646331"/>
          </a:xfrm>
          <a:prstGeom prst="rect">
            <a:avLst/>
          </a:prstGeom>
          <a:noFill/>
        </p:spPr>
        <p:txBody>
          <a:bodyPr wrap="none" lIns="91440" tIns="45720" rIns="91440" bIns="45720">
            <a:spAutoFit/>
          </a:bodyPr>
          <a:lstStyle/>
          <a:p>
            <a:r>
              <a:rPr lang="en-IN" sz="3600" dirty="0"/>
              <a:t>4.  How the exceptions are handled in java?</a:t>
            </a:r>
          </a:p>
        </p:txBody>
      </p:sp>
      <p:sp>
        <p:nvSpPr>
          <p:cNvPr id="3" name="Rectangle 2">
            <a:extLst>
              <a:ext uri="{FF2B5EF4-FFF2-40B4-BE49-F238E27FC236}">
                <a16:creationId xmlns:a16="http://schemas.microsoft.com/office/drawing/2014/main" id="{20154A35-8EE6-2342-9C40-B5CDBF7FBC2E}"/>
              </a:ext>
            </a:extLst>
          </p:cNvPr>
          <p:cNvSpPr/>
          <p:nvPr/>
        </p:nvSpPr>
        <p:spPr>
          <a:xfrm>
            <a:off x="1082805" y="1560617"/>
            <a:ext cx="10464801" cy="3416320"/>
          </a:xfrm>
          <a:prstGeom prst="rect">
            <a:avLst/>
          </a:prstGeom>
          <a:noFill/>
        </p:spPr>
        <p:txBody>
          <a:bodyPr wrap="square" lIns="91440" tIns="45720" rIns="91440" bIns="45720">
            <a:spAutoFit/>
          </a:bodyPr>
          <a:lstStyle/>
          <a:p>
            <a:r>
              <a:rPr lang="en-IN" sz="2400" dirty="0"/>
              <a:t>Exceptions handling can be done using </a:t>
            </a:r>
            <a:r>
              <a:rPr lang="en-IN" sz="2400" b="1" dirty="0"/>
              <a:t>try</a:t>
            </a:r>
            <a:r>
              <a:rPr lang="en-IN" sz="2400" dirty="0"/>
              <a:t>, </a:t>
            </a:r>
            <a:r>
              <a:rPr lang="en-IN" sz="2400" b="1" dirty="0"/>
              <a:t>catch</a:t>
            </a:r>
            <a:r>
              <a:rPr lang="en-IN" sz="2400" dirty="0"/>
              <a:t> and </a:t>
            </a:r>
            <a:r>
              <a:rPr lang="en-IN" sz="2400" b="1" dirty="0"/>
              <a:t>finally</a:t>
            </a:r>
            <a:r>
              <a:rPr lang="en-IN" sz="2400" dirty="0"/>
              <a:t> blocks.</a:t>
            </a:r>
            <a:br>
              <a:rPr lang="en-IN" sz="2400" dirty="0"/>
            </a:br>
            <a:br>
              <a:rPr lang="en-IN" sz="2400" dirty="0"/>
            </a:br>
            <a:r>
              <a:rPr lang="en-IN" sz="2400" b="1" dirty="0"/>
              <a:t>try :</a:t>
            </a:r>
            <a:r>
              <a:rPr lang="en-IN" sz="2400" dirty="0"/>
              <a:t> The code or set of statements that may raise exception should be try block.</a:t>
            </a:r>
          </a:p>
          <a:p>
            <a:br>
              <a:rPr lang="en-IN" sz="2400" dirty="0"/>
            </a:br>
            <a:r>
              <a:rPr lang="en-IN" sz="2400" b="1" dirty="0"/>
              <a:t>catch :</a:t>
            </a:r>
            <a:r>
              <a:rPr lang="en-IN" sz="2400" dirty="0"/>
              <a:t> This block catches the exceptions thrown in the try block.</a:t>
            </a:r>
          </a:p>
          <a:p>
            <a:br>
              <a:rPr lang="en-IN" sz="2400" dirty="0"/>
            </a:br>
            <a:r>
              <a:rPr lang="en-IN" sz="2400" b="1" dirty="0"/>
              <a:t>finally :</a:t>
            </a:r>
            <a:r>
              <a:rPr lang="en-IN" sz="2400" dirty="0"/>
              <a:t> This block of code is “</a:t>
            </a:r>
            <a:r>
              <a:rPr lang="en-IN" sz="2400" b="1" dirty="0"/>
              <a:t>always</a:t>
            </a:r>
            <a:r>
              <a:rPr lang="en-IN" sz="2400" dirty="0"/>
              <a:t>” executed whether an exception has occurred in the try block or not, </a:t>
            </a:r>
            <a:r>
              <a:rPr lang="en-IN" sz="2400" b="1" dirty="0"/>
              <a:t>except we are abruptly terminating the program by using </a:t>
            </a:r>
            <a:r>
              <a:rPr lang="en-IN" sz="2400" b="1" dirty="0" err="1"/>
              <a:t>System.exit</a:t>
            </a:r>
            <a:r>
              <a:rPr lang="en-IN" sz="2400" b="1" dirty="0"/>
              <a:t>(0). [important]</a:t>
            </a: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Tree>
    <p:extLst>
      <p:ext uri="{BB962C8B-B14F-4D97-AF65-F5344CB8AC3E}">
        <p14:creationId xmlns:p14="http://schemas.microsoft.com/office/powerpoint/2010/main" val="2606094018"/>
      </p:ext>
    </p:extLst>
  </p:cSld>
  <p:clrMapOvr>
    <a:masterClrMapping/>
  </p:clrMapOvr>
  <mc:AlternateContent xmlns:mc="http://schemas.openxmlformats.org/markup-compatibility/2006">
    <mc:Choice xmlns:p14="http://schemas.microsoft.com/office/powerpoint/2010/main" Requires="p14">
      <p:transition spd="slow" p14:dur="2000" advClick="0" advTm="30000"/>
    </mc:Choice>
    <mc:Fallback>
      <p:transition spd="slow" advClick="0" advTm="30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03659" y="794426"/>
            <a:ext cx="10304744" cy="1200329"/>
          </a:xfrm>
          <a:prstGeom prst="rect">
            <a:avLst/>
          </a:prstGeom>
          <a:noFill/>
        </p:spPr>
        <p:txBody>
          <a:bodyPr wrap="none" lIns="91440" tIns="45720" rIns="91440" bIns="45720">
            <a:spAutoFit/>
          </a:bodyPr>
          <a:lstStyle/>
          <a:p>
            <a:r>
              <a:rPr lang="en-IN" sz="3600" dirty="0"/>
              <a:t>5. Is it necessary that each try block must be followed </a:t>
            </a:r>
          </a:p>
          <a:p>
            <a:r>
              <a:rPr lang="en-IN" sz="3600" dirty="0"/>
              <a:t>by a catch block?</a:t>
            </a:r>
          </a:p>
        </p:txBody>
      </p:sp>
      <p:sp>
        <p:nvSpPr>
          <p:cNvPr id="3" name="Rectangle 2">
            <a:extLst>
              <a:ext uri="{FF2B5EF4-FFF2-40B4-BE49-F238E27FC236}">
                <a16:creationId xmlns:a16="http://schemas.microsoft.com/office/drawing/2014/main" id="{20154A35-8EE6-2342-9C40-B5CDBF7FBC2E}"/>
              </a:ext>
            </a:extLst>
          </p:cNvPr>
          <p:cNvSpPr/>
          <p:nvPr/>
        </p:nvSpPr>
        <p:spPr>
          <a:xfrm>
            <a:off x="1047261" y="1994755"/>
            <a:ext cx="10464801" cy="1200329"/>
          </a:xfrm>
          <a:prstGeom prst="rect">
            <a:avLst/>
          </a:prstGeom>
          <a:noFill/>
        </p:spPr>
        <p:txBody>
          <a:bodyPr wrap="square" lIns="91440" tIns="45720" rIns="91440" bIns="45720">
            <a:spAutoFit/>
          </a:bodyPr>
          <a:lstStyle/>
          <a:p>
            <a:r>
              <a:rPr lang="en-IN" sz="2400" dirty="0"/>
              <a:t>It is not necessary that each try block must be followed by a catch block. It should be followed by either a catch block OR a finally block. So whatever exceptions are likely to be thrown should be declared in the throws clause of the method.</a:t>
            </a:r>
            <a:endParaRPr lang="en-IN" sz="2400" b="1" dirty="0"/>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
        <p:nvSpPr>
          <p:cNvPr id="9" name="Rectangle 8">
            <a:extLst>
              <a:ext uri="{FF2B5EF4-FFF2-40B4-BE49-F238E27FC236}">
                <a16:creationId xmlns:a16="http://schemas.microsoft.com/office/drawing/2014/main" id="{3DB32404-C686-BB44-94E8-2F6FC147D295}"/>
              </a:ext>
            </a:extLst>
          </p:cNvPr>
          <p:cNvSpPr/>
          <p:nvPr/>
        </p:nvSpPr>
        <p:spPr>
          <a:xfrm>
            <a:off x="551942" y="3433926"/>
            <a:ext cx="10404323" cy="1200329"/>
          </a:xfrm>
          <a:prstGeom prst="rect">
            <a:avLst/>
          </a:prstGeom>
          <a:noFill/>
        </p:spPr>
        <p:txBody>
          <a:bodyPr wrap="none" lIns="91440" tIns="45720" rIns="91440" bIns="45720">
            <a:spAutoFit/>
          </a:bodyPr>
          <a:lstStyle/>
          <a:p>
            <a:r>
              <a:rPr lang="en-IN" sz="3600" dirty="0"/>
              <a:t>6. What statements can exist in between try, catch and</a:t>
            </a:r>
          </a:p>
          <a:p>
            <a:r>
              <a:rPr lang="en-IN" sz="3600" dirty="0"/>
              <a:t> finally blocks?</a:t>
            </a:r>
          </a:p>
        </p:txBody>
      </p:sp>
      <p:sp>
        <p:nvSpPr>
          <p:cNvPr id="10" name="Rectangle 9">
            <a:extLst>
              <a:ext uri="{FF2B5EF4-FFF2-40B4-BE49-F238E27FC236}">
                <a16:creationId xmlns:a16="http://schemas.microsoft.com/office/drawing/2014/main" id="{C279641B-F591-C848-8E08-8B1C1BA13352}"/>
              </a:ext>
            </a:extLst>
          </p:cNvPr>
          <p:cNvSpPr/>
          <p:nvPr/>
        </p:nvSpPr>
        <p:spPr>
          <a:xfrm>
            <a:off x="1047261" y="4739002"/>
            <a:ext cx="10464801" cy="830997"/>
          </a:xfrm>
          <a:prstGeom prst="rect">
            <a:avLst/>
          </a:prstGeom>
          <a:noFill/>
        </p:spPr>
        <p:txBody>
          <a:bodyPr wrap="square" lIns="91440" tIns="45720" rIns="91440" bIns="45720">
            <a:spAutoFit/>
          </a:bodyPr>
          <a:lstStyle/>
          <a:p>
            <a:r>
              <a:rPr lang="en-IN" sz="2400" dirty="0"/>
              <a:t>No, try, catch and finally forms a single unit and no other statements should exist in between try, catch and finally blocks.</a:t>
            </a:r>
            <a:endParaRPr lang="en-IN" sz="2400" b="1" dirty="0"/>
          </a:p>
        </p:txBody>
      </p:sp>
    </p:spTree>
    <p:extLst>
      <p:ext uri="{BB962C8B-B14F-4D97-AF65-F5344CB8AC3E}">
        <p14:creationId xmlns:p14="http://schemas.microsoft.com/office/powerpoint/2010/main" val="3048864301"/>
      </p:ext>
    </p:extLst>
  </p:cSld>
  <p:clrMapOvr>
    <a:masterClrMapping/>
  </p:clrMapOvr>
  <mc:AlternateContent xmlns:mc="http://schemas.openxmlformats.org/markup-compatibility/2006">
    <mc:Choice xmlns:p14="http://schemas.microsoft.com/office/powerpoint/2010/main" Requires="p14">
      <p:transition spd="slow" p14:dur="2000" advClick="0" advTm="40000"/>
    </mc:Choice>
    <mc:Fallback>
      <p:transition spd="slow" advClick="0" advTm="40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03659" y="794426"/>
            <a:ext cx="10415095" cy="1200329"/>
          </a:xfrm>
          <a:prstGeom prst="rect">
            <a:avLst/>
          </a:prstGeom>
          <a:noFill/>
        </p:spPr>
        <p:txBody>
          <a:bodyPr wrap="none" lIns="91440" tIns="45720" rIns="91440" bIns="45720">
            <a:spAutoFit/>
          </a:bodyPr>
          <a:lstStyle/>
          <a:p>
            <a:r>
              <a:rPr lang="en-IN" sz="3600" dirty="0"/>
              <a:t>7. Are we allowed to use only try block without a catch</a:t>
            </a:r>
          </a:p>
          <a:p>
            <a:r>
              <a:rPr lang="en-IN" sz="3600" dirty="0"/>
              <a:t> and finally blocks?</a:t>
            </a:r>
          </a:p>
        </p:txBody>
      </p:sp>
      <p:sp>
        <p:nvSpPr>
          <p:cNvPr id="3" name="Rectangle 2">
            <a:extLst>
              <a:ext uri="{FF2B5EF4-FFF2-40B4-BE49-F238E27FC236}">
                <a16:creationId xmlns:a16="http://schemas.microsoft.com/office/drawing/2014/main" id="{20154A35-8EE6-2342-9C40-B5CDBF7FBC2E}"/>
              </a:ext>
            </a:extLst>
          </p:cNvPr>
          <p:cNvSpPr/>
          <p:nvPr/>
        </p:nvSpPr>
        <p:spPr>
          <a:xfrm>
            <a:off x="1047261" y="1994755"/>
            <a:ext cx="10464801" cy="3416320"/>
          </a:xfrm>
          <a:prstGeom prst="rect">
            <a:avLst/>
          </a:prstGeom>
          <a:noFill/>
        </p:spPr>
        <p:txBody>
          <a:bodyPr wrap="square" lIns="91440" tIns="45720" rIns="91440" bIns="45720">
            <a:spAutoFit/>
          </a:bodyPr>
          <a:lstStyle/>
          <a:p>
            <a:r>
              <a:rPr lang="en-IN" sz="2400" b="1" i="1" dirty="0"/>
              <a:t>Prior to Java 7:</a:t>
            </a:r>
            <a:br>
              <a:rPr lang="en-IN" sz="2400" dirty="0"/>
            </a:br>
            <a:r>
              <a:rPr lang="en-IN" sz="2400" dirty="0"/>
              <a:t>No, it is not allowed. If used it shows compilation error. The try block must be followed by a catch block or finally block.</a:t>
            </a:r>
            <a:br>
              <a:rPr lang="en-IN" sz="2400" dirty="0"/>
            </a:br>
            <a:br>
              <a:rPr lang="en-IN" sz="2400" dirty="0"/>
            </a:br>
            <a:r>
              <a:rPr lang="en-IN" sz="2400" b="1" i="1" dirty="0"/>
              <a:t>After Java 7 (Correct Answer):</a:t>
            </a:r>
            <a:br>
              <a:rPr lang="en-IN" sz="2400" dirty="0"/>
            </a:br>
            <a:r>
              <a:rPr lang="en-IN" sz="2400" dirty="0"/>
              <a:t>Yes, it is possible to have a try block without a catch and finally blocks. The introduction of </a:t>
            </a:r>
            <a:r>
              <a:rPr lang="en-IN" sz="2400" b="1" dirty="0"/>
              <a:t>try-with-resources</a:t>
            </a:r>
            <a:r>
              <a:rPr lang="en-IN" sz="2400" dirty="0"/>
              <a:t> concept makes it possible.</a:t>
            </a:r>
            <a:br>
              <a:rPr lang="en-IN" sz="2400" dirty="0"/>
            </a:br>
            <a:r>
              <a:rPr lang="en-IN" sz="2400" dirty="0"/>
              <a:t>The only constraint is resources which we are passing as a parameter in try block must implement </a:t>
            </a:r>
            <a:r>
              <a:rPr lang="en-IN" sz="2400" b="1" dirty="0" err="1"/>
              <a:t>AutoCloseable</a:t>
            </a:r>
            <a:r>
              <a:rPr lang="en-IN" sz="2400" dirty="0"/>
              <a:t> interface.</a:t>
            </a:r>
            <a:endParaRPr lang="en-IN" sz="2400" b="1" dirty="0"/>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Tree>
    <p:extLst>
      <p:ext uri="{BB962C8B-B14F-4D97-AF65-F5344CB8AC3E}">
        <p14:creationId xmlns:p14="http://schemas.microsoft.com/office/powerpoint/2010/main" val="1026824225"/>
      </p:ext>
    </p:extLst>
  </p:cSld>
  <p:clrMapOvr>
    <a:masterClrMapping/>
  </p:clrMapOvr>
  <mc:AlternateContent xmlns:mc="http://schemas.openxmlformats.org/markup-compatibility/2006">
    <mc:Choice xmlns:p14="http://schemas.microsoft.com/office/powerpoint/2010/main" Requires="p14">
      <p:transition spd="slow" p14:dur="2000" advClick="0" advTm="30000"/>
    </mc:Choice>
    <mc:Fallback>
      <p:transition spd="slow" advClick="0" advTm="30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03659" y="794426"/>
            <a:ext cx="9867894" cy="646331"/>
          </a:xfrm>
          <a:prstGeom prst="rect">
            <a:avLst/>
          </a:prstGeom>
          <a:noFill/>
        </p:spPr>
        <p:txBody>
          <a:bodyPr wrap="none" lIns="91440" tIns="45720" rIns="91440" bIns="45720">
            <a:spAutoFit/>
          </a:bodyPr>
          <a:lstStyle/>
          <a:p>
            <a:r>
              <a:rPr lang="en-IN" sz="3600" dirty="0"/>
              <a:t>8. Can we have multiple try or multiple catch block?</a:t>
            </a:r>
          </a:p>
        </p:txBody>
      </p:sp>
      <p:sp>
        <p:nvSpPr>
          <p:cNvPr id="3" name="Rectangle 2">
            <a:extLst>
              <a:ext uri="{FF2B5EF4-FFF2-40B4-BE49-F238E27FC236}">
                <a16:creationId xmlns:a16="http://schemas.microsoft.com/office/drawing/2014/main" id="{20154A35-8EE6-2342-9C40-B5CDBF7FBC2E}"/>
              </a:ext>
            </a:extLst>
          </p:cNvPr>
          <p:cNvSpPr/>
          <p:nvPr/>
        </p:nvSpPr>
        <p:spPr>
          <a:xfrm>
            <a:off x="1115841" y="1526100"/>
            <a:ext cx="10464801" cy="1200329"/>
          </a:xfrm>
          <a:prstGeom prst="rect">
            <a:avLst/>
          </a:prstGeom>
          <a:noFill/>
        </p:spPr>
        <p:txBody>
          <a:bodyPr wrap="square" lIns="91440" tIns="45720" rIns="91440" bIns="45720">
            <a:spAutoFit/>
          </a:bodyPr>
          <a:lstStyle/>
          <a:p>
            <a:r>
              <a:rPr lang="en-IN" sz="2400" dirty="0"/>
              <a:t>You cannot have multiple try blocks with a single catch block. Each try block must be followed by catch or finally. Still if you try to have single catch block for multiple try blocks a compile time error is generated.</a:t>
            </a: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
        <p:nvSpPr>
          <p:cNvPr id="9" name="Rectangle 8">
            <a:extLst>
              <a:ext uri="{FF2B5EF4-FFF2-40B4-BE49-F238E27FC236}">
                <a16:creationId xmlns:a16="http://schemas.microsoft.com/office/drawing/2014/main" id="{509180A9-FCD6-4542-8909-5243471C1F6B}"/>
              </a:ext>
            </a:extLst>
          </p:cNvPr>
          <p:cNvSpPr/>
          <p:nvPr/>
        </p:nvSpPr>
        <p:spPr>
          <a:xfrm>
            <a:off x="603659" y="2988754"/>
            <a:ext cx="7318927" cy="1200329"/>
          </a:xfrm>
          <a:prstGeom prst="rect">
            <a:avLst/>
          </a:prstGeom>
          <a:noFill/>
        </p:spPr>
        <p:txBody>
          <a:bodyPr wrap="none" lIns="91440" tIns="45720" rIns="91440" bIns="45720">
            <a:spAutoFit/>
          </a:bodyPr>
          <a:lstStyle/>
          <a:p>
            <a:r>
              <a:rPr lang="en-IN" sz="3600" dirty="0"/>
              <a:t>9. What is Exception chaining in Java ?</a:t>
            </a:r>
          </a:p>
          <a:p>
            <a:endParaRPr lang="en-IN" sz="3600" dirty="0"/>
          </a:p>
        </p:txBody>
      </p:sp>
      <p:sp>
        <p:nvSpPr>
          <p:cNvPr id="10" name="Rectangle 9">
            <a:extLst>
              <a:ext uri="{FF2B5EF4-FFF2-40B4-BE49-F238E27FC236}">
                <a16:creationId xmlns:a16="http://schemas.microsoft.com/office/drawing/2014/main" id="{BCDF4259-3C04-C945-A43A-261387150DBD}"/>
              </a:ext>
            </a:extLst>
          </p:cNvPr>
          <p:cNvSpPr/>
          <p:nvPr/>
        </p:nvSpPr>
        <p:spPr>
          <a:xfrm>
            <a:off x="1115840" y="3694128"/>
            <a:ext cx="10464801" cy="2308324"/>
          </a:xfrm>
          <a:prstGeom prst="rect">
            <a:avLst/>
          </a:prstGeom>
          <a:noFill/>
        </p:spPr>
        <p:txBody>
          <a:bodyPr wrap="square" lIns="91440" tIns="45720" rIns="91440" bIns="45720">
            <a:spAutoFit/>
          </a:bodyPr>
          <a:lstStyle/>
          <a:p>
            <a:r>
              <a:rPr lang="en-IN" sz="2400" dirty="0"/>
              <a:t>Exception chaining is a popular exception handling concept in Java, where another exception is thrown in response of an exception and creating a chain of Exceptions. This technique mostly used to wrap a checked exception into an unchecked or </a:t>
            </a:r>
            <a:r>
              <a:rPr lang="en-IN" sz="2400" dirty="0" err="1"/>
              <a:t>RuntimeException</a:t>
            </a:r>
            <a:r>
              <a:rPr lang="en-IN" sz="2400" dirty="0"/>
              <a:t>. By the way if you are throwing new exception due to another exception then always include original exception so that handler code can access root cause by using methods like </a:t>
            </a:r>
            <a:r>
              <a:rPr lang="en-IN" sz="2400" dirty="0" err="1"/>
              <a:t>getCause</a:t>
            </a:r>
            <a:r>
              <a:rPr lang="en-IN" sz="2400" dirty="0"/>
              <a:t>() and </a:t>
            </a:r>
            <a:r>
              <a:rPr lang="en-IN" sz="2400" dirty="0" err="1"/>
              <a:t>initCause</a:t>
            </a:r>
            <a:r>
              <a:rPr lang="en-IN" sz="2400" dirty="0"/>
              <a:t>().</a:t>
            </a:r>
          </a:p>
        </p:txBody>
      </p:sp>
    </p:spTree>
    <p:extLst>
      <p:ext uri="{BB962C8B-B14F-4D97-AF65-F5344CB8AC3E}">
        <p14:creationId xmlns:p14="http://schemas.microsoft.com/office/powerpoint/2010/main" val="3733974972"/>
      </p:ext>
    </p:extLst>
  </p:cSld>
  <p:clrMapOvr>
    <a:masterClrMapping/>
  </p:clrMapOvr>
  <mc:AlternateContent xmlns:mc="http://schemas.openxmlformats.org/markup-compatibility/2006">
    <mc:Choice xmlns:p14="http://schemas.microsoft.com/office/powerpoint/2010/main" Requires="p14">
      <p:transition spd="slow" p14:dur="2000" advClick="0" advTm="40000"/>
    </mc:Choice>
    <mc:Fallback>
      <p:transition spd="slow" advClick="0" advTm="40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03659" y="794426"/>
            <a:ext cx="11275844" cy="1200329"/>
          </a:xfrm>
          <a:prstGeom prst="rect">
            <a:avLst/>
          </a:prstGeom>
          <a:noFill/>
        </p:spPr>
        <p:txBody>
          <a:bodyPr wrap="none" lIns="91440" tIns="45720" rIns="91440" bIns="45720">
            <a:spAutoFit/>
          </a:bodyPr>
          <a:lstStyle/>
          <a:p>
            <a:r>
              <a:rPr lang="en-IN" sz="3600" dirty="0"/>
              <a:t>10. What is the difference between final, finally and finalize</a:t>
            </a:r>
          </a:p>
          <a:p>
            <a:r>
              <a:rPr lang="en-IN" sz="3600" dirty="0"/>
              <a:t> in java?</a:t>
            </a:r>
          </a:p>
        </p:txBody>
      </p:sp>
      <p:sp>
        <p:nvSpPr>
          <p:cNvPr id="3" name="Rectangle 2">
            <a:extLst>
              <a:ext uri="{FF2B5EF4-FFF2-40B4-BE49-F238E27FC236}">
                <a16:creationId xmlns:a16="http://schemas.microsoft.com/office/drawing/2014/main" id="{20154A35-8EE6-2342-9C40-B5CDBF7FBC2E}"/>
              </a:ext>
            </a:extLst>
          </p:cNvPr>
          <p:cNvSpPr/>
          <p:nvPr/>
        </p:nvSpPr>
        <p:spPr>
          <a:xfrm>
            <a:off x="1043195" y="2080098"/>
            <a:ext cx="10464801" cy="3785652"/>
          </a:xfrm>
          <a:prstGeom prst="rect">
            <a:avLst/>
          </a:prstGeom>
          <a:noFill/>
        </p:spPr>
        <p:txBody>
          <a:bodyPr wrap="square" lIns="91440" tIns="45720" rIns="91440" bIns="45720">
            <a:spAutoFit/>
          </a:bodyPr>
          <a:lstStyle/>
          <a:p>
            <a:pPr marL="342900" indent="-342900">
              <a:buFont typeface="Arial" panose="020B0604020202020204" pitchFamily="34" charset="0"/>
              <a:buChar char="•"/>
            </a:pPr>
            <a:r>
              <a:rPr lang="en-IN" sz="2400" b="1" u="sng" dirty="0"/>
              <a:t>final:</a:t>
            </a:r>
            <a:br>
              <a:rPr lang="en-IN" sz="2400" dirty="0"/>
            </a:br>
            <a:r>
              <a:rPr lang="en-IN" sz="2400" dirty="0"/>
              <a:t>	By declaring a </a:t>
            </a:r>
            <a:r>
              <a:rPr lang="en-IN" sz="2400" b="1" dirty="0"/>
              <a:t>variable as final</a:t>
            </a:r>
            <a:r>
              <a:rPr lang="en-IN" sz="2400" dirty="0"/>
              <a:t>, the value of final variable cannot be changed. By declaring a </a:t>
            </a:r>
            <a:r>
              <a:rPr lang="en-IN" sz="2400" b="1" dirty="0"/>
              <a:t>method as final</a:t>
            </a:r>
            <a:r>
              <a:rPr lang="en-IN" sz="2400" dirty="0"/>
              <a:t>, method cannot be overridden. By </a:t>
            </a:r>
            <a:r>
              <a:rPr lang="en-IN" sz="2400" b="1" dirty="0"/>
              <a:t>declaring a class </a:t>
            </a:r>
            <a:r>
              <a:rPr lang="en-IN" sz="2400" dirty="0"/>
              <a:t>as final, class cannot be extended.</a:t>
            </a:r>
          </a:p>
          <a:p>
            <a:pPr marL="342900" indent="-342900">
              <a:buFont typeface="Arial" panose="020B0604020202020204" pitchFamily="34" charset="0"/>
              <a:buChar char="•"/>
            </a:pPr>
            <a:r>
              <a:rPr lang="en-IN" sz="2400" b="1" u="sng" dirty="0"/>
              <a:t>finally:</a:t>
            </a:r>
            <a:br>
              <a:rPr lang="en-IN" sz="2400" dirty="0"/>
            </a:br>
            <a:r>
              <a:rPr lang="en-IN" sz="2400" dirty="0"/>
              <a:t>	Used after try or try-catch block, will get executed after the try and catch blocks without considering whether an exception is thrown or not.</a:t>
            </a:r>
          </a:p>
          <a:p>
            <a:pPr marL="342900" indent="-342900">
              <a:buFont typeface="Arial" panose="020B0604020202020204" pitchFamily="34" charset="0"/>
              <a:buChar char="•"/>
            </a:pPr>
            <a:r>
              <a:rPr lang="en-IN" sz="2400" b="1" u="sng" dirty="0"/>
              <a:t>finalize:</a:t>
            </a:r>
            <a:br>
              <a:rPr lang="en-IN" sz="2400" dirty="0"/>
            </a:br>
            <a:r>
              <a:rPr lang="en-IN" sz="2400" dirty="0"/>
              <a:t>	Finalize method is the method that Garbage Collector always calls just before the deletion/destroying the object which is no longer in use in the code.</a:t>
            </a:r>
            <a:endParaRPr lang="en-IN" sz="2400" b="1" dirty="0"/>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Tree>
    <p:extLst>
      <p:ext uri="{BB962C8B-B14F-4D97-AF65-F5344CB8AC3E}">
        <p14:creationId xmlns:p14="http://schemas.microsoft.com/office/powerpoint/2010/main" val="2525509589"/>
      </p:ext>
    </p:extLst>
  </p:cSld>
  <p:clrMapOvr>
    <a:masterClrMapping/>
  </p:clrMapOvr>
  <mc:AlternateContent xmlns:mc="http://schemas.openxmlformats.org/markup-compatibility/2006">
    <mc:Choice xmlns:p14="http://schemas.microsoft.com/office/powerpoint/2010/main" Requires="p14">
      <p:transition spd="slow" p14:dur="2000" advClick="0" advTm="30000"/>
    </mc:Choice>
    <mc:Fallback>
      <p:transition spd="slow" advClick="0" advTm="3000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2887</TotalTime>
  <Words>2028</Words>
  <Application>Microsoft Macintosh PowerPoint</Application>
  <PresentationFormat>Widescreen</PresentationFormat>
  <Paragraphs>151</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Arial Narrow</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Interview</dc:title>
  <dc:creator>Anindya Sankar Dasgupta</dc:creator>
  <cp:lastModifiedBy>Anindya Sankar Dasgupta</cp:lastModifiedBy>
  <cp:revision>136</cp:revision>
  <dcterms:created xsi:type="dcterms:W3CDTF">2020-08-14T12:52:36Z</dcterms:created>
  <dcterms:modified xsi:type="dcterms:W3CDTF">2020-09-16T11:35:41Z</dcterms:modified>
</cp:coreProperties>
</file>