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3" r:id="rId3"/>
    <p:sldId id="286" r:id="rId4"/>
    <p:sldId id="287" r:id="rId5"/>
    <p:sldId id="295" r:id="rId6"/>
    <p:sldId id="289" r:id="rId7"/>
    <p:sldId id="290" r:id="rId8"/>
    <p:sldId id="294" r:id="rId9"/>
    <p:sldId id="292" r:id="rId10"/>
    <p:sldId id="296" r:id="rId11"/>
    <p:sldId id="297" r:id="rId12"/>
    <p:sldId id="293" r:id="rId13"/>
    <p:sldId id="301" r:id="rId14"/>
    <p:sldId id="291"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552"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17375" y="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20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Abstract Class &amp; Interface</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- 6</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454913" cy="1200329"/>
          </a:xfrm>
          <a:prstGeom prst="rect">
            <a:avLst/>
          </a:prstGeom>
          <a:noFill/>
        </p:spPr>
        <p:txBody>
          <a:bodyPr wrap="none" lIns="91440" tIns="45720" rIns="91440" bIns="45720">
            <a:spAutoFit/>
          </a:bodyPr>
          <a:lstStyle/>
          <a:p>
            <a:r>
              <a:rPr lang="en-IN" sz="3600" b="1" dirty="0"/>
              <a:t>14. What will happen if we define a concrete method </a:t>
            </a:r>
          </a:p>
          <a:p>
            <a:r>
              <a:rPr lang="en-IN" sz="3600" b="1" dirty="0"/>
              <a:t>in an interface in Java? </a:t>
            </a:r>
          </a:p>
        </p:txBody>
      </p:sp>
      <p:sp>
        <p:nvSpPr>
          <p:cNvPr id="3" name="Rectangle 2">
            <a:extLst>
              <a:ext uri="{FF2B5EF4-FFF2-40B4-BE49-F238E27FC236}">
                <a16:creationId xmlns:a16="http://schemas.microsoft.com/office/drawing/2014/main" id="{20154A35-8EE6-2342-9C40-B5CDBF7FBC2E}"/>
              </a:ext>
            </a:extLst>
          </p:cNvPr>
          <p:cNvSpPr/>
          <p:nvPr/>
        </p:nvSpPr>
        <p:spPr>
          <a:xfrm>
            <a:off x="1160485" y="1996795"/>
            <a:ext cx="10464801" cy="1200329"/>
          </a:xfrm>
          <a:prstGeom prst="rect">
            <a:avLst/>
          </a:prstGeom>
          <a:noFill/>
        </p:spPr>
        <p:txBody>
          <a:bodyPr wrap="square" lIns="91440" tIns="45720" rIns="91440" bIns="45720">
            <a:spAutoFit/>
          </a:bodyPr>
          <a:lstStyle/>
          <a:p>
            <a:r>
              <a:rPr lang="en-IN" sz="2400" dirty="0"/>
              <a:t>By default interface methods are abstract. if we declare any concrete method in an interface compile time error will come.</a:t>
            </a:r>
          </a:p>
          <a:p>
            <a:r>
              <a:rPr lang="en-IN" sz="2400" dirty="0"/>
              <a:t>Error: Abstract methods do not specify a body.</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D840CD34-597E-2B4A-ADDA-0D7C2CBFF3A2}"/>
              </a:ext>
            </a:extLst>
          </p:cNvPr>
          <p:cNvSpPr/>
          <p:nvPr/>
        </p:nvSpPr>
        <p:spPr>
          <a:xfrm>
            <a:off x="501416" y="3501342"/>
            <a:ext cx="10553787" cy="646331"/>
          </a:xfrm>
          <a:prstGeom prst="rect">
            <a:avLst/>
          </a:prstGeom>
          <a:noFill/>
        </p:spPr>
        <p:txBody>
          <a:bodyPr wrap="none" lIns="91440" tIns="45720" rIns="91440" bIns="45720">
            <a:spAutoFit/>
          </a:bodyPr>
          <a:lstStyle/>
          <a:p>
            <a:r>
              <a:rPr lang="en-IN" sz="3600" b="1" dirty="0"/>
              <a:t>15. Can we create non static variables in an interface? </a:t>
            </a:r>
          </a:p>
        </p:txBody>
      </p:sp>
      <p:sp>
        <p:nvSpPr>
          <p:cNvPr id="10" name="Rectangle 9">
            <a:extLst>
              <a:ext uri="{FF2B5EF4-FFF2-40B4-BE49-F238E27FC236}">
                <a16:creationId xmlns:a16="http://schemas.microsoft.com/office/drawing/2014/main" id="{ED18BB69-1FEC-A84E-8C19-461ACA78A278}"/>
              </a:ext>
            </a:extLst>
          </p:cNvPr>
          <p:cNvSpPr/>
          <p:nvPr/>
        </p:nvSpPr>
        <p:spPr>
          <a:xfrm>
            <a:off x="1069817" y="4289279"/>
            <a:ext cx="10464801" cy="1569660"/>
          </a:xfrm>
          <a:prstGeom prst="rect">
            <a:avLst/>
          </a:prstGeom>
          <a:noFill/>
        </p:spPr>
        <p:txBody>
          <a:bodyPr wrap="square" lIns="91440" tIns="45720" rIns="91440" bIns="45720">
            <a:spAutoFit/>
          </a:bodyPr>
          <a:lstStyle/>
          <a:p>
            <a:r>
              <a:rPr lang="en-IN" sz="2400" dirty="0"/>
              <a:t>No. We can not create non static variables in an interface. If we try to create non static variables compile time error comes.</a:t>
            </a:r>
          </a:p>
          <a:p>
            <a:r>
              <a:rPr lang="en-IN" sz="2400" dirty="0"/>
              <a:t>By default members will be treated as public static final variables so it expects some value to be initialized.</a:t>
            </a:r>
          </a:p>
        </p:txBody>
      </p:sp>
    </p:spTree>
    <p:extLst>
      <p:ext uri="{BB962C8B-B14F-4D97-AF65-F5344CB8AC3E}">
        <p14:creationId xmlns:p14="http://schemas.microsoft.com/office/powerpoint/2010/main" val="2071396754"/>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436955" y="783505"/>
            <a:ext cx="12281247" cy="646331"/>
          </a:xfrm>
          <a:prstGeom prst="rect">
            <a:avLst/>
          </a:prstGeom>
          <a:noFill/>
        </p:spPr>
        <p:txBody>
          <a:bodyPr wrap="none" lIns="91440" tIns="45720" rIns="91440" bIns="45720">
            <a:spAutoFit/>
          </a:bodyPr>
          <a:lstStyle/>
          <a:p>
            <a:r>
              <a:rPr lang="en-IN" sz="3600" b="1" dirty="0"/>
              <a:t>16. Can we declare interface members as private or protected? </a:t>
            </a:r>
          </a:p>
        </p:txBody>
      </p:sp>
      <p:sp>
        <p:nvSpPr>
          <p:cNvPr id="3" name="Rectangle 2">
            <a:extLst>
              <a:ext uri="{FF2B5EF4-FFF2-40B4-BE49-F238E27FC236}">
                <a16:creationId xmlns:a16="http://schemas.microsoft.com/office/drawing/2014/main" id="{20154A35-8EE6-2342-9C40-B5CDBF7FBC2E}"/>
              </a:ext>
            </a:extLst>
          </p:cNvPr>
          <p:cNvSpPr/>
          <p:nvPr/>
        </p:nvSpPr>
        <p:spPr>
          <a:xfrm>
            <a:off x="1226075" y="1566812"/>
            <a:ext cx="10464801" cy="461665"/>
          </a:xfrm>
          <a:prstGeom prst="rect">
            <a:avLst/>
          </a:prstGeom>
          <a:noFill/>
        </p:spPr>
        <p:txBody>
          <a:bodyPr wrap="square" lIns="91440" tIns="45720" rIns="91440" bIns="45720">
            <a:spAutoFit/>
          </a:bodyPr>
          <a:lstStyle/>
          <a:p>
            <a:r>
              <a:rPr lang="en-IN" sz="2400" dirty="0"/>
              <a:t>No, interface member can be declare as private / protected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4" name="Rectangle 13">
            <a:extLst>
              <a:ext uri="{FF2B5EF4-FFF2-40B4-BE49-F238E27FC236}">
                <a16:creationId xmlns:a16="http://schemas.microsoft.com/office/drawing/2014/main" id="{79D1E4E9-974B-AD40-91F8-90790DA31733}"/>
              </a:ext>
            </a:extLst>
          </p:cNvPr>
          <p:cNvSpPr/>
          <p:nvPr/>
        </p:nvSpPr>
        <p:spPr>
          <a:xfrm>
            <a:off x="436955" y="2317986"/>
            <a:ext cx="11178829" cy="1200329"/>
          </a:xfrm>
          <a:prstGeom prst="rect">
            <a:avLst/>
          </a:prstGeom>
          <a:noFill/>
        </p:spPr>
        <p:txBody>
          <a:bodyPr wrap="none" lIns="91440" tIns="45720" rIns="91440" bIns="45720">
            <a:spAutoFit/>
          </a:bodyPr>
          <a:lstStyle/>
          <a:p>
            <a:r>
              <a:rPr lang="en-IN" sz="3600" b="1" dirty="0"/>
              <a:t>17. Can we declare an Interface with “abstract” keyword?</a:t>
            </a:r>
          </a:p>
          <a:p>
            <a:endParaRPr lang="en-IN" sz="3600" b="1" dirty="0"/>
          </a:p>
        </p:txBody>
      </p:sp>
      <p:sp>
        <p:nvSpPr>
          <p:cNvPr id="15" name="Rectangle 14">
            <a:extLst>
              <a:ext uri="{FF2B5EF4-FFF2-40B4-BE49-F238E27FC236}">
                <a16:creationId xmlns:a16="http://schemas.microsoft.com/office/drawing/2014/main" id="{7B4795CF-D76B-7843-99DD-4A93C9976D0A}"/>
              </a:ext>
            </a:extLst>
          </p:cNvPr>
          <p:cNvSpPr/>
          <p:nvPr/>
        </p:nvSpPr>
        <p:spPr>
          <a:xfrm>
            <a:off x="1226075" y="3101293"/>
            <a:ext cx="10464801" cy="830997"/>
          </a:xfrm>
          <a:prstGeom prst="rect">
            <a:avLst/>
          </a:prstGeom>
          <a:noFill/>
        </p:spPr>
        <p:txBody>
          <a:bodyPr wrap="square" lIns="91440" tIns="45720" rIns="91440" bIns="45720">
            <a:spAutoFit/>
          </a:bodyPr>
          <a:lstStyle/>
          <a:p>
            <a:r>
              <a:rPr lang="en-IN" sz="2400" dirty="0"/>
              <a:t>Yes, we can declare an interface with “abstract” keyword. But, there is no need to write like that. All interfaces in java are abstract by default.</a:t>
            </a:r>
          </a:p>
        </p:txBody>
      </p:sp>
      <p:sp>
        <p:nvSpPr>
          <p:cNvPr id="16" name="Rectangle 15">
            <a:extLst>
              <a:ext uri="{FF2B5EF4-FFF2-40B4-BE49-F238E27FC236}">
                <a16:creationId xmlns:a16="http://schemas.microsoft.com/office/drawing/2014/main" id="{79143C6F-AA24-CB47-A397-1EC4D330D1E3}"/>
              </a:ext>
            </a:extLst>
          </p:cNvPr>
          <p:cNvSpPr/>
          <p:nvPr/>
        </p:nvSpPr>
        <p:spPr>
          <a:xfrm>
            <a:off x="501124" y="4074061"/>
            <a:ext cx="9939324" cy="1200329"/>
          </a:xfrm>
          <a:prstGeom prst="rect">
            <a:avLst/>
          </a:prstGeom>
          <a:noFill/>
        </p:spPr>
        <p:txBody>
          <a:bodyPr wrap="none" lIns="91440" tIns="45720" rIns="91440" bIns="45720">
            <a:spAutoFit/>
          </a:bodyPr>
          <a:lstStyle/>
          <a:p>
            <a:r>
              <a:rPr lang="en-IN" sz="3600" b="1" dirty="0"/>
              <a:t>18. Can we declare constructor inside an interface?</a:t>
            </a:r>
          </a:p>
          <a:p>
            <a:endParaRPr lang="en-IN" sz="3600" b="1" dirty="0"/>
          </a:p>
        </p:txBody>
      </p:sp>
      <p:sp>
        <p:nvSpPr>
          <p:cNvPr id="17" name="Rectangle 16">
            <a:extLst>
              <a:ext uri="{FF2B5EF4-FFF2-40B4-BE49-F238E27FC236}">
                <a16:creationId xmlns:a16="http://schemas.microsoft.com/office/drawing/2014/main" id="{BAA980F3-98A6-1143-BEC7-C70BD22EF67F}"/>
              </a:ext>
            </a:extLst>
          </p:cNvPr>
          <p:cNvSpPr/>
          <p:nvPr/>
        </p:nvSpPr>
        <p:spPr>
          <a:xfrm>
            <a:off x="1150983" y="4828016"/>
            <a:ext cx="10464801" cy="1569660"/>
          </a:xfrm>
          <a:prstGeom prst="rect">
            <a:avLst/>
          </a:prstGeom>
          <a:noFill/>
        </p:spPr>
        <p:txBody>
          <a:bodyPr wrap="square" lIns="91440" tIns="45720" rIns="91440" bIns="45720">
            <a:spAutoFit/>
          </a:bodyPr>
          <a:lstStyle/>
          <a:p>
            <a:r>
              <a:rPr lang="en-IN" sz="2400" dirty="0"/>
              <a:t>No. Interfaces does not allow constructors. The variables inside interfaces are static final variables means constants and we can not create object for interface.</a:t>
            </a:r>
          </a:p>
          <a:p>
            <a:r>
              <a:rPr lang="en-IN" sz="2400" dirty="0"/>
              <a:t>So there is no need of constructor in interface that is the reason interface doesn't allow us to create constructor.</a:t>
            </a:r>
          </a:p>
        </p:txBody>
      </p:sp>
    </p:spTree>
    <p:extLst>
      <p:ext uri="{BB962C8B-B14F-4D97-AF65-F5344CB8AC3E}">
        <p14:creationId xmlns:p14="http://schemas.microsoft.com/office/powerpoint/2010/main" val="98813301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487912" y="865039"/>
            <a:ext cx="11555407" cy="646331"/>
          </a:xfrm>
          <a:prstGeom prst="rect">
            <a:avLst/>
          </a:prstGeom>
          <a:noFill/>
        </p:spPr>
        <p:txBody>
          <a:bodyPr wrap="none" lIns="91440" tIns="45720" rIns="91440" bIns="45720">
            <a:spAutoFit/>
          </a:bodyPr>
          <a:lstStyle/>
          <a:p>
            <a:r>
              <a:rPr lang="en-IN" sz="3600" b="1" dirty="0"/>
              <a:t>19. Difference between abstract class and interface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335760" y="1537605"/>
            <a:ext cx="10464801" cy="4524315"/>
          </a:xfrm>
          <a:prstGeom prst="rect">
            <a:avLst/>
          </a:prstGeom>
          <a:noFill/>
        </p:spPr>
        <p:txBody>
          <a:bodyPr wrap="square" lIns="91440" tIns="45720" rIns="91440" bIns="45720">
            <a:spAutoFit/>
          </a:bodyPr>
          <a:lstStyle/>
          <a:p>
            <a:pPr fontAlgn="base"/>
            <a:r>
              <a:rPr lang="en-IN" sz="2400" b="1" dirty="0"/>
              <a:t>1. Type of methods:</a:t>
            </a:r>
            <a:r>
              <a:rPr lang="en-IN" sz="2400" dirty="0"/>
              <a:t> Interface can have only abstract methods. Abstract class can have abstract and non-abstract methods. From Java 8, it can have default and static methods also.</a:t>
            </a:r>
          </a:p>
          <a:p>
            <a:pPr fontAlgn="base"/>
            <a:endParaRPr lang="en-IN" sz="2400" dirty="0"/>
          </a:p>
          <a:p>
            <a:pPr fontAlgn="base"/>
            <a:r>
              <a:rPr lang="en-IN" sz="2400" b="1" dirty="0"/>
              <a:t>2. Final Variables:</a:t>
            </a:r>
            <a:r>
              <a:rPr lang="en-IN" sz="2400" dirty="0"/>
              <a:t> Variables declared in a Java interface are by default final. An abstract class may contain non-final variables.</a:t>
            </a:r>
          </a:p>
          <a:p>
            <a:pPr fontAlgn="base"/>
            <a:endParaRPr lang="en-IN" sz="2400" dirty="0"/>
          </a:p>
          <a:p>
            <a:pPr fontAlgn="base"/>
            <a:r>
              <a:rPr lang="en-IN" sz="2400" b="1" dirty="0"/>
              <a:t>3. Type of variables: </a:t>
            </a:r>
            <a:r>
              <a:rPr lang="en-IN" sz="2400" dirty="0"/>
              <a:t>Abstract class can have final, non-final, static and non-static variables. Interface has only static and final variables.</a:t>
            </a:r>
          </a:p>
          <a:p>
            <a:pPr fontAlgn="base"/>
            <a:endParaRPr lang="en-IN" sz="2400" dirty="0"/>
          </a:p>
          <a:p>
            <a:pPr fontAlgn="base"/>
            <a:endParaRPr lang="en-IN" sz="2400" dirty="0"/>
          </a:p>
          <a:p>
            <a:pPr fontAlgn="base"/>
            <a:r>
              <a:rPr lang="en-IN" sz="2400" dirty="0"/>
              <a:t>									</a:t>
            </a:r>
            <a:r>
              <a:rPr lang="en-IN" sz="2400" b="1" dirty="0"/>
              <a:t>Continues</a:t>
            </a:r>
            <a:r>
              <a:rPr lang="en-IN" sz="24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21536003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22636" y="853090"/>
            <a:ext cx="11555407" cy="646331"/>
          </a:xfrm>
          <a:prstGeom prst="rect">
            <a:avLst/>
          </a:prstGeom>
          <a:noFill/>
        </p:spPr>
        <p:txBody>
          <a:bodyPr wrap="none" lIns="91440" tIns="45720" rIns="91440" bIns="45720">
            <a:spAutoFit/>
          </a:bodyPr>
          <a:lstStyle/>
          <a:p>
            <a:r>
              <a:rPr lang="en-IN" sz="3600" b="1" dirty="0"/>
              <a:t>19. Difference between abstract class and interface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312611" y="1560617"/>
            <a:ext cx="10464801" cy="4524315"/>
          </a:xfrm>
          <a:prstGeom prst="rect">
            <a:avLst/>
          </a:prstGeom>
          <a:noFill/>
        </p:spPr>
        <p:txBody>
          <a:bodyPr wrap="square" lIns="91440" tIns="45720" rIns="91440" bIns="45720">
            <a:spAutoFit/>
          </a:bodyPr>
          <a:lstStyle/>
          <a:p>
            <a:pPr fontAlgn="base"/>
            <a:r>
              <a:rPr lang="en-IN" sz="2400" b="1" dirty="0"/>
              <a:t>4. Implementation:</a:t>
            </a:r>
            <a:r>
              <a:rPr lang="en-IN" sz="2400" dirty="0"/>
              <a:t> Abstract class can provide the implementation of interface. Interface can’t provide the implementation of abstract class.</a:t>
            </a:r>
          </a:p>
          <a:p>
            <a:pPr fontAlgn="base"/>
            <a:endParaRPr lang="en-IN" sz="2400" b="1" dirty="0"/>
          </a:p>
          <a:p>
            <a:pPr fontAlgn="base"/>
            <a:r>
              <a:rPr lang="en-IN" sz="2400" b="1" dirty="0"/>
              <a:t>5. Inheritance vs Abstraction:</a:t>
            </a:r>
            <a:r>
              <a:rPr lang="en-IN" sz="2400" dirty="0"/>
              <a:t> A Java interface can be implemented using keyword “implements” and abstract class can be extended using keyword “extends”.</a:t>
            </a:r>
          </a:p>
          <a:p>
            <a:pPr fontAlgn="base"/>
            <a:endParaRPr lang="en-IN" sz="2400" dirty="0"/>
          </a:p>
          <a:p>
            <a:pPr fontAlgn="base"/>
            <a:r>
              <a:rPr lang="en-IN" sz="2400" b="1" dirty="0"/>
              <a:t>6. Multiple implementation:</a:t>
            </a:r>
            <a:r>
              <a:rPr lang="en-IN" sz="2400" dirty="0"/>
              <a:t> An interface can extend another Java interface only, an abstract class can extend another Java class and implement multiple Java interfaces.</a:t>
            </a:r>
          </a:p>
          <a:p>
            <a:pPr fontAlgn="base"/>
            <a:endParaRPr lang="en-IN" sz="2400" dirty="0"/>
          </a:p>
          <a:p>
            <a:pPr fontAlgn="base"/>
            <a:r>
              <a:rPr lang="en-IN" sz="2400" b="1" dirty="0"/>
              <a:t>7. Accessibility of Data Members:</a:t>
            </a:r>
            <a:r>
              <a:rPr lang="en-IN" sz="2400" dirty="0"/>
              <a:t> Members of a Java interface are public by default. A Java abstract class can have class members like private, protected, etc.</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028026046"/>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8935" y="952443"/>
            <a:ext cx="10173298" cy="646331"/>
          </a:xfrm>
          <a:prstGeom prst="rect">
            <a:avLst/>
          </a:prstGeom>
          <a:noFill/>
        </p:spPr>
        <p:txBody>
          <a:bodyPr wrap="none" lIns="91440" tIns="45720" rIns="91440" bIns="45720">
            <a:spAutoFit/>
          </a:bodyPr>
          <a:lstStyle/>
          <a:p>
            <a:r>
              <a:rPr lang="en-IN" sz="3600" b="1" dirty="0"/>
              <a:t>20. When do you </a:t>
            </a:r>
            <a:r>
              <a:rPr lang="en-IN" sz="3600" b="1" dirty="0" err="1"/>
              <a:t>favor</a:t>
            </a:r>
            <a:r>
              <a:rPr lang="en-IN" sz="3600" b="1" dirty="0"/>
              <a:t> abstract class over interface?</a:t>
            </a:r>
          </a:p>
        </p:txBody>
      </p:sp>
      <p:sp>
        <p:nvSpPr>
          <p:cNvPr id="3" name="Rectangle 2">
            <a:extLst>
              <a:ext uri="{FF2B5EF4-FFF2-40B4-BE49-F238E27FC236}">
                <a16:creationId xmlns:a16="http://schemas.microsoft.com/office/drawing/2014/main" id="{20154A35-8EE6-2342-9C40-B5CDBF7FBC2E}"/>
              </a:ext>
            </a:extLst>
          </p:cNvPr>
          <p:cNvSpPr/>
          <p:nvPr/>
        </p:nvSpPr>
        <p:spPr>
          <a:xfrm>
            <a:off x="1043195" y="2080098"/>
            <a:ext cx="10464801" cy="3046988"/>
          </a:xfrm>
          <a:prstGeom prst="rect">
            <a:avLst/>
          </a:prstGeom>
          <a:noFill/>
        </p:spPr>
        <p:txBody>
          <a:bodyPr wrap="square" lIns="91440" tIns="45720" rIns="91440" bIns="45720">
            <a:spAutoFit/>
          </a:bodyPr>
          <a:lstStyle/>
          <a:p>
            <a:r>
              <a:rPr lang="en-IN" sz="2400" dirty="0"/>
              <a:t> If you have understand the previous answer, you can answer this question quite easily, as they are the one, which drives the decision. Since it’s almost impossible to add a new method on a published interface, it’s better to use abstract class, when evolution is concern.</a:t>
            </a:r>
          </a:p>
          <a:p>
            <a:endParaRPr lang="en-IN" sz="2400" dirty="0"/>
          </a:p>
          <a:p>
            <a:r>
              <a:rPr lang="en-IN" sz="2400" dirty="0"/>
              <a:t>Abstract class in Java evolves better than interface. Similarly, if you have too many methods inside interface, you are creating pain for all it’s implementation, consider providing an abstract class for default implementation.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770605662"/>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7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String Handling</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6356355" cy="1200329"/>
          </a:xfrm>
          <a:prstGeom prst="rect">
            <a:avLst/>
          </a:prstGeom>
          <a:noFill/>
        </p:spPr>
        <p:txBody>
          <a:bodyPr wrap="none" lIns="91440" tIns="45720" rIns="91440" bIns="45720">
            <a:spAutoFit/>
          </a:bodyPr>
          <a:lstStyle/>
          <a:p>
            <a:r>
              <a:rPr lang="en-GB" sz="3600" b="1" cap="none" spc="0" dirty="0">
                <a:ln w="0"/>
                <a:solidFill>
                  <a:schemeClr val="tx1"/>
                </a:solidFill>
                <a:effectLst>
                  <a:outerShdw blurRad="38100" dist="19050" dir="2700000" algn="tl" rotWithShape="0">
                    <a:schemeClr val="dk1">
                      <a:alpha val="40000"/>
                    </a:schemeClr>
                  </a:outerShdw>
                </a:effectLst>
              </a:rPr>
              <a:t>1. </a:t>
            </a:r>
            <a:r>
              <a:rPr lang="en-IN" sz="3600" b="1" dirty="0"/>
              <a:t>What is abstract class in Java</a:t>
            </a:r>
            <a:r>
              <a:rPr lang="en-IN" sz="3600" b="1"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4154984"/>
          </a:xfrm>
          <a:prstGeom prst="rect">
            <a:avLst/>
          </a:prstGeom>
          <a:noFill/>
        </p:spPr>
        <p:txBody>
          <a:bodyPr wrap="square" lIns="91440" tIns="45720" rIns="91440" bIns="45720">
            <a:spAutoFit/>
          </a:bodyPr>
          <a:lstStyle/>
          <a:p>
            <a:r>
              <a:rPr lang="en-IN" sz="2400" b="1" dirty="0"/>
              <a:t>Abstraction</a:t>
            </a:r>
            <a:r>
              <a:rPr lang="en-IN" sz="2400" dirty="0"/>
              <a:t> is a process of hiding the implementation details and showing only functionality to the user. Abstraction lets you focus on what the object does instead of how it does it.</a:t>
            </a:r>
          </a:p>
          <a:p>
            <a:endParaRPr lang="en-IN" sz="2400" dirty="0"/>
          </a:p>
          <a:p>
            <a:r>
              <a:rPr lang="en-IN" sz="2400" dirty="0"/>
              <a:t>There are two ways to achieve abstraction in java</a:t>
            </a:r>
          </a:p>
          <a:p>
            <a:r>
              <a:rPr lang="en-IN" sz="2400" dirty="0"/>
              <a:t>-by Abstract class (0 to 100%)</a:t>
            </a:r>
            <a:br>
              <a:rPr lang="en-IN" sz="2400" dirty="0"/>
            </a:br>
            <a:r>
              <a:rPr lang="en-IN" sz="2400" dirty="0"/>
              <a:t>-by Interface (100%)</a:t>
            </a:r>
          </a:p>
          <a:p>
            <a:endParaRPr lang="en-IN" sz="2400" dirty="0"/>
          </a:p>
          <a:p>
            <a:r>
              <a:rPr lang="en-IN" sz="2400" b="1" dirty="0"/>
              <a:t>Abstract class: </a:t>
            </a:r>
            <a:r>
              <a:rPr lang="en-IN" sz="2400" dirty="0"/>
              <a:t>A class that is declared as abstract is known as </a:t>
            </a:r>
            <a:r>
              <a:rPr lang="en-IN" sz="2400" b="1" dirty="0"/>
              <a:t>abstract class</a:t>
            </a:r>
            <a:r>
              <a:rPr lang="en-IN" sz="2400" dirty="0"/>
              <a:t>. An abstract class needs to be extended and its methods need to be implemented. It cannot be instantiated.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7895623"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2. </a:t>
            </a:r>
            <a:r>
              <a:rPr lang="en-IN" b="1" dirty="0"/>
              <a:t> </a:t>
            </a:r>
            <a:r>
              <a:rPr lang="en-IN" sz="3600" b="1" dirty="0"/>
              <a:t>Can abstract class have constructors ?</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4154984"/>
          </a:xfrm>
          <a:prstGeom prst="rect">
            <a:avLst/>
          </a:prstGeom>
          <a:noFill/>
        </p:spPr>
        <p:txBody>
          <a:bodyPr wrap="square" lIns="91440" tIns="45720" rIns="91440" bIns="45720">
            <a:spAutoFit/>
          </a:bodyPr>
          <a:lstStyle/>
          <a:p>
            <a:r>
              <a:rPr lang="en-IN" sz="2400" dirty="0"/>
              <a:t>Yes, an abstract class can declare and define a constructor in Java. Since you can not create an instance of an abstract class, a constructor can only be called during constructor chaining, i.e. when you create an instance of the concrete implementation class. </a:t>
            </a:r>
          </a:p>
          <a:p>
            <a:br>
              <a:rPr lang="en-IN" sz="2400" dirty="0"/>
            </a:br>
            <a:r>
              <a:rPr lang="en-IN" sz="2400" b="1" dirty="0"/>
              <a:t>**Now some interviewer, ask what is the purpose of a constructor, if you can not instantiate abstract class? </a:t>
            </a:r>
          </a:p>
          <a:p>
            <a:r>
              <a:rPr lang="en-IN" sz="2400" dirty="0"/>
              <a:t>Well, it can still be used to initialize common variables, which are declared inside an abstract class, and used by the various implementation. If you don’t provide any constructor, the compiler will add default no-argument constructor in an abstract class.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30568718"/>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8706679" cy="646331"/>
          </a:xfrm>
          <a:prstGeom prst="rect">
            <a:avLst/>
          </a:prstGeom>
          <a:noFill/>
        </p:spPr>
        <p:txBody>
          <a:bodyPr wrap="none" lIns="91440" tIns="45720" rIns="91440" bIns="45720">
            <a:spAutoFit/>
          </a:bodyPr>
          <a:lstStyle/>
          <a:p>
            <a:r>
              <a:rPr lang="en-IN" sz="3600" b="1" dirty="0"/>
              <a:t>3. Can We Create Instance Of Abstract Class?</a:t>
            </a:r>
          </a:p>
        </p:txBody>
      </p:sp>
      <p:sp>
        <p:nvSpPr>
          <p:cNvPr id="3" name="Rectangle 2">
            <a:extLst>
              <a:ext uri="{FF2B5EF4-FFF2-40B4-BE49-F238E27FC236}">
                <a16:creationId xmlns:a16="http://schemas.microsoft.com/office/drawing/2014/main" id="{20154A35-8EE6-2342-9C40-B5CDBF7FBC2E}"/>
              </a:ext>
            </a:extLst>
          </p:cNvPr>
          <p:cNvSpPr/>
          <p:nvPr/>
        </p:nvSpPr>
        <p:spPr>
          <a:xfrm>
            <a:off x="1140968" y="1661526"/>
            <a:ext cx="10464801" cy="461665"/>
          </a:xfrm>
          <a:prstGeom prst="rect">
            <a:avLst/>
          </a:prstGeom>
          <a:noFill/>
        </p:spPr>
        <p:txBody>
          <a:bodyPr wrap="square" lIns="91440" tIns="45720" rIns="91440" bIns="45720">
            <a:spAutoFit/>
          </a:bodyPr>
          <a:lstStyle/>
          <a:p>
            <a:r>
              <a:rPr lang="en-IN" sz="2400" dirty="0"/>
              <a:t>No, we cannot create an instance of an abstract class.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6" name="Rectangle 15">
            <a:extLst>
              <a:ext uri="{FF2B5EF4-FFF2-40B4-BE49-F238E27FC236}">
                <a16:creationId xmlns:a16="http://schemas.microsoft.com/office/drawing/2014/main" id="{A9A5F343-CEA1-8749-BDFC-657CD6EF24C5}"/>
              </a:ext>
            </a:extLst>
          </p:cNvPr>
          <p:cNvSpPr/>
          <p:nvPr/>
        </p:nvSpPr>
        <p:spPr>
          <a:xfrm>
            <a:off x="522636" y="2581109"/>
            <a:ext cx="10319235" cy="646331"/>
          </a:xfrm>
          <a:prstGeom prst="rect">
            <a:avLst/>
          </a:prstGeom>
          <a:noFill/>
        </p:spPr>
        <p:txBody>
          <a:bodyPr wrap="none" lIns="91440" tIns="45720" rIns="91440" bIns="45720">
            <a:spAutoFit/>
          </a:bodyPr>
          <a:lstStyle/>
          <a:p>
            <a:r>
              <a:rPr lang="en-IN" sz="3600" b="1" dirty="0"/>
              <a:t>4. Can abstract class implements “interface” in Java ?</a:t>
            </a:r>
          </a:p>
        </p:txBody>
      </p:sp>
      <p:sp>
        <p:nvSpPr>
          <p:cNvPr id="17" name="Rectangle 16">
            <a:extLst>
              <a:ext uri="{FF2B5EF4-FFF2-40B4-BE49-F238E27FC236}">
                <a16:creationId xmlns:a16="http://schemas.microsoft.com/office/drawing/2014/main" id="{CC97F87A-FB11-A84E-9CCE-88D5D0BB34C8}"/>
              </a:ext>
            </a:extLst>
          </p:cNvPr>
          <p:cNvSpPr/>
          <p:nvPr/>
        </p:nvSpPr>
        <p:spPr>
          <a:xfrm>
            <a:off x="1140967" y="3488794"/>
            <a:ext cx="10464801" cy="2308324"/>
          </a:xfrm>
          <a:prstGeom prst="rect">
            <a:avLst/>
          </a:prstGeom>
          <a:noFill/>
        </p:spPr>
        <p:txBody>
          <a:bodyPr wrap="square" lIns="91440" tIns="45720" rIns="91440" bIns="45720">
            <a:spAutoFit/>
          </a:bodyPr>
          <a:lstStyle/>
          <a:p>
            <a:r>
              <a:rPr lang="en-IN" sz="2400" dirty="0"/>
              <a:t>Yes, an abstract class can implement an interface by using the </a:t>
            </a:r>
            <a:r>
              <a:rPr lang="en-IN" sz="2400" b="1" dirty="0"/>
              <a:t>implements</a:t>
            </a:r>
            <a:r>
              <a:rPr lang="en-IN" sz="2400" dirty="0"/>
              <a:t> keyword. Since they are abstract, they </a:t>
            </a:r>
            <a:r>
              <a:rPr lang="en-IN" sz="2400" b="1" dirty="0"/>
              <a:t>don’t need to implement all methods</a:t>
            </a:r>
            <a:r>
              <a:rPr lang="en-IN" sz="2400" dirty="0"/>
              <a:t>.</a:t>
            </a:r>
          </a:p>
          <a:p>
            <a:br>
              <a:rPr lang="en-IN" sz="2400" dirty="0"/>
            </a:br>
            <a:r>
              <a:rPr lang="en-IN" sz="2400" dirty="0"/>
              <a:t>It’s good practice to provide an abstract base class, along with an interface to declare Type.</a:t>
            </a:r>
            <a:endParaRPr lang="en-IN" sz="2400" b="1" dirty="0"/>
          </a:p>
        </p:txBody>
      </p:sp>
    </p:spTree>
    <p:extLst>
      <p:ext uri="{BB962C8B-B14F-4D97-AF65-F5344CB8AC3E}">
        <p14:creationId xmlns:p14="http://schemas.microsoft.com/office/powerpoint/2010/main" val="4279292349"/>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1" name="Rectangle 10">
            <a:extLst>
              <a:ext uri="{FF2B5EF4-FFF2-40B4-BE49-F238E27FC236}">
                <a16:creationId xmlns:a16="http://schemas.microsoft.com/office/drawing/2014/main" id="{D5DB5186-5BD1-984E-843C-B6C0F2997A5A}"/>
              </a:ext>
            </a:extLst>
          </p:cNvPr>
          <p:cNvSpPr/>
          <p:nvPr/>
        </p:nvSpPr>
        <p:spPr>
          <a:xfrm>
            <a:off x="531742" y="1095572"/>
            <a:ext cx="11498212" cy="646331"/>
          </a:xfrm>
          <a:prstGeom prst="rect">
            <a:avLst/>
          </a:prstGeom>
          <a:noFill/>
        </p:spPr>
        <p:txBody>
          <a:bodyPr wrap="none" lIns="91440" tIns="45720" rIns="91440" bIns="45720">
            <a:spAutoFit/>
          </a:bodyPr>
          <a:lstStyle/>
          <a:p>
            <a:r>
              <a:rPr lang="en-IN" sz="3600" b="1" dirty="0"/>
              <a:t>5. Can We Define Abstract Class Without Abstract Method?</a:t>
            </a:r>
          </a:p>
        </p:txBody>
      </p:sp>
      <p:sp>
        <p:nvSpPr>
          <p:cNvPr id="12" name="Rectangle 11">
            <a:extLst>
              <a:ext uri="{FF2B5EF4-FFF2-40B4-BE49-F238E27FC236}">
                <a16:creationId xmlns:a16="http://schemas.microsoft.com/office/drawing/2014/main" id="{98FBDE63-D4DE-794E-97CB-CFA538A65E89}"/>
              </a:ext>
            </a:extLst>
          </p:cNvPr>
          <p:cNvSpPr/>
          <p:nvPr/>
        </p:nvSpPr>
        <p:spPr>
          <a:xfrm>
            <a:off x="1048447" y="1854195"/>
            <a:ext cx="10464801" cy="461665"/>
          </a:xfrm>
          <a:prstGeom prst="rect">
            <a:avLst/>
          </a:prstGeom>
          <a:noFill/>
        </p:spPr>
        <p:txBody>
          <a:bodyPr wrap="square" lIns="91440" tIns="45720" rIns="91440" bIns="45720">
            <a:spAutoFit/>
          </a:bodyPr>
          <a:lstStyle/>
          <a:p>
            <a:r>
              <a:rPr lang="en-IN" sz="2400" dirty="0"/>
              <a:t>Yes, we can define abstract class without abstract method</a:t>
            </a:r>
          </a:p>
        </p:txBody>
      </p:sp>
      <p:sp>
        <p:nvSpPr>
          <p:cNvPr id="13" name="Rectangle 12">
            <a:extLst>
              <a:ext uri="{FF2B5EF4-FFF2-40B4-BE49-F238E27FC236}">
                <a16:creationId xmlns:a16="http://schemas.microsoft.com/office/drawing/2014/main" id="{D0DC0EA7-590D-6A49-9762-42326A919AD7}"/>
              </a:ext>
            </a:extLst>
          </p:cNvPr>
          <p:cNvSpPr/>
          <p:nvPr/>
        </p:nvSpPr>
        <p:spPr>
          <a:xfrm>
            <a:off x="531742" y="2521119"/>
            <a:ext cx="5661165" cy="646331"/>
          </a:xfrm>
          <a:prstGeom prst="rect">
            <a:avLst/>
          </a:prstGeom>
          <a:noFill/>
        </p:spPr>
        <p:txBody>
          <a:bodyPr wrap="none" lIns="91440" tIns="45720" rIns="91440" bIns="45720">
            <a:spAutoFit/>
          </a:bodyPr>
          <a:lstStyle/>
          <a:p>
            <a:r>
              <a:rPr lang="en-IN" sz="3600" b="1" dirty="0"/>
              <a:t>6. What is Abstract Method?</a:t>
            </a:r>
          </a:p>
        </p:txBody>
      </p:sp>
      <p:sp>
        <p:nvSpPr>
          <p:cNvPr id="14" name="Rectangle 13">
            <a:extLst>
              <a:ext uri="{FF2B5EF4-FFF2-40B4-BE49-F238E27FC236}">
                <a16:creationId xmlns:a16="http://schemas.microsoft.com/office/drawing/2014/main" id="{14A7B9FE-EA32-E845-90B9-520AB0EEDAE5}"/>
              </a:ext>
            </a:extLst>
          </p:cNvPr>
          <p:cNvSpPr/>
          <p:nvPr/>
        </p:nvSpPr>
        <p:spPr>
          <a:xfrm>
            <a:off x="1048447" y="3354539"/>
            <a:ext cx="10464801" cy="2308324"/>
          </a:xfrm>
          <a:prstGeom prst="rect">
            <a:avLst/>
          </a:prstGeom>
          <a:noFill/>
        </p:spPr>
        <p:txBody>
          <a:bodyPr wrap="square" lIns="91440" tIns="45720" rIns="91440" bIns="45720">
            <a:spAutoFit/>
          </a:bodyPr>
          <a:lstStyle/>
          <a:p>
            <a:r>
              <a:rPr lang="en-IN" sz="2400" dirty="0"/>
              <a:t>An abstract method is a method without body. You just declare method, without defining it and use abstract keyword in method declaration.  All method declared inside Java interface are by default abstract.</a:t>
            </a:r>
            <a:br>
              <a:rPr lang="en-IN" sz="2400" dirty="0"/>
            </a:br>
            <a:r>
              <a:rPr lang="en-IN" sz="2400" dirty="0"/>
              <a:t>Now, In order to implement this method, you need to extend abstract class and override this method.</a:t>
            </a:r>
            <a:br>
              <a:rPr lang="en-IN" sz="2400" dirty="0"/>
            </a:br>
            <a:endParaRPr lang="en-IN" sz="2400" dirty="0"/>
          </a:p>
        </p:txBody>
      </p:sp>
    </p:spTree>
    <p:extLst>
      <p:ext uri="{BB962C8B-B14F-4D97-AF65-F5344CB8AC3E}">
        <p14:creationId xmlns:p14="http://schemas.microsoft.com/office/powerpoint/2010/main" val="2606094018"/>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7742441" cy="646331"/>
          </a:xfrm>
          <a:prstGeom prst="rect">
            <a:avLst/>
          </a:prstGeom>
          <a:noFill/>
        </p:spPr>
        <p:txBody>
          <a:bodyPr wrap="none" lIns="91440" tIns="45720" rIns="91440" bIns="45720">
            <a:spAutoFit/>
          </a:bodyPr>
          <a:lstStyle/>
          <a:p>
            <a:r>
              <a:rPr lang="en-IN" sz="3600" b="1" dirty="0"/>
              <a:t>7. Can an abstract class be final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35686" y="1661526"/>
            <a:ext cx="10464801" cy="3416320"/>
          </a:xfrm>
          <a:prstGeom prst="rect">
            <a:avLst/>
          </a:prstGeom>
          <a:noFill/>
        </p:spPr>
        <p:txBody>
          <a:bodyPr wrap="square" lIns="91440" tIns="45720" rIns="91440" bIns="45720">
            <a:spAutoFit/>
          </a:bodyPr>
          <a:lstStyle/>
          <a:p>
            <a:r>
              <a:rPr lang="en-IN" sz="2400" b="1" dirty="0"/>
              <a:t>No</a:t>
            </a:r>
            <a:r>
              <a:rPr lang="en-IN" sz="2400" dirty="0"/>
              <a:t>, abstract class can not be final in Java. Making them final will stop abstract class from being extended, which is the only way to use abstract class.</a:t>
            </a:r>
          </a:p>
          <a:p>
            <a:endParaRPr lang="en-IN" sz="2400" dirty="0"/>
          </a:p>
          <a:p>
            <a:r>
              <a:rPr lang="en-IN" sz="2400" dirty="0"/>
              <a:t>They are also opposite of each other, abstract keyword enforces to extend a class, for using it, on the other hand, final keyword prevents a class from being extended.</a:t>
            </a:r>
          </a:p>
          <a:p>
            <a:endParaRPr lang="en-IN" sz="2400" dirty="0"/>
          </a:p>
          <a:p>
            <a:r>
              <a:rPr lang="en-IN" sz="2400" dirty="0"/>
              <a:t>In real world also, abstract signifies incompleteness, while final is used to demonstrate completeness. Bottom line is, you can not make your class abstract and final in Java, at same time, it’s a compile time error</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4886430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820830" cy="646331"/>
          </a:xfrm>
          <a:prstGeom prst="rect">
            <a:avLst/>
          </a:prstGeom>
          <a:noFill/>
        </p:spPr>
        <p:txBody>
          <a:bodyPr wrap="none" lIns="91440" tIns="45720" rIns="91440" bIns="45720">
            <a:spAutoFit/>
          </a:bodyPr>
          <a:lstStyle/>
          <a:p>
            <a:r>
              <a:rPr lang="en-IN" sz="3600" b="1" dirty="0"/>
              <a:t>8. Can abstract class have static methods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58836" y="1661526"/>
            <a:ext cx="10464801" cy="2308324"/>
          </a:xfrm>
          <a:prstGeom prst="rect">
            <a:avLst/>
          </a:prstGeom>
          <a:noFill/>
        </p:spPr>
        <p:txBody>
          <a:bodyPr wrap="square" lIns="91440" tIns="45720" rIns="91440" bIns="45720">
            <a:spAutoFit/>
          </a:bodyPr>
          <a:lstStyle/>
          <a:p>
            <a:r>
              <a:rPr lang="en-IN" sz="2400" dirty="0"/>
              <a:t>Yes, an abstract class can declare and define static methods, nothing prevents from doing that. But, you must follow guidelines for making a method static in Java, as it’s not welcomed in a object oriented design, because static methods can not be overridden in java. </a:t>
            </a:r>
            <a:r>
              <a:rPr lang="en-IN" sz="2400" b="1" dirty="0"/>
              <a:t>It’s very rare, you see static methods inside abstract class</a:t>
            </a:r>
            <a:r>
              <a:rPr lang="en-IN" sz="2400" dirty="0"/>
              <a:t>., but yes it is possible</a:t>
            </a:r>
            <a:br>
              <a:rPr lang="en-IN" sz="2400" dirty="0"/>
            </a:b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D65186C1-5312-AC40-9D31-381D8C222DC7}"/>
              </a:ext>
            </a:extLst>
          </p:cNvPr>
          <p:cNvSpPr/>
          <p:nvPr/>
        </p:nvSpPr>
        <p:spPr>
          <a:xfrm>
            <a:off x="603659" y="3867453"/>
            <a:ext cx="10129568" cy="646331"/>
          </a:xfrm>
          <a:prstGeom prst="rect">
            <a:avLst/>
          </a:prstGeom>
          <a:noFill/>
        </p:spPr>
        <p:txBody>
          <a:bodyPr wrap="none" lIns="91440" tIns="45720" rIns="91440" bIns="45720">
            <a:spAutoFit/>
          </a:bodyPr>
          <a:lstStyle/>
          <a:p>
            <a:r>
              <a:rPr lang="en-IN" sz="3600" b="1" dirty="0"/>
              <a:t>9. Can abstract class contains main method in Java ?</a:t>
            </a:r>
          </a:p>
        </p:txBody>
      </p:sp>
      <p:sp>
        <p:nvSpPr>
          <p:cNvPr id="10" name="Rectangle 9">
            <a:extLst>
              <a:ext uri="{FF2B5EF4-FFF2-40B4-BE49-F238E27FC236}">
                <a16:creationId xmlns:a16="http://schemas.microsoft.com/office/drawing/2014/main" id="{D1A9D9A6-CC4F-C940-80A1-1AEB1CA9A128}"/>
              </a:ext>
            </a:extLst>
          </p:cNvPr>
          <p:cNvSpPr/>
          <p:nvPr/>
        </p:nvSpPr>
        <p:spPr>
          <a:xfrm>
            <a:off x="1058835" y="4608862"/>
            <a:ext cx="10464801" cy="830997"/>
          </a:xfrm>
          <a:prstGeom prst="rect">
            <a:avLst/>
          </a:prstGeom>
          <a:noFill/>
        </p:spPr>
        <p:txBody>
          <a:bodyPr wrap="square" lIns="91440" tIns="45720" rIns="91440" bIns="45720">
            <a:spAutoFit/>
          </a:bodyPr>
          <a:lstStyle/>
          <a:p>
            <a:r>
              <a:rPr lang="en-IN" sz="2400" dirty="0"/>
              <a:t>Yes, abstract class can contain main method, it just another static method and you can execute Abstract class with main method, until you don’t create any instance.</a:t>
            </a:r>
            <a:endParaRPr lang="en-IN" sz="2400" b="1" dirty="0"/>
          </a:p>
        </p:txBody>
      </p:sp>
    </p:spTree>
    <p:extLst>
      <p:ext uri="{BB962C8B-B14F-4D97-AF65-F5344CB8AC3E}">
        <p14:creationId xmlns:p14="http://schemas.microsoft.com/office/powerpoint/2010/main" val="1026824225"/>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097036" cy="646331"/>
          </a:xfrm>
          <a:prstGeom prst="rect">
            <a:avLst/>
          </a:prstGeom>
          <a:noFill/>
        </p:spPr>
        <p:txBody>
          <a:bodyPr wrap="none" lIns="91440" tIns="45720" rIns="91440" bIns="45720">
            <a:spAutoFit/>
          </a:bodyPr>
          <a:lstStyle/>
          <a:p>
            <a:r>
              <a:rPr lang="en-IN" sz="3600" b="1" dirty="0"/>
              <a:t>10. What is the interface?</a:t>
            </a:r>
          </a:p>
        </p:txBody>
      </p:sp>
      <p:sp>
        <p:nvSpPr>
          <p:cNvPr id="3" name="Rectangle 2">
            <a:extLst>
              <a:ext uri="{FF2B5EF4-FFF2-40B4-BE49-F238E27FC236}">
                <a16:creationId xmlns:a16="http://schemas.microsoft.com/office/drawing/2014/main" id="{20154A35-8EE6-2342-9C40-B5CDBF7FBC2E}"/>
              </a:ext>
            </a:extLst>
          </p:cNvPr>
          <p:cNvSpPr/>
          <p:nvPr/>
        </p:nvSpPr>
        <p:spPr>
          <a:xfrm>
            <a:off x="1008905" y="1479223"/>
            <a:ext cx="10464801" cy="4154984"/>
          </a:xfrm>
          <a:prstGeom prst="rect">
            <a:avLst/>
          </a:prstGeom>
          <a:noFill/>
        </p:spPr>
        <p:txBody>
          <a:bodyPr wrap="square" lIns="91440" tIns="45720" rIns="91440" bIns="45720">
            <a:spAutoFit/>
          </a:bodyPr>
          <a:lstStyle/>
          <a:p>
            <a:r>
              <a:rPr lang="en-IN" sz="2400" dirty="0"/>
              <a:t>The interface is a blueprint for a class that has static constants and abstract methods. It can be used to achieve full abstraction and multiple inheritance. It is a mechanism to achieve abstraction.</a:t>
            </a:r>
          </a:p>
          <a:p>
            <a:endParaRPr lang="en-IN" sz="2400" dirty="0"/>
          </a:p>
          <a:p>
            <a:r>
              <a:rPr lang="en-IN" sz="2400" dirty="0"/>
              <a:t> There can be only abstract methods in the Java interface, not method body. It is used to achieve abstraction and multiple inheritance in Java. In other words, you can say that interfaces can have abstract methods and variables. </a:t>
            </a:r>
          </a:p>
          <a:p>
            <a:endParaRPr lang="en-IN" sz="2400" dirty="0"/>
          </a:p>
          <a:p>
            <a:r>
              <a:rPr lang="en-IN" sz="2400" dirty="0"/>
              <a:t>Java Interface also represents the IS-A relationship. </a:t>
            </a:r>
            <a:r>
              <a:rPr lang="en-IN" sz="2400" b="1" dirty="0"/>
              <a:t>It cannot be instantiated just like the abstract class.</a:t>
            </a:r>
            <a:r>
              <a:rPr lang="en-IN" sz="2400" dirty="0"/>
              <a:t> However, we need to implement it to define its methods. Since Java 8, we can have the default, static, and private methods in an interface.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72155941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373335" cy="646331"/>
          </a:xfrm>
          <a:prstGeom prst="rect">
            <a:avLst/>
          </a:prstGeom>
          <a:noFill/>
        </p:spPr>
        <p:txBody>
          <a:bodyPr wrap="none" lIns="91440" tIns="45720" rIns="91440" bIns="45720">
            <a:spAutoFit/>
          </a:bodyPr>
          <a:lstStyle/>
          <a:p>
            <a:r>
              <a:rPr lang="en-IN" sz="3600" b="1" dirty="0"/>
              <a:t>11. Can you declare an interface method static? </a:t>
            </a:r>
          </a:p>
        </p:txBody>
      </p:sp>
      <p:sp>
        <p:nvSpPr>
          <p:cNvPr id="3" name="Rectangle 2">
            <a:extLst>
              <a:ext uri="{FF2B5EF4-FFF2-40B4-BE49-F238E27FC236}">
                <a16:creationId xmlns:a16="http://schemas.microsoft.com/office/drawing/2014/main" id="{20154A35-8EE6-2342-9C40-B5CDBF7FBC2E}"/>
              </a:ext>
            </a:extLst>
          </p:cNvPr>
          <p:cNvSpPr/>
          <p:nvPr/>
        </p:nvSpPr>
        <p:spPr>
          <a:xfrm>
            <a:off x="1297838" y="1440757"/>
            <a:ext cx="10464801" cy="830997"/>
          </a:xfrm>
          <a:prstGeom prst="rect">
            <a:avLst/>
          </a:prstGeom>
          <a:noFill/>
        </p:spPr>
        <p:txBody>
          <a:bodyPr wrap="square" lIns="91440" tIns="45720" rIns="91440" bIns="45720">
            <a:spAutoFit/>
          </a:bodyPr>
          <a:lstStyle/>
          <a:p>
            <a:r>
              <a:rPr lang="en-IN" sz="2400" dirty="0"/>
              <a:t>No, because methods of an interface are abstract by default, and we can not use static and abstract together.</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1514DCF9-2623-E34A-A789-D0AD1873B9F7}"/>
              </a:ext>
            </a:extLst>
          </p:cNvPr>
          <p:cNvSpPr/>
          <p:nvPr/>
        </p:nvSpPr>
        <p:spPr>
          <a:xfrm>
            <a:off x="603659" y="2513891"/>
            <a:ext cx="7391254" cy="646331"/>
          </a:xfrm>
          <a:prstGeom prst="rect">
            <a:avLst/>
          </a:prstGeom>
          <a:noFill/>
        </p:spPr>
        <p:txBody>
          <a:bodyPr wrap="none" lIns="91440" tIns="45720" rIns="91440" bIns="45720">
            <a:spAutoFit/>
          </a:bodyPr>
          <a:lstStyle/>
          <a:p>
            <a:r>
              <a:rPr lang="en-IN" sz="3600" b="1" dirty="0"/>
              <a:t>12. Can we declare Interface as final? </a:t>
            </a:r>
          </a:p>
        </p:txBody>
      </p:sp>
      <p:sp>
        <p:nvSpPr>
          <p:cNvPr id="10" name="Rectangle 9">
            <a:extLst>
              <a:ext uri="{FF2B5EF4-FFF2-40B4-BE49-F238E27FC236}">
                <a16:creationId xmlns:a16="http://schemas.microsoft.com/office/drawing/2014/main" id="{09F15A68-590E-124A-B205-C74CDFD37FDC}"/>
              </a:ext>
            </a:extLst>
          </p:cNvPr>
          <p:cNvSpPr/>
          <p:nvPr/>
        </p:nvSpPr>
        <p:spPr>
          <a:xfrm>
            <a:off x="1297838" y="3233140"/>
            <a:ext cx="10464801" cy="830997"/>
          </a:xfrm>
          <a:prstGeom prst="rect">
            <a:avLst/>
          </a:prstGeom>
          <a:noFill/>
        </p:spPr>
        <p:txBody>
          <a:bodyPr wrap="square" lIns="91440" tIns="45720" rIns="91440" bIns="45720">
            <a:spAutoFit/>
          </a:bodyPr>
          <a:lstStyle/>
          <a:p>
            <a:r>
              <a:rPr lang="en-IN" sz="2400" dirty="0"/>
              <a:t>No. Compile time error will come. Error: Illegal modifier for the interface Sample; only public &amp; abstract are permitted</a:t>
            </a:r>
          </a:p>
        </p:txBody>
      </p:sp>
      <p:sp>
        <p:nvSpPr>
          <p:cNvPr id="11" name="Rectangle 10">
            <a:extLst>
              <a:ext uri="{FF2B5EF4-FFF2-40B4-BE49-F238E27FC236}">
                <a16:creationId xmlns:a16="http://schemas.microsoft.com/office/drawing/2014/main" id="{6FA434AB-9E9A-7F4E-B685-F9EB57CE6A3C}"/>
              </a:ext>
            </a:extLst>
          </p:cNvPr>
          <p:cNvSpPr/>
          <p:nvPr/>
        </p:nvSpPr>
        <p:spPr>
          <a:xfrm>
            <a:off x="603659" y="4241773"/>
            <a:ext cx="6262612" cy="646331"/>
          </a:xfrm>
          <a:prstGeom prst="rect">
            <a:avLst/>
          </a:prstGeom>
          <a:noFill/>
        </p:spPr>
        <p:txBody>
          <a:bodyPr wrap="none" lIns="91440" tIns="45720" rIns="91440" bIns="45720">
            <a:spAutoFit/>
          </a:bodyPr>
          <a:lstStyle/>
          <a:p>
            <a:r>
              <a:rPr lang="en-IN" sz="3600" b="1" dirty="0"/>
              <a:t>13. What is a marker interface? </a:t>
            </a:r>
          </a:p>
        </p:txBody>
      </p:sp>
      <p:sp>
        <p:nvSpPr>
          <p:cNvPr id="12" name="Rectangle 11">
            <a:extLst>
              <a:ext uri="{FF2B5EF4-FFF2-40B4-BE49-F238E27FC236}">
                <a16:creationId xmlns:a16="http://schemas.microsoft.com/office/drawing/2014/main" id="{209CAD60-D73E-F443-A788-E9961D3443FF}"/>
              </a:ext>
            </a:extLst>
          </p:cNvPr>
          <p:cNvSpPr/>
          <p:nvPr/>
        </p:nvSpPr>
        <p:spPr>
          <a:xfrm>
            <a:off x="1297837" y="5065741"/>
            <a:ext cx="10464801" cy="830997"/>
          </a:xfrm>
          <a:prstGeom prst="rect">
            <a:avLst/>
          </a:prstGeom>
          <a:noFill/>
        </p:spPr>
        <p:txBody>
          <a:bodyPr wrap="square" lIns="91440" tIns="45720" rIns="91440" bIns="45720">
            <a:spAutoFit/>
          </a:bodyPr>
          <a:lstStyle/>
          <a:p>
            <a:r>
              <a:rPr lang="en-IN" sz="2400" dirty="0"/>
              <a:t>A Marker interface can be defined as the interface which has no data member and member functions. For example, Serializable, Cloneable are marker interfaces.</a:t>
            </a:r>
          </a:p>
        </p:txBody>
      </p:sp>
    </p:spTree>
    <p:extLst>
      <p:ext uri="{BB962C8B-B14F-4D97-AF65-F5344CB8AC3E}">
        <p14:creationId xmlns:p14="http://schemas.microsoft.com/office/powerpoint/2010/main" val="24134090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1550</Words>
  <Application>Microsoft Macintosh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154</cp:revision>
  <dcterms:created xsi:type="dcterms:W3CDTF">2020-08-14T12:52:36Z</dcterms:created>
  <dcterms:modified xsi:type="dcterms:W3CDTF">2021-01-11T09:27:51Z</dcterms:modified>
</cp:coreProperties>
</file>