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63" r:id="rId3"/>
    <p:sldId id="286" r:id="rId4"/>
    <p:sldId id="302" r:id="rId5"/>
    <p:sldId id="303" r:id="rId6"/>
    <p:sldId id="304" r:id="rId7"/>
    <p:sldId id="287" r:id="rId8"/>
    <p:sldId id="295" r:id="rId9"/>
    <p:sldId id="289" r:id="rId10"/>
    <p:sldId id="305" r:id="rId11"/>
    <p:sldId id="306" r:id="rId12"/>
    <p:sldId id="307" r:id="rId13"/>
    <p:sldId id="292" r:id="rId14"/>
    <p:sldId id="28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indya Dasgupta" initials="AD" lastIdx="1" clrIdx="0">
    <p:extLst>
      <p:ext uri="{19B8F6BF-5375-455C-9EA6-DF929625EA0E}">
        <p15:presenceInfo xmlns:p15="http://schemas.microsoft.com/office/powerpoint/2012/main" userId="S::anindya.s.dasgupta@oracle.com::4cc4d477-cd38-4064-a8e4-b5db3a81604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9" autoAdjust="0"/>
    <p:restoredTop sz="94660"/>
  </p:normalViewPr>
  <p:slideViewPr>
    <p:cSldViewPr snapToGrid="0">
      <p:cViewPr varScale="1">
        <p:scale>
          <a:sx n="111" d="100"/>
          <a:sy n="111" d="100"/>
        </p:scale>
        <p:origin x="552" y="208"/>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1/19/21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1978126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1/19/21</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1/19/21</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1/19/21</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1/19/21</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1/19/21</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1/19/21</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1/19/21</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1/19/21</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1/19/21</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1/19/21</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1/19/21</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1/19/21</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5320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jpe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javarevisited.blogspot.sg/2011/02/how-to-write-equals-method-in-java.html" TargetMode="Externa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java67.blogspot.sg/2012/09/top-10-tricky-java-interview-questions-answer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19DA35-7768-C342-B617-C78C4952E4AF}"/>
              </a:ext>
            </a:extLst>
          </p:cNvPr>
          <p:cNvSpPr/>
          <p:nvPr/>
        </p:nvSpPr>
        <p:spPr>
          <a:xfrm>
            <a:off x="4513944" y="741310"/>
            <a:ext cx="6586491" cy="128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dirty="0">
                <a:ln w="0"/>
                <a:effectLst>
                  <a:outerShdw blurRad="38100" dist="19050" dir="2700000" algn="tl" rotWithShape="0">
                    <a:schemeClr val="dk1">
                      <a:alpha val="40000"/>
                    </a:schemeClr>
                  </a:outerShdw>
                </a:effectLst>
                <a:latin typeface="+mj-lt"/>
                <a:ea typeface="+mj-ea"/>
                <a:cs typeface="+mj-cs"/>
              </a:rPr>
              <a:t>     Contents</a:t>
            </a:r>
            <a:endParaRPr lang="en-US" sz="4400" b="0" cap="none" spc="0" dirty="0">
              <a:ln w="0"/>
              <a:effectLst>
                <a:outerShdw blurRad="38100" dist="19050" dir="2700000" algn="tl" rotWithShape="0">
                  <a:schemeClr val="dk1">
                    <a:alpha val="40000"/>
                  </a:schemeClr>
                </a:outerShdw>
              </a:effectLst>
              <a:latin typeface="+mj-lt"/>
              <a:ea typeface="+mj-ea"/>
              <a:cs typeface="+mj-cs"/>
            </a:endParaRPr>
          </a:p>
        </p:txBody>
      </p:sp>
      <p:sp>
        <p:nvSpPr>
          <p:cNvPr id="3" name="Rectangle 2">
            <a:extLst>
              <a:ext uri="{FF2B5EF4-FFF2-40B4-BE49-F238E27FC236}">
                <a16:creationId xmlns:a16="http://schemas.microsoft.com/office/drawing/2014/main" id="{20154A35-8EE6-2342-9C40-B5CDBF7FBC2E}"/>
              </a:ext>
            </a:extLst>
          </p:cNvPr>
          <p:cNvSpPr/>
          <p:nvPr/>
        </p:nvSpPr>
        <p:spPr>
          <a:xfrm>
            <a:off x="4803805" y="2452915"/>
            <a:ext cx="6586489" cy="37854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r="61979"/>
          <a:stretch/>
        </p:blipFill>
        <p:spPr>
          <a:xfrm>
            <a:off x="-17375" y="0"/>
            <a:ext cx="4635571" cy="6857990"/>
          </a:xfrm>
          <a:prstGeom prst="rect">
            <a:avLst/>
          </a:prstGeom>
          <a:effectLst/>
        </p:spPr>
      </p:pic>
      <p:cxnSp>
        <p:nvCxnSpPr>
          <p:cNvPr id="23" name="Straight Connector 2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FCB646"/>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775A3F3-7E93-504D-A676-DDA3896E1AF1}"/>
              </a:ext>
            </a:extLst>
          </p:cNvPr>
          <p:cNvSpPr/>
          <p:nvPr/>
        </p:nvSpPr>
        <p:spPr>
          <a:xfrm>
            <a:off x="4288200" y="2578885"/>
            <a:ext cx="7903800" cy="707886"/>
          </a:xfrm>
          <a:prstGeom prst="rect">
            <a:avLst/>
          </a:prstGeom>
        </p:spPr>
        <p:txBody>
          <a:bodyPr wrap="square">
            <a:spAutoFit/>
          </a:bodyPr>
          <a:lstStyle/>
          <a:p>
            <a:pPr algn="ctr"/>
            <a:r>
              <a:rPr lang="en-US" sz="4000" dirty="0"/>
              <a:t> TOP 12 interview questions</a:t>
            </a:r>
          </a:p>
        </p:txBody>
      </p:sp>
      <p:sp>
        <p:nvSpPr>
          <p:cNvPr id="20" name="TextBox 19">
            <a:extLst>
              <a:ext uri="{FF2B5EF4-FFF2-40B4-BE49-F238E27FC236}">
                <a16:creationId xmlns:a16="http://schemas.microsoft.com/office/drawing/2014/main" id="{AEE3FB09-1FC8-DE4B-8F61-02358C4A0D1A}"/>
              </a:ext>
            </a:extLst>
          </p:cNvPr>
          <p:cNvSpPr txBox="1"/>
          <p:nvPr/>
        </p:nvSpPr>
        <p:spPr>
          <a:xfrm>
            <a:off x="4288200" y="3726739"/>
            <a:ext cx="7903800" cy="707886"/>
          </a:xfrm>
          <a:prstGeom prst="rect">
            <a:avLst/>
          </a:prstGeom>
          <a:noFill/>
        </p:spPr>
        <p:txBody>
          <a:bodyPr wrap="square" rtlCol="0">
            <a:spAutoFit/>
          </a:bodyPr>
          <a:lstStyle/>
          <a:p>
            <a:pPr algn="ctr"/>
            <a:r>
              <a:rPr lang="en-US" sz="4000" b="1" dirty="0"/>
              <a:t>String Handling</a:t>
            </a:r>
          </a:p>
        </p:txBody>
      </p:sp>
      <p:sp>
        <p:nvSpPr>
          <p:cNvPr id="22" name="TextBox 21">
            <a:extLst>
              <a:ext uri="{FF2B5EF4-FFF2-40B4-BE49-F238E27FC236}">
                <a16:creationId xmlns:a16="http://schemas.microsoft.com/office/drawing/2014/main" id="{AC52B233-87D9-7A47-B8D9-1A9D0ED49DB9}"/>
              </a:ext>
            </a:extLst>
          </p:cNvPr>
          <p:cNvSpPr txBox="1"/>
          <p:nvPr/>
        </p:nvSpPr>
        <p:spPr>
          <a:xfrm>
            <a:off x="6978963" y="5909475"/>
            <a:ext cx="2084673" cy="338554"/>
          </a:xfrm>
          <a:prstGeom prst="rect">
            <a:avLst/>
          </a:prstGeom>
          <a:noFill/>
        </p:spPr>
        <p:txBody>
          <a:bodyPr wrap="none" rtlCol="0">
            <a:spAutoFit/>
          </a:bodyPr>
          <a:lstStyle/>
          <a:p>
            <a:r>
              <a:rPr lang="en-US" sz="1600" b="1" dirty="0">
                <a:latin typeface="+mj-lt"/>
              </a:rPr>
              <a:t>TARGETED COMPANIES</a:t>
            </a:r>
          </a:p>
        </p:txBody>
      </p:sp>
      <p:pic>
        <p:nvPicPr>
          <p:cNvPr id="1030" name="Picture 6" descr="IBM logo and symbol, meaning, history, PNG">
            <a:extLst>
              <a:ext uri="{FF2B5EF4-FFF2-40B4-BE49-F238E27FC236}">
                <a16:creationId xmlns:a16="http://schemas.microsoft.com/office/drawing/2014/main" id="{47B5B7FD-1127-914B-915C-8BEF38E9C9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7096" y="6363497"/>
            <a:ext cx="594941" cy="26977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ognizant Logos">
            <a:extLst>
              <a:ext uri="{FF2B5EF4-FFF2-40B4-BE49-F238E27FC236}">
                <a16:creationId xmlns:a16="http://schemas.microsoft.com/office/drawing/2014/main" id="{91912F2B-40C1-F941-A1B3-52DBB941AD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28991" y="6231160"/>
            <a:ext cx="412891" cy="43261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ccenture | Save the Children">
            <a:extLst>
              <a:ext uri="{FF2B5EF4-FFF2-40B4-BE49-F238E27FC236}">
                <a16:creationId xmlns:a16="http://schemas.microsoft.com/office/drawing/2014/main" id="{A247F237-6835-B143-B76F-34DF06B7A9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646" y="6352794"/>
            <a:ext cx="887732" cy="4438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8EDCDD99-64FC-B740-8218-F465F89F50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19812" y="6216636"/>
            <a:ext cx="1085121" cy="46166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apgemini reveals new logo to mark 50th anniversary | B2B Marketing">
            <a:extLst>
              <a:ext uri="{FF2B5EF4-FFF2-40B4-BE49-F238E27FC236}">
                <a16:creationId xmlns:a16="http://schemas.microsoft.com/office/drawing/2014/main" id="{C21D511D-61AB-A447-A6BD-4E6FC47BBA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6048" y="6264182"/>
            <a:ext cx="1095177" cy="62109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ill continue with WFH, critical staff present on premises: HCL ...">
            <a:extLst>
              <a:ext uri="{FF2B5EF4-FFF2-40B4-BE49-F238E27FC236}">
                <a16:creationId xmlns:a16="http://schemas.microsoft.com/office/drawing/2014/main" id="{FEA0B903-15E3-1C43-B9A8-FC05F56406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79070" y="6238334"/>
            <a:ext cx="1337556" cy="59329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CFDE7872-95C4-D643-9213-744D1910A14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7304" y="6363497"/>
            <a:ext cx="796965" cy="31878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D0DD8BE-C7FE-0745-9C9D-455C4D092F57}"/>
              </a:ext>
            </a:extLst>
          </p:cNvPr>
          <p:cNvSpPr txBox="1"/>
          <p:nvPr/>
        </p:nvSpPr>
        <p:spPr>
          <a:xfrm>
            <a:off x="7807189" y="4417904"/>
            <a:ext cx="966675" cy="369332"/>
          </a:xfrm>
          <a:prstGeom prst="rect">
            <a:avLst/>
          </a:prstGeom>
          <a:noFill/>
        </p:spPr>
        <p:txBody>
          <a:bodyPr wrap="none" rtlCol="0">
            <a:spAutoFit/>
          </a:bodyPr>
          <a:lstStyle/>
          <a:p>
            <a:r>
              <a:rPr lang="en-US" b="1" dirty="0"/>
              <a:t>PART - 7</a:t>
            </a:r>
          </a:p>
        </p:txBody>
      </p:sp>
    </p:spTree>
    <p:extLst>
      <p:ext uri="{BB962C8B-B14F-4D97-AF65-F5344CB8AC3E}">
        <p14:creationId xmlns:p14="http://schemas.microsoft.com/office/powerpoint/2010/main" val="4245611937"/>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1239744" cy="2862322"/>
          </a:xfrm>
          <a:prstGeom prst="rect">
            <a:avLst/>
          </a:prstGeom>
          <a:noFill/>
        </p:spPr>
        <p:txBody>
          <a:bodyPr wrap="none" lIns="91440" tIns="45720" rIns="91440" bIns="45720">
            <a:spAutoFit/>
          </a:bodyPr>
          <a:lstStyle/>
          <a:p>
            <a:r>
              <a:rPr lang="en-IN" sz="3600" b="1" dirty="0"/>
              <a:t>9. How many objects will be created in the following code</a:t>
            </a:r>
          </a:p>
          <a:p>
            <a:r>
              <a:rPr lang="en-IN" sz="3600" b="1" dirty="0"/>
              <a:t> and where they will be stored?</a:t>
            </a:r>
          </a:p>
          <a:p>
            <a:pPr lvl="6" fontAlgn="base"/>
            <a:r>
              <a:rPr lang="en-IN" sz="3600" b="1" dirty="0"/>
              <a:t>String s1 = new String("</a:t>
            </a:r>
            <a:r>
              <a:rPr lang="en-IN" sz="3600" b="1" dirty="0" err="1"/>
              <a:t>abc</a:t>
            </a:r>
            <a:r>
              <a:rPr lang="en-IN" sz="3600" b="1" dirty="0"/>
              <a:t>");</a:t>
            </a:r>
          </a:p>
          <a:p>
            <a:pPr lvl="6" fontAlgn="base"/>
            <a:r>
              <a:rPr lang="en-IN" sz="3600" b="1" dirty="0"/>
              <a:t>String s2 = "</a:t>
            </a:r>
            <a:r>
              <a:rPr lang="en-IN" sz="3600" b="1" dirty="0" err="1"/>
              <a:t>abc</a:t>
            </a:r>
            <a:r>
              <a:rPr lang="en-IN" sz="3600" b="1" dirty="0"/>
              <a:t>";</a:t>
            </a:r>
          </a:p>
          <a:p>
            <a:endParaRPr lang="en-IN" sz="3600" b="1" dirty="0"/>
          </a:p>
        </p:txBody>
      </p:sp>
      <p:sp>
        <p:nvSpPr>
          <p:cNvPr id="3" name="Rectangle 2">
            <a:extLst>
              <a:ext uri="{FF2B5EF4-FFF2-40B4-BE49-F238E27FC236}">
                <a16:creationId xmlns:a16="http://schemas.microsoft.com/office/drawing/2014/main" id="{20154A35-8EE6-2342-9C40-B5CDBF7FBC2E}"/>
              </a:ext>
            </a:extLst>
          </p:cNvPr>
          <p:cNvSpPr/>
          <p:nvPr/>
        </p:nvSpPr>
        <p:spPr>
          <a:xfrm>
            <a:off x="863599" y="3344998"/>
            <a:ext cx="10464801" cy="1200329"/>
          </a:xfrm>
          <a:prstGeom prst="rect">
            <a:avLst/>
          </a:prstGeom>
          <a:noFill/>
        </p:spPr>
        <p:txBody>
          <a:bodyPr wrap="square" lIns="91440" tIns="45720" rIns="91440" bIns="45720">
            <a:spAutoFit/>
          </a:bodyPr>
          <a:lstStyle/>
          <a:p>
            <a:pPr fontAlgn="base"/>
            <a:r>
              <a:rPr lang="en-IN" sz="2400" dirty="0"/>
              <a:t>Here, two string objects will be created. Object created using new operator(s1) will be stored in the heap memory. The object created using string literal(s2) is stored in the string constant pool.</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4146595590"/>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1473782" cy="2862322"/>
          </a:xfrm>
          <a:prstGeom prst="rect">
            <a:avLst/>
          </a:prstGeom>
          <a:noFill/>
        </p:spPr>
        <p:txBody>
          <a:bodyPr wrap="none" lIns="91440" tIns="45720" rIns="91440" bIns="45720">
            <a:spAutoFit/>
          </a:bodyPr>
          <a:lstStyle/>
          <a:p>
            <a:r>
              <a:rPr lang="en-IN" sz="3600" b="1" dirty="0"/>
              <a:t>10. How many objects will be created in the following code</a:t>
            </a:r>
          </a:p>
          <a:p>
            <a:r>
              <a:rPr lang="en-IN" sz="3600" b="1" dirty="0"/>
              <a:t> and where they will be stored?</a:t>
            </a:r>
          </a:p>
          <a:p>
            <a:pPr lvl="8" fontAlgn="base"/>
            <a:r>
              <a:rPr lang="en-IN" sz="3600" b="1" dirty="0"/>
              <a:t>String s1 = "</a:t>
            </a:r>
            <a:r>
              <a:rPr lang="en-IN" sz="3600" b="1" dirty="0" err="1"/>
              <a:t>abc</a:t>
            </a:r>
            <a:r>
              <a:rPr lang="en-IN" sz="3600" b="1" dirty="0"/>
              <a:t>";</a:t>
            </a:r>
          </a:p>
          <a:p>
            <a:pPr lvl="8" fontAlgn="base"/>
            <a:r>
              <a:rPr lang="en-IN" sz="3600" b="1" dirty="0"/>
              <a:t>String s2 = "</a:t>
            </a:r>
            <a:r>
              <a:rPr lang="en-IN" sz="3600" b="1" dirty="0" err="1"/>
              <a:t>abc</a:t>
            </a:r>
            <a:r>
              <a:rPr lang="en-IN" sz="3600" b="1" dirty="0"/>
              <a:t>";</a:t>
            </a:r>
          </a:p>
          <a:p>
            <a:endParaRPr lang="en-IN" sz="3600" b="1" dirty="0"/>
          </a:p>
        </p:txBody>
      </p:sp>
      <p:sp>
        <p:nvSpPr>
          <p:cNvPr id="3" name="Rectangle 2">
            <a:extLst>
              <a:ext uri="{FF2B5EF4-FFF2-40B4-BE49-F238E27FC236}">
                <a16:creationId xmlns:a16="http://schemas.microsoft.com/office/drawing/2014/main" id="{20154A35-8EE6-2342-9C40-B5CDBF7FBC2E}"/>
              </a:ext>
            </a:extLst>
          </p:cNvPr>
          <p:cNvSpPr/>
          <p:nvPr/>
        </p:nvSpPr>
        <p:spPr>
          <a:xfrm>
            <a:off x="863599" y="3344998"/>
            <a:ext cx="10464801" cy="830997"/>
          </a:xfrm>
          <a:prstGeom prst="rect">
            <a:avLst/>
          </a:prstGeom>
          <a:noFill/>
        </p:spPr>
        <p:txBody>
          <a:bodyPr wrap="square" lIns="91440" tIns="45720" rIns="91440" bIns="45720">
            <a:spAutoFit/>
          </a:bodyPr>
          <a:lstStyle/>
          <a:p>
            <a:pPr fontAlgn="base"/>
            <a:r>
              <a:rPr lang="en-IN" sz="2400" dirty="0"/>
              <a:t>Only one object will be created and this object will be stored in the string constant pool.</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41229425"/>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0341357" cy="1200329"/>
          </a:xfrm>
          <a:prstGeom prst="rect">
            <a:avLst/>
          </a:prstGeom>
          <a:noFill/>
        </p:spPr>
        <p:txBody>
          <a:bodyPr wrap="none" lIns="91440" tIns="45720" rIns="91440" bIns="45720">
            <a:spAutoFit/>
          </a:bodyPr>
          <a:lstStyle/>
          <a:p>
            <a:r>
              <a:rPr lang="en-IN" sz="3600" b="1" dirty="0"/>
              <a:t>11. Why char Array is preferred over String in storing </a:t>
            </a:r>
          </a:p>
          <a:p>
            <a:r>
              <a:rPr lang="en-IN" sz="3600" b="1" dirty="0"/>
              <a:t>passwords?</a:t>
            </a:r>
          </a:p>
        </p:txBody>
      </p:sp>
      <p:sp>
        <p:nvSpPr>
          <p:cNvPr id="3" name="Rectangle 2">
            <a:extLst>
              <a:ext uri="{FF2B5EF4-FFF2-40B4-BE49-F238E27FC236}">
                <a16:creationId xmlns:a16="http://schemas.microsoft.com/office/drawing/2014/main" id="{20154A35-8EE6-2342-9C40-B5CDBF7FBC2E}"/>
              </a:ext>
            </a:extLst>
          </p:cNvPr>
          <p:cNvSpPr/>
          <p:nvPr/>
        </p:nvSpPr>
        <p:spPr>
          <a:xfrm>
            <a:off x="863599" y="2095099"/>
            <a:ext cx="10464801" cy="1938992"/>
          </a:xfrm>
          <a:prstGeom prst="rect">
            <a:avLst/>
          </a:prstGeom>
          <a:noFill/>
        </p:spPr>
        <p:txBody>
          <a:bodyPr wrap="square" lIns="91440" tIns="45720" rIns="91440" bIns="45720">
            <a:spAutoFit/>
          </a:bodyPr>
          <a:lstStyle/>
          <a:p>
            <a:pPr fontAlgn="base"/>
            <a:r>
              <a:rPr lang="en-IN" sz="2400" dirty="0"/>
              <a:t>One of the main reason to prefer char Array over String is security risk of stealing passwords. Since String are reusable in the constant pool , there are high chances that they remain in the memory for the long duration. Anyone who has access to the memory dump can find the password in clear text.</a:t>
            </a:r>
            <a:br>
              <a:rPr lang="en-IN" sz="2400" dirty="0"/>
            </a:br>
            <a:r>
              <a:rPr lang="en-IN" sz="2400" dirty="0"/>
              <a:t>That's why password should be encrypted.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739556828"/>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8007513" cy="646331"/>
          </a:xfrm>
          <a:prstGeom prst="rect">
            <a:avLst/>
          </a:prstGeom>
          <a:noFill/>
        </p:spPr>
        <p:txBody>
          <a:bodyPr wrap="none" lIns="91440" tIns="45720" rIns="91440" bIns="45720">
            <a:spAutoFit/>
          </a:bodyPr>
          <a:lstStyle/>
          <a:p>
            <a:r>
              <a:rPr lang="en-IN" sz="3600" b="1" dirty="0"/>
              <a:t>12. List of Problems to practice on String </a:t>
            </a:r>
          </a:p>
        </p:txBody>
      </p:sp>
      <p:sp>
        <p:nvSpPr>
          <p:cNvPr id="3" name="Rectangle 2">
            <a:extLst>
              <a:ext uri="{FF2B5EF4-FFF2-40B4-BE49-F238E27FC236}">
                <a16:creationId xmlns:a16="http://schemas.microsoft.com/office/drawing/2014/main" id="{20154A35-8EE6-2342-9C40-B5CDBF7FBC2E}"/>
              </a:ext>
            </a:extLst>
          </p:cNvPr>
          <p:cNvSpPr/>
          <p:nvPr/>
        </p:nvSpPr>
        <p:spPr>
          <a:xfrm>
            <a:off x="1297838" y="1440757"/>
            <a:ext cx="10464801" cy="4062651"/>
          </a:xfrm>
          <a:prstGeom prst="rect">
            <a:avLst/>
          </a:prstGeom>
          <a:noFill/>
        </p:spPr>
        <p:txBody>
          <a:bodyPr wrap="square" lIns="91440" tIns="45720" rIns="91440" bIns="45720">
            <a:spAutoFit/>
          </a:bodyPr>
          <a:lstStyle/>
          <a:p>
            <a:pPr marL="457200" indent="-457200">
              <a:buFont typeface="+mj-lt"/>
              <a:buAutoNum type="arabicPeriod"/>
            </a:pPr>
            <a:r>
              <a:rPr lang="en-IN" sz="2400" b="1" dirty="0"/>
              <a:t>Removing Duplicate Characters in a String</a:t>
            </a:r>
          </a:p>
          <a:p>
            <a:pPr marL="457200" indent="-457200">
              <a:buFont typeface="+mj-lt"/>
              <a:buAutoNum type="arabicPeriod"/>
            </a:pPr>
            <a:r>
              <a:rPr lang="en-IN" sz="2400" b="1" dirty="0"/>
              <a:t>Finding the Maximum Occurring Character in a String</a:t>
            </a:r>
          </a:p>
          <a:p>
            <a:pPr marL="457200" indent="-457200">
              <a:buFont typeface="+mj-lt"/>
              <a:buAutoNum type="arabicPeriod"/>
            </a:pPr>
            <a:r>
              <a:rPr lang="en-IN" sz="2400" b="1" dirty="0"/>
              <a:t>Find the First Non-Repeating Character in a String</a:t>
            </a:r>
          </a:p>
          <a:p>
            <a:pPr marL="457200" indent="-457200">
              <a:buFont typeface="+mj-lt"/>
              <a:buAutoNum type="arabicPeriod"/>
            </a:pPr>
            <a:r>
              <a:rPr lang="en-IN" sz="2400" b="1" dirty="0"/>
              <a:t>Checking if Two Strings are Anagrams of Each Other</a:t>
            </a:r>
          </a:p>
          <a:p>
            <a:pPr marL="457200" indent="-457200">
              <a:buFont typeface="+mj-lt"/>
              <a:buAutoNum type="arabicPeriod"/>
            </a:pPr>
            <a:r>
              <a:rPr lang="en-IN" sz="2400" b="1" dirty="0"/>
              <a:t>Counting the Number of Words in a String</a:t>
            </a:r>
          </a:p>
          <a:p>
            <a:pPr marL="457200" indent="-457200">
              <a:buFont typeface="+mj-lt"/>
              <a:buAutoNum type="arabicPeriod"/>
            </a:pPr>
            <a:r>
              <a:rPr lang="en-IN" sz="2400" b="1" dirty="0"/>
              <a:t>Check whether a given string is palindromic or not.</a:t>
            </a:r>
          </a:p>
          <a:p>
            <a:pPr marL="457200" indent="-457200">
              <a:buFont typeface="+mj-lt"/>
              <a:buAutoNum type="arabicPeriod"/>
            </a:pPr>
            <a:r>
              <a:rPr lang="en-IN" sz="2400" b="1" dirty="0"/>
              <a:t>Counting frequency of characters in a string / sentence.</a:t>
            </a:r>
          </a:p>
          <a:p>
            <a:pPr marL="457200" indent="-457200">
              <a:buFont typeface="+mj-lt"/>
              <a:buAutoNum type="arabicPeriod"/>
            </a:pPr>
            <a:r>
              <a:rPr lang="en-IN" sz="2400" b="1" dirty="0"/>
              <a:t>First or last occurrence of a character in a string having duplicates.</a:t>
            </a:r>
          </a:p>
          <a:p>
            <a:pPr marL="457200" indent="-457200">
              <a:buFont typeface="+mj-lt"/>
              <a:buAutoNum type="arabicPeriod"/>
            </a:pPr>
            <a:r>
              <a:rPr lang="en-IN" sz="2400" b="1" dirty="0"/>
              <a:t>Generate all the permutation of a given string.</a:t>
            </a:r>
          </a:p>
          <a:p>
            <a:pPr marL="457200" indent="-457200">
              <a:buFont typeface="+mj-lt"/>
              <a:buAutoNum type="arabicPeriod"/>
            </a:pPr>
            <a:r>
              <a:rPr lang="en-IN" sz="2400" b="1" dirty="0"/>
              <a:t>Lexicographic ranking of the strings.</a:t>
            </a:r>
          </a:p>
          <a:p>
            <a:pPr marL="285750" indent="-285750">
              <a:buFont typeface="Arial" panose="020B0604020202020204" pitchFamily="34" charset="0"/>
              <a:buChar char="•"/>
            </a:pPr>
            <a:endParaRPr lang="en-IN" b="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41340900"/>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20154A35-8EE6-2342-9C40-B5CDBF7FBC2E}"/>
              </a:ext>
            </a:extLst>
          </p:cNvPr>
          <p:cNvSpPr/>
          <p:nvPr/>
        </p:nvSpPr>
        <p:spPr>
          <a:xfrm>
            <a:off x="1894071" y="1906697"/>
            <a:ext cx="8657771" cy="954107"/>
          </a:xfrm>
          <a:prstGeom prst="rect">
            <a:avLst/>
          </a:prstGeom>
          <a:noFill/>
        </p:spPr>
        <p:txBody>
          <a:bodyPr wrap="square" lIns="91440" tIns="45720" rIns="91440" bIns="45720">
            <a:spAutoFit/>
          </a:bodyPr>
          <a:lstStyle/>
          <a:p>
            <a:pPr algn="ctr" fontAlgn="base"/>
            <a:r>
              <a:rPr lang="en-IN" sz="2800" dirty="0"/>
              <a:t>If you need this questions set. Kindly let me know in the comment section belong along with your email id.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pic>
        <p:nvPicPr>
          <p:cNvPr id="9" name="Picture 8" descr="A close up of a sign&#10;&#10;Description automatically generated">
            <a:extLst>
              <a:ext uri="{FF2B5EF4-FFF2-40B4-BE49-F238E27FC236}">
                <a16:creationId xmlns:a16="http://schemas.microsoft.com/office/drawing/2014/main" id="{9A608F82-AB1C-B743-A55E-662A7332705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2432" y="3001123"/>
            <a:ext cx="2987133" cy="947139"/>
          </a:xfrm>
          <a:prstGeom prst="rect">
            <a:avLst/>
          </a:prstGeom>
        </p:spPr>
      </p:pic>
      <p:sp>
        <p:nvSpPr>
          <p:cNvPr id="10" name="Rectangle 9">
            <a:extLst>
              <a:ext uri="{FF2B5EF4-FFF2-40B4-BE49-F238E27FC236}">
                <a16:creationId xmlns:a16="http://schemas.microsoft.com/office/drawing/2014/main" id="{E167AACE-9A6C-7F47-9B96-B4C777B8616B}"/>
              </a:ext>
            </a:extLst>
          </p:cNvPr>
          <p:cNvSpPr/>
          <p:nvPr/>
        </p:nvSpPr>
        <p:spPr>
          <a:xfrm>
            <a:off x="4005943" y="4009971"/>
            <a:ext cx="3973780" cy="461665"/>
          </a:xfrm>
          <a:prstGeom prst="rect">
            <a:avLst/>
          </a:prstGeom>
          <a:noFill/>
        </p:spPr>
        <p:txBody>
          <a:bodyPr wrap="none" lIns="91440" tIns="45720" rIns="91440" bIns="45720">
            <a:spAutoFit/>
          </a:bodyPr>
          <a:lstStyle/>
          <a:p>
            <a:pPr algn="ctr"/>
            <a:r>
              <a:rPr lang="en-GB" sz="2400" b="0" cap="none" spc="0" dirty="0">
                <a:ln w="0"/>
                <a:solidFill>
                  <a:schemeClr val="tx1"/>
                </a:solidFill>
                <a:effectLst>
                  <a:outerShdw blurRad="38100" dist="19050" dir="2700000" algn="tl" rotWithShape="0">
                    <a:schemeClr val="dk1">
                      <a:alpha val="40000"/>
                    </a:schemeClr>
                  </a:outerShdw>
                </a:effectLst>
              </a:rPr>
              <a:t>See you on part 8 of this video</a:t>
            </a:r>
          </a:p>
        </p:txBody>
      </p:sp>
      <p:sp>
        <p:nvSpPr>
          <p:cNvPr id="11" name="Rectangle 10">
            <a:extLst>
              <a:ext uri="{FF2B5EF4-FFF2-40B4-BE49-F238E27FC236}">
                <a16:creationId xmlns:a16="http://schemas.microsoft.com/office/drawing/2014/main" id="{BD513FA0-B3E0-BE46-8D86-8F417C870415}"/>
              </a:ext>
            </a:extLst>
          </p:cNvPr>
          <p:cNvSpPr/>
          <p:nvPr/>
        </p:nvSpPr>
        <p:spPr>
          <a:xfrm>
            <a:off x="1190170" y="4320934"/>
            <a:ext cx="9811656" cy="1354217"/>
          </a:xfrm>
          <a:prstGeom prst="rect">
            <a:avLst/>
          </a:prstGeom>
          <a:noFill/>
        </p:spPr>
        <p:txBody>
          <a:bodyPr wrap="square" lIns="91440" tIns="45720" rIns="91440" bIns="45720">
            <a:spAutoFit/>
          </a:bodyPr>
          <a:lstStyle/>
          <a:p>
            <a:pPr algn="ctr"/>
            <a:r>
              <a:rPr lang="en-GB" sz="5400" b="0" cap="none" spc="0" dirty="0">
                <a:ln w="0"/>
                <a:solidFill>
                  <a:schemeClr val="tx1"/>
                </a:solidFill>
                <a:effectLst>
                  <a:outerShdw blurRad="38100" dist="19050" dir="2700000" algn="tl" rotWithShape="0">
                    <a:schemeClr val="dk1">
                      <a:alpha val="40000"/>
                    </a:schemeClr>
                  </a:outerShdw>
                </a:effectLst>
              </a:rPr>
              <a:t> </a:t>
            </a:r>
            <a:r>
              <a:rPr lang="en-GB" sz="2800" b="0" cap="none" spc="0" dirty="0">
                <a:ln w="0"/>
                <a:solidFill>
                  <a:schemeClr val="tx1"/>
                </a:solidFill>
                <a:effectLst>
                  <a:outerShdw blurRad="38100" dist="19050" dir="2700000" algn="tl" rotWithShape="0">
                    <a:schemeClr val="dk1">
                      <a:alpha val="40000"/>
                    </a:schemeClr>
                  </a:outerShdw>
                </a:effectLst>
              </a:rPr>
              <a:t>Interview questions on</a:t>
            </a:r>
          </a:p>
          <a:p>
            <a:pPr algn="ctr"/>
            <a:r>
              <a:rPr lang="en-GB" sz="2800" b="1" dirty="0">
                <a:ln w="0"/>
                <a:effectLst>
                  <a:outerShdw blurRad="38100" dist="19050" dir="2700000" algn="tl" rotWithShape="0">
                    <a:schemeClr val="dk1">
                      <a:alpha val="40000"/>
                    </a:schemeClr>
                  </a:outerShdw>
                </a:effectLst>
              </a:rPr>
              <a:t>Collection Framework</a:t>
            </a:r>
            <a:endParaRPr lang="en-GB" sz="28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98696141"/>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5027402" cy="646331"/>
          </a:xfrm>
          <a:prstGeom prst="rect">
            <a:avLst/>
          </a:prstGeom>
          <a:noFill/>
        </p:spPr>
        <p:txBody>
          <a:bodyPr wrap="none" lIns="91440" tIns="45720" rIns="91440" bIns="45720">
            <a:spAutoFit/>
          </a:bodyPr>
          <a:lstStyle/>
          <a:p>
            <a:r>
              <a:rPr lang="en-GB" sz="3600" b="1" cap="none" spc="0" dirty="0">
                <a:ln w="0"/>
                <a:solidFill>
                  <a:schemeClr val="tx1"/>
                </a:solidFill>
                <a:effectLst>
                  <a:outerShdw blurRad="38100" dist="19050" dir="2700000" algn="tl" rotWithShape="0">
                    <a:schemeClr val="dk1">
                      <a:alpha val="40000"/>
                    </a:schemeClr>
                  </a:outerShdw>
                </a:effectLst>
              </a:rPr>
              <a:t>1</a:t>
            </a:r>
            <a:r>
              <a:rPr lang="en-GB" sz="3600" b="1" dirty="0">
                <a:ln w="0"/>
                <a:effectLst>
                  <a:outerShdw blurRad="38100" dist="19050" dir="2700000" algn="tl" rotWithShape="0">
                    <a:schemeClr val="dk1">
                      <a:alpha val="40000"/>
                    </a:schemeClr>
                  </a:outerShdw>
                </a:effectLst>
              </a:rPr>
              <a:t>. </a:t>
            </a:r>
            <a:r>
              <a:rPr lang="en-IN" sz="3600" b="1" dirty="0">
                <a:ln w="0"/>
                <a:effectLst>
                  <a:outerShdw blurRad="38100" dist="19050" dir="2700000" algn="tl" rotWithShape="0">
                    <a:schemeClr val="dk1">
                      <a:alpha val="40000"/>
                    </a:schemeClr>
                  </a:outerShdw>
                </a:effectLst>
              </a:rPr>
              <a:t>What is String in Java? </a:t>
            </a:r>
            <a:endParaRPr lang="en-IN" sz="3600"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123540" y="1568211"/>
            <a:ext cx="10464801" cy="4154984"/>
          </a:xfrm>
          <a:prstGeom prst="rect">
            <a:avLst/>
          </a:prstGeom>
          <a:noFill/>
        </p:spPr>
        <p:txBody>
          <a:bodyPr wrap="square" lIns="91440" tIns="45720" rIns="91440" bIns="45720">
            <a:spAutoFit/>
          </a:bodyPr>
          <a:lstStyle/>
          <a:p>
            <a:r>
              <a:rPr lang="en-IN" sz="2400" dirty="0"/>
              <a:t>String in Java is </a:t>
            </a:r>
            <a:r>
              <a:rPr lang="en-IN" sz="2400" b="1" dirty="0"/>
              <a:t>not a primitive data</a:t>
            </a:r>
            <a:r>
              <a:rPr lang="en-IN" sz="2400" dirty="0"/>
              <a:t> type like int, long or double. The string is a class or in more simple term a </a:t>
            </a:r>
            <a:r>
              <a:rPr lang="en-IN" sz="2400" b="1" dirty="0"/>
              <a:t>user defined type</a:t>
            </a:r>
            <a:r>
              <a:rPr lang="en-IN" sz="2400" dirty="0"/>
              <a:t>.</a:t>
            </a:r>
            <a:br>
              <a:rPr lang="en-IN" sz="2400" dirty="0"/>
            </a:br>
            <a:br>
              <a:rPr lang="en-IN" sz="2400" dirty="0"/>
            </a:br>
            <a:r>
              <a:rPr lang="en-IN" sz="2400" dirty="0"/>
              <a:t>String is defined in </a:t>
            </a:r>
            <a:r>
              <a:rPr lang="en-IN" sz="2400" dirty="0" err="1"/>
              <a:t>java.lang</a:t>
            </a:r>
            <a:r>
              <a:rPr lang="en-IN" sz="2400" dirty="0"/>
              <a:t> package and wrappers its content in a character array. String provides </a:t>
            </a:r>
            <a:r>
              <a:rPr lang="en-IN" sz="2400" dirty="0">
                <a:hlinkClick r:id="rId4"/>
              </a:rPr>
              <a:t>equals() method</a:t>
            </a:r>
            <a:r>
              <a:rPr lang="en-IN" sz="2400" dirty="0"/>
              <a:t> to compare two String and provides various other methods to operate on String.</a:t>
            </a:r>
          </a:p>
          <a:p>
            <a:endParaRPr lang="en-IN" sz="2400" dirty="0"/>
          </a:p>
          <a:p>
            <a:r>
              <a:rPr lang="en-IN" sz="2400" dirty="0"/>
              <a:t>A string is a sequence of characters, and the String class isn't the only one that does that. There are three classes in Java which are used for creating String objects: </a:t>
            </a:r>
            <a:r>
              <a:rPr lang="en-IN" sz="2400" b="1" dirty="0"/>
              <a:t>String</a:t>
            </a:r>
            <a:r>
              <a:rPr lang="en-IN" sz="2400" dirty="0"/>
              <a:t>, </a:t>
            </a:r>
            <a:r>
              <a:rPr lang="en-IN" sz="2400" b="1" dirty="0" err="1"/>
              <a:t>StringBuffer</a:t>
            </a:r>
            <a:r>
              <a:rPr lang="en-IN" sz="2400" b="1" dirty="0"/>
              <a:t> </a:t>
            </a:r>
            <a:r>
              <a:rPr lang="en-IN" sz="2400" dirty="0"/>
              <a:t>and </a:t>
            </a:r>
            <a:r>
              <a:rPr lang="en-IN" sz="2400" b="1" dirty="0"/>
              <a:t>StringBuilder</a:t>
            </a:r>
            <a:br>
              <a:rPr lang="en-IN" sz="2400" dirty="0"/>
            </a:br>
            <a:endParaRPr lang="en-IN" sz="2400"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1486042043"/>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1770" y="770007"/>
            <a:ext cx="9149941" cy="1200329"/>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2. </a:t>
            </a:r>
            <a:r>
              <a:rPr lang="en-IN" sz="3600" b="1" dirty="0">
                <a:ln w="0"/>
                <a:effectLst>
                  <a:outerShdw blurRad="38100" dist="19050" dir="2700000" algn="tl" rotWithShape="0">
                    <a:schemeClr val="dk1">
                      <a:alpha val="40000"/>
                    </a:schemeClr>
                  </a:outerShdw>
                </a:effectLst>
              </a:rPr>
              <a:t> Is String an immutable class, and if so, why?</a:t>
            </a:r>
          </a:p>
          <a:p>
            <a:endParaRPr lang="en-IN" sz="3600" b="1"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051129" y="1514838"/>
            <a:ext cx="10464801" cy="4031873"/>
          </a:xfrm>
          <a:prstGeom prst="rect">
            <a:avLst/>
          </a:prstGeom>
          <a:noFill/>
        </p:spPr>
        <p:txBody>
          <a:bodyPr wrap="square" lIns="91440" tIns="45720" rIns="91440" bIns="45720">
            <a:spAutoFit/>
          </a:bodyPr>
          <a:lstStyle/>
          <a:p>
            <a:r>
              <a:rPr lang="en-IN" sz="2400" dirty="0"/>
              <a:t>Yes, String </a:t>
            </a:r>
            <a:r>
              <a:rPr lang="en-IN" sz="2400" b="1" dirty="0"/>
              <a:t>is</a:t>
            </a:r>
            <a:r>
              <a:rPr lang="en-IN" sz="2400" dirty="0"/>
              <a:t> an immutable class. This means that once an instance of a String object is created, it cannot be modified. This is first and foremost the effect of the </a:t>
            </a:r>
            <a:r>
              <a:rPr lang="en-IN" sz="2400" b="1" dirty="0"/>
              <a:t>final</a:t>
            </a:r>
            <a:r>
              <a:rPr lang="en-IN" sz="2400" dirty="0"/>
              <a:t> modifier applied to the String class. </a:t>
            </a:r>
          </a:p>
          <a:p>
            <a:endParaRPr lang="en-IN" sz="2400" dirty="0"/>
          </a:p>
          <a:p>
            <a:r>
              <a:rPr lang="en-IN" sz="2400" dirty="0"/>
              <a:t>Calling any sort of content-modifying method on a String instance will simply return a </a:t>
            </a:r>
            <a:r>
              <a:rPr lang="en-IN" sz="2400" b="1" i="1" dirty="0"/>
              <a:t>new</a:t>
            </a:r>
            <a:r>
              <a:rPr lang="en-IN" sz="2400" dirty="0"/>
              <a:t>, updated String instance - the original object doesn't change.</a:t>
            </a:r>
          </a:p>
          <a:p>
            <a:endParaRPr lang="en-IN" sz="2400" dirty="0"/>
          </a:p>
          <a:p>
            <a:r>
              <a:rPr lang="en-IN" sz="2400" b="1" dirty="0"/>
              <a:t>The original string is never changed, because it can't be changed. Ultimately, the method returns a new String object.</a:t>
            </a:r>
          </a:p>
          <a:p>
            <a:endParaRPr lang="en-IN" sz="2000" b="1" dirty="0"/>
          </a:p>
          <a:p>
            <a:endParaRPr lang="en-IN" sz="2000" b="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530568718"/>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1770" y="770007"/>
            <a:ext cx="10503453" cy="1200329"/>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3. </a:t>
            </a:r>
            <a:r>
              <a:rPr lang="en-IN" sz="3600" b="1" dirty="0">
                <a:ln w="0"/>
                <a:effectLst>
                  <a:outerShdw blurRad="38100" dist="19050" dir="2700000" algn="tl" rotWithShape="0">
                    <a:schemeClr val="dk1">
                      <a:alpha val="40000"/>
                    </a:schemeClr>
                  </a:outerShdw>
                </a:effectLst>
              </a:rPr>
              <a:t> What Are the Benefits of Strings Being Immutable?</a:t>
            </a:r>
          </a:p>
          <a:p>
            <a:endParaRPr lang="en-IN" sz="3600" b="1"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051129" y="1514838"/>
            <a:ext cx="10464801" cy="3416320"/>
          </a:xfrm>
          <a:prstGeom prst="rect">
            <a:avLst/>
          </a:prstGeom>
          <a:noFill/>
        </p:spPr>
        <p:txBody>
          <a:bodyPr wrap="square" lIns="91440" tIns="45720" rIns="91440" bIns="45720">
            <a:spAutoFit/>
          </a:bodyPr>
          <a:lstStyle/>
          <a:p>
            <a:pPr marL="285750" indent="-285750">
              <a:buFont typeface="Arial" panose="020B0604020202020204" pitchFamily="34" charset="0"/>
              <a:buChar char="•"/>
            </a:pPr>
            <a:r>
              <a:rPr lang="en-IN" sz="2400" b="1" dirty="0"/>
              <a:t>The string pool is only possible if the strings, once created, are never changed,</a:t>
            </a:r>
            <a:r>
              <a:rPr lang="en-IN" sz="2400" dirty="0"/>
              <a:t> as they are supposed to be reused</a:t>
            </a:r>
          </a:p>
          <a:p>
            <a:pPr marL="285750" indent="-285750">
              <a:buFont typeface="Arial" panose="020B0604020202020204" pitchFamily="34" charset="0"/>
              <a:buChar char="•"/>
            </a:pPr>
            <a:r>
              <a:rPr lang="en-IN" sz="2400" dirty="0"/>
              <a:t>The code can </a:t>
            </a:r>
            <a:r>
              <a:rPr lang="en-IN" sz="2400" b="1" dirty="0"/>
              <a:t>safely pass a string to another method</a:t>
            </a:r>
            <a:r>
              <a:rPr lang="en-IN" sz="2400" dirty="0"/>
              <a:t>, knowing that it can't be altered by that method</a:t>
            </a:r>
          </a:p>
          <a:p>
            <a:pPr marL="285750" indent="-285750">
              <a:buFont typeface="Arial" panose="020B0604020202020204" pitchFamily="34" charset="0"/>
              <a:buChar char="•"/>
            </a:pPr>
            <a:r>
              <a:rPr lang="en-IN" sz="2400" dirty="0"/>
              <a:t>Immutably </a:t>
            </a:r>
            <a:r>
              <a:rPr lang="en-IN" sz="2400" b="1" dirty="0"/>
              <a:t>automatically makes this class thread-safe</a:t>
            </a:r>
          </a:p>
          <a:p>
            <a:pPr marL="285750" indent="-285750">
              <a:buFont typeface="Arial" panose="020B0604020202020204" pitchFamily="34" charset="0"/>
              <a:buChar char="•"/>
            </a:pPr>
            <a:r>
              <a:rPr lang="en-IN" sz="2400" dirty="0"/>
              <a:t>Since this class is thread-safe, </a:t>
            </a:r>
            <a:r>
              <a:rPr lang="en-IN" sz="2400" b="1" dirty="0"/>
              <a:t>there is no need to synchronize common data</a:t>
            </a:r>
            <a:r>
              <a:rPr lang="en-IN" sz="2400" dirty="0"/>
              <a:t>, which in turn improves performance</a:t>
            </a:r>
          </a:p>
          <a:p>
            <a:pPr marL="285750" indent="-285750">
              <a:buFont typeface="Arial" panose="020B0604020202020204" pitchFamily="34" charset="0"/>
              <a:buChar char="•"/>
            </a:pPr>
            <a:r>
              <a:rPr lang="en-IN" sz="2400" dirty="0"/>
              <a:t>Since they are guaranteed to not change, </a:t>
            </a:r>
            <a:r>
              <a:rPr lang="en-IN" sz="2400" b="1" dirty="0"/>
              <a:t>their </a:t>
            </a:r>
            <a:r>
              <a:rPr lang="en-IN" sz="2400" b="1" dirty="0" err="1"/>
              <a:t>hashcode</a:t>
            </a:r>
            <a:r>
              <a:rPr lang="en-IN" sz="2400" b="1" dirty="0"/>
              <a:t> can be easily cached</a:t>
            </a:r>
            <a:endParaRPr lang="en-IN" sz="2400" dirty="0"/>
          </a:p>
          <a:p>
            <a:endParaRPr lang="en-IN" sz="2400" b="1" dirty="0"/>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578601123"/>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1770" y="770007"/>
            <a:ext cx="6143990" cy="1200329"/>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4. </a:t>
            </a:r>
            <a:r>
              <a:rPr lang="en-IN" sz="3600" b="1" dirty="0">
                <a:ln w="0"/>
                <a:effectLst>
                  <a:outerShdw blurRad="38100" dist="19050" dir="2700000" algn="tl" rotWithShape="0">
                    <a:schemeClr val="dk1">
                      <a:alpha val="40000"/>
                    </a:schemeClr>
                  </a:outerShdw>
                </a:effectLst>
              </a:rPr>
              <a:t> Is string thread-safe in Java?</a:t>
            </a:r>
          </a:p>
          <a:p>
            <a:endParaRPr lang="en-IN" sz="3600" b="1"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051129" y="1514838"/>
            <a:ext cx="10464801" cy="1938992"/>
          </a:xfrm>
          <a:prstGeom prst="rect">
            <a:avLst/>
          </a:prstGeom>
          <a:noFill/>
        </p:spPr>
        <p:txBody>
          <a:bodyPr wrap="square" lIns="91440" tIns="45720" rIns="91440" bIns="45720">
            <a:spAutoFit/>
          </a:bodyPr>
          <a:lstStyle/>
          <a:p>
            <a:r>
              <a:rPr lang="en-IN" sz="2400" dirty="0"/>
              <a:t>In Java, every immutable object is thread-safe and therefore String is thread-safe too.</a:t>
            </a:r>
          </a:p>
          <a:p>
            <a:r>
              <a:rPr lang="en-IN" sz="2400" dirty="0"/>
              <a:t>This applies to </a:t>
            </a:r>
            <a:r>
              <a:rPr lang="en-IN" sz="2400" b="1" dirty="0" err="1"/>
              <a:t>StringBuffer</a:t>
            </a:r>
            <a:r>
              <a:rPr lang="en-IN" sz="2400" dirty="0"/>
              <a:t> as well since it uses </a:t>
            </a:r>
            <a:r>
              <a:rPr lang="en-IN" sz="2400" b="1" dirty="0"/>
              <a:t>Java’s synchronized </a:t>
            </a:r>
            <a:r>
              <a:rPr lang="en-IN" sz="2400" dirty="0"/>
              <a:t>keywords, but </a:t>
            </a:r>
            <a:r>
              <a:rPr lang="en-IN" sz="2400" b="1" dirty="0"/>
              <a:t>doesn't apply to StringBuilder</a:t>
            </a:r>
            <a:r>
              <a:rPr lang="en-IN" sz="2400" dirty="0"/>
              <a:t>, which isn't thread-safe since it is mutable and does not use the synchronized keyword.</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2759158574"/>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58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561770" y="770007"/>
            <a:ext cx="7164077" cy="1200329"/>
          </a:xfrm>
          <a:prstGeom prst="rect">
            <a:avLst/>
          </a:prstGeom>
          <a:noFill/>
        </p:spPr>
        <p:txBody>
          <a:bodyPr wrap="none" lIns="91440" tIns="45720" rIns="91440" bIns="45720">
            <a:spAutoFit/>
          </a:bodyPr>
          <a:lstStyle/>
          <a:p>
            <a:r>
              <a:rPr lang="en-US" sz="3600" b="1" dirty="0">
                <a:ln w="0"/>
                <a:effectLst>
                  <a:outerShdw blurRad="38100" dist="19050" dir="2700000" algn="tl" rotWithShape="0">
                    <a:schemeClr val="dk1">
                      <a:alpha val="40000"/>
                    </a:schemeClr>
                  </a:outerShdw>
                </a:effectLst>
              </a:rPr>
              <a:t>5. </a:t>
            </a:r>
            <a:r>
              <a:rPr lang="en-IN" sz="3600" b="1" dirty="0">
                <a:ln w="0"/>
                <a:effectLst>
                  <a:outerShdw blurRad="38100" dist="19050" dir="2700000" algn="tl" rotWithShape="0">
                    <a:schemeClr val="dk1">
                      <a:alpha val="40000"/>
                    </a:schemeClr>
                  </a:outerShdw>
                </a:effectLst>
              </a:rPr>
              <a:t> What Is the String Constant Pool?</a:t>
            </a:r>
          </a:p>
          <a:p>
            <a:endParaRPr lang="en-IN" sz="3600" b="1" dirty="0">
              <a:ln w="0"/>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20154A35-8EE6-2342-9C40-B5CDBF7FBC2E}"/>
              </a:ext>
            </a:extLst>
          </p:cNvPr>
          <p:cNvSpPr/>
          <p:nvPr/>
        </p:nvSpPr>
        <p:spPr>
          <a:xfrm>
            <a:off x="1051129" y="1514838"/>
            <a:ext cx="10464801" cy="4524315"/>
          </a:xfrm>
          <a:prstGeom prst="rect">
            <a:avLst/>
          </a:prstGeom>
          <a:noFill/>
        </p:spPr>
        <p:txBody>
          <a:bodyPr wrap="square" lIns="91440" tIns="45720" rIns="91440" bIns="45720">
            <a:spAutoFit/>
          </a:bodyPr>
          <a:lstStyle/>
          <a:p>
            <a:r>
              <a:rPr lang="en-IN" sz="2400" dirty="0"/>
              <a:t>The String pool, also known as the </a:t>
            </a:r>
            <a:r>
              <a:rPr lang="en-IN" sz="2400" b="1" i="1" dirty="0"/>
              <a:t>String</a:t>
            </a:r>
            <a:r>
              <a:rPr lang="en-IN" sz="2400" b="1" dirty="0"/>
              <a:t> constant pool </a:t>
            </a:r>
            <a:r>
              <a:rPr lang="en-IN" sz="2400" dirty="0"/>
              <a:t>or the </a:t>
            </a:r>
            <a:r>
              <a:rPr lang="en-IN" sz="2400" b="1" i="1" dirty="0"/>
              <a:t>String</a:t>
            </a:r>
            <a:r>
              <a:rPr lang="en-IN" sz="2400" b="1" dirty="0"/>
              <a:t> intern pool</a:t>
            </a:r>
            <a:r>
              <a:rPr lang="en-IN" sz="2400" dirty="0"/>
              <a:t>, is a special memory region where the JVM stores </a:t>
            </a:r>
            <a:r>
              <a:rPr lang="en-IN" sz="2400" i="1" dirty="0"/>
              <a:t>String</a:t>
            </a:r>
            <a:r>
              <a:rPr lang="en-IN" sz="2400" dirty="0"/>
              <a:t> instances.</a:t>
            </a:r>
          </a:p>
          <a:p>
            <a:endParaRPr lang="en-IN" sz="2400" b="1" dirty="0"/>
          </a:p>
          <a:p>
            <a:r>
              <a:rPr lang="en-IN" sz="2400" b="1" dirty="0"/>
              <a:t>It optimizes application performance</a:t>
            </a:r>
            <a:r>
              <a:rPr lang="en-IN" sz="2400" dirty="0"/>
              <a:t> by reducing how often and how many strings are allocated:</a:t>
            </a:r>
          </a:p>
          <a:p>
            <a:pPr marL="342900" indent="-342900">
              <a:buFont typeface="Arial" panose="020B0604020202020204" pitchFamily="34" charset="0"/>
              <a:buChar char="•"/>
            </a:pPr>
            <a:r>
              <a:rPr lang="en-IN" sz="2400" dirty="0"/>
              <a:t>The JVM stores only one copy of a particular </a:t>
            </a:r>
            <a:r>
              <a:rPr lang="en-IN" sz="2400" i="1" dirty="0"/>
              <a:t>String</a:t>
            </a:r>
            <a:r>
              <a:rPr lang="en-IN" sz="2400" dirty="0"/>
              <a:t> in the pool</a:t>
            </a:r>
          </a:p>
          <a:p>
            <a:pPr marL="342900" indent="-342900">
              <a:buFont typeface="Arial" panose="020B0604020202020204" pitchFamily="34" charset="0"/>
              <a:buChar char="•"/>
            </a:pPr>
            <a:r>
              <a:rPr lang="en-IN" sz="2400" dirty="0"/>
              <a:t>When creating a new </a:t>
            </a:r>
            <a:r>
              <a:rPr lang="en-IN" sz="2400" i="1" dirty="0"/>
              <a:t>String</a:t>
            </a:r>
            <a:r>
              <a:rPr lang="en-IN" sz="2400" dirty="0"/>
              <a:t>, the JVM searches in the pool for a </a:t>
            </a:r>
            <a:r>
              <a:rPr lang="en-IN" sz="2400" i="1" dirty="0"/>
              <a:t>String</a:t>
            </a:r>
            <a:r>
              <a:rPr lang="en-IN" sz="2400" dirty="0"/>
              <a:t> having the same value</a:t>
            </a:r>
          </a:p>
          <a:p>
            <a:pPr marL="342900" indent="-342900">
              <a:buFont typeface="Arial" panose="020B0604020202020204" pitchFamily="34" charset="0"/>
              <a:buChar char="•"/>
            </a:pPr>
            <a:r>
              <a:rPr lang="en-IN" sz="2400" dirty="0"/>
              <a:t>If found, the JVM returns the reference to that </a:t>
            </a:r>
            <a:r>
              <a:rPr lang="en-IN" sz="2400" i="1" dirty="0"/>
              <a:t>String</a:t>
            </a:r>
            <a:r>
              <a:rPr lang="en-IN" sz="2400" dirty="0"/>
              <a:t> without allocating any additional memory</a:t>
            </a:r>
          </a:p>
          <a:p>
            <a:pPr marL="342900" indent="-342900">
              <a:buFont typeface="Arial" panose="020B0604020202020204" pitchFamily="34" charset="0"/>
              <a:buChar char="•"/>
            </a:pPr>
            <a:r>
              <a:rPr lang="en-IN" sz="2400" dirty="0"/>
              <a:t>If not found, then the JVM adds it to the pool (interns it) and returns its reference</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481160402"/>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10238212" cy="1200329"/>
          </a:xfrm>
          <a:prstGeom prst="rect">
            <a:avLst/>
          </a:prstGeom>
          <a:noFill/>
        </p:spPr>
        <p:txBody>
          <a:bodyPr wrap="square" lIns="91440" tIns="45720" rIns="91440" bIns="45720">
            <a:spAutoFit/>
          </a:bodyPr>
          <a:lstStyle/>
          <a:p>
            <a:r>
              <a:rPr lang="en-IN" sz="3600" b="1" dirty="0"/>
              <a:t>6. What are the differences between the String, </a:t>
            </a:r>
          </a:p>
          <a:p>
            <a:r>
              <a:rPr lang="en-IN" sz="3600" b="1" dirty="0"/>
              <a:t>StringBuilder and String-Buffer classes?</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17" name="Rectangle 16">
            <a:extLst>
              <a:ext uri="{FF2B5EF4-FFF2-40B4-BE49-F238E27FC236}">
                <a16:creationId xmlns:a16="http://schemas.microsoft.com/office/drawing/2014/main" id="{CC97F87A-FB11-A84E-9CCE-88D5D0BB34C8}"/>
              </a:ext>
            </a:extLst>
          </p:cNvPr>
          <p:cNvSpPr/>
          <p:nvPr/>
        </p:nvSpPr>
        <p:spPr>
          <a:xfrm>
            <a:off x="863599" y="2144560"/>
            <a:ext cx="10464801" cy="3416320"/>
          </a:xfrm>
          <a:prstGeom prst="rect">
            <a:avLst/>
          </a:prstGeom>
          <a:noFill/>
        </p:spPr>
        <p:txBody>
          <a:bodyPr wrap="square" lIns="91440" tIns="45720" rIns="91440" bIns="45720">
            <a:spAutoFit/>
          </a:bodyPr>
          <a:lstStyle/>
          <a:p>
            <a:r>
              <a:rPr lang="en-IN" sz="2400" b="1" dirty="0"/>
              <a:t>String</a:t>
            </a:r>
            <a:r>
              <a:rPr lang="en-IN" sz="2400" dirty="0"/>
              <a:t> objects are </a:t>
            </a:r>
            <a:r>
              <a:rPr lang="en-IN" sz="2400" b="1" dirty="0"/>
              <a:t>easier to use</a:t>
            </a:r>
            <a:r>
              <a:rPr lang="en-IN" sz="2400" dirty="0"/>
              <a:t>, </a:t>
            </a:r>
            <a:r>
              <a:rPr lang="en-IN" sz="2400" b="1" dirty="0"/>
              <a:t>thread-safe</a:t>
            </a:r>
            <a:r>
              <a:rPr lang="en-IN" sz="2400" dirty="0"/>
              <a:t>, and </a:t>
            </a:r>
            <a:r>
              <a:rPr lang="en-IN" sz="2400" b="1" dirty="0"/>
              <a:t>immutable</a:t>
            </a:r>
            <a:r>
              <a:rPr lang="en-IN" sz="2400" dirty="0"/>
              <a:t>, which means they consume more memory and they are slower than their siblings (</a:t>
            </a:r>
            <a:r>
              <a:rPr lang="en-IN" sz="2400" dirty="0" err="1"/>
              <a:t>StringBuffer</a:t>
            </a:r>
            <a:r>
              <a:rPr lang="en-IN" sz="2400" dirty="0"/>
              <a:t> and StringBuilder) when it comes to string manipulation.</a:t>
            </a:r>
          </a:p>
          <a:p>
            <a:endParaRPr lang="en-IN" sz="2400" dirty="0"/>
          </a:p>
          <a:p>
            <a:r>
              <a:rPr lang="en-IN" sz="2400" b="1" dirty="0" err="1"/>
              <a:t>StringBuffer</a:t>
            </a:r>
            <a:r>
              <a:rPr lang="en-IN" sz="2400" dirty="0"/>
              <a:t> objects are </a:t>
            </a:r>
            <a:r>
              <a:rPr lang="en-IN" sz="2400" b="1" dirty="0"/>
              <a:t>mutable</a:t>
            </a:r>
            <a:r>
              <a:rPr lang="en-IN" sz="2400" dirty="0"/>
              <a:t>, </a:t>
            </a:r>
            <a:r>
              <a:rPr lang="en-IN" sz="2400" b="1" dirty="0"/>
              <a:t>memory efficient</a:t>
            </a:r>
            <a:r>
              <a:rPr lang="en-IN" sz="2400" dirty="0"/>
              <a:t>, and </a:t>
            </a:r>
            <a:r>
              <a:rPr lang="en-IN" sz="2400" b="1" dirty="0"/>
              <a:t>thread-safe</a:t>
            </a:r>
            <a:r>
              <a:rPr lang="en-IN" sz="2400" dirty="0"/>
              <a:t>, but they are still </a:t>
            </a:r>
            <a:r>
              <a:rPr lang="en-IN" sz="2400" b="1" dirty="0"/>
              <a:t>slow</a:t>
            </a:r>
            <a:r>
              <a:rPr lang="en-IN" sz="2400" dirty="0"/>
              <a:t> when compared to StringBuilder.</a:t>
            </a:r>
          </a:p>
          <a:p>
            <a:endParaRPr lang="en-IN" sz="2400" dirty="0"/>
          </a:p>
          <a:p>
            <a:r>
              <a:rPr lang="en-IN" sz="2400" b="1" dirty="0"/>
              <a:t>StringBuilder</a:t>
            </a:r>
            <a:r>
              <a:rPr lang="en-IN" sz="2400" dirty="0"/>
              <a:t> objects are also </a:t>
            </a:r>
            <a:r>
              <a:rPr lang="en-IN" sz="2400" b="1" dirty="0"/>
              <a:t>mutable</a:t>
            </a:r>
            <a:r>
              <a:rPr lang="en-IN" sz="2400" dirty="0"/>
              <a:t>, </a:t>
            </a:r>
            <a:r>
              <a:rPr lang="en-IN" sz="2400" b="1" dirty="0"/>
              <a:t>memory efficient</a:t>
            </a:r>
            <a:r>
              <a:rPr lang="en-IN" sz="2400" dirty="0"/>
              <a:t>, and </a:t>
            </a:r>
            <a:r>
              <a:rPr lang="en-IN" sz="2400" b="1" dirty="0"/>
              <a:t>extremely fast</a:t>
            </a:r>
            <a:r>
              <a:rPr lang="en-IN" sz="2400" dirty="0"/>
              <a:t>, but they are </a:t>
            </a:r>
            <a:r>
              <a:rPr lang="en-IN" sz="2400" b="1" dirty="0"/>
              <a:t>not thread-safe.</a:t>
            </a:r>
          </a:p>
        </p:txBody>
      </p:sp>
    </p:spTree>
    <p:extLst>
      <p:ext uri="{BB962C8B-B14F-4D97-AF65-F5344CB8AC3E}">
        <p14:creationId xmlns:p14="http://schemas.microsoft.com/office/powerpoint/2010/main" val="4279292349"/>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18139"/>
            <a:ext cx="12192000" cy="6858000"/>
          </a:xfrm>
          <a:prstGeom prst="rect">
            <a:avLst/>
          </a:prstGeom>
        </p:spPr>
      </p:pic>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
        <p:nvSpPr>
          <p:cNvPr id="11" name="Rectangle 10">
            <a:extLst>
              <a:ext uri="{FF2B5EF4-FFF2-40B4-BE49-F238E27FC236}">
                <a16:creationId xmlns:a16="http://schemas.microsoft.com/office/drawing/2014/main" id="{D5DB5186-5BD1-984E-843C-B6C0F2997A5A}"/>
              </a:ext>
            </a:extLst>
          </p:cNvPr>
          <p:cNvSpPr/>
          <p:nvPr/>
        </p:nvSpPr>
        <p:spPr>
          <a:xfrm>
            <a:off x="531742" y="748331"/>
            <a:ext cx="9807300" cy="1200329"/>
          </a:xfrm>
          <a:prstGeom prst="rect">
            <a:avLst/>
          </a:prstGeom>
          <a:noFill/>
        </p:spPr>
        <p:txBody>
          <a:bodyPr wrap="none" lIns="91440" tIns="45720" rIns="91440" bIns="45720">
            <a:spAutoFit/>
          </a:bodyPr>
          <a:lstStyle/>
          <a:p>
            <a:r>
              <a:rPr lang="en-IN" sz="3600" b="1" dirty="0"/>
              <a:t>7. What’s the Difference Between str1 == str2 and </a:t>
            </a:r>
          </a:p>
          <a:p>
            <a:r>
              <a:rPr lang="en-IN" sz="3600" b="1" dirty="0"/>
              <a:t>str1.Equals(str2)?</a:t>
            </a:r>
          </a:p>
        </p:txBody>
      </p:sp>
      <p:sp>
        <p:nvSpPr>
          <p:cNvPr id="14" name="Rectangle 13">
            <a:extLst>
              <a:ext uri="{FF2B5EF4-FFF2-40B4-BE49-F238E27FC236}">
                <a16:creationId xmlns:a16="http://schemas.microsoft.com/office/drawing/2014/main" id="{14A7B9FE-EA32-E845-90B9-520AB0EEDAE5}"/>
              </a:ext>
            </a:extLst>
          </p:cNvPr>
          <p:cNvSpPr/>
          <p:nvPr/>
        </p:nvSpPr>
        <p:spPr>
          <a:xfrm>
            <a:off x="863599" y="2089128"/>
            <a:ext cx="10676360" cy="3785652"/>
          </a:xfrm>
          <a:prstGeom prst="rect">
            <a:avLst/>
          </a:prstGeom>
          <a:noFill/>
        </p:spPr>
        <p:txBody>
          <a:bodyPr wrap="square" lIns="91440" tIns="45720" rIns="91440" bIns="45720">
            <a:spAutoFit/>
          </a:bodyPr>
          <a:lstStyle/>
          <a:p>
            <a:r>
              <a:rPr lang="en-IN" sz="2400" dirty="0"/>
              <a:t>We can compare strings in two different ways: by using equal to operator ( == ) and by using the </a:t>
            </a:r>
            <a:r>
              <a:rPr lang="en-IN" sz="2400" i="1" dirty="0"/>
              <a:t>equals()</a:t>
            </a:r>
            <a:r>
              <a:rPr lang="en-IN" sz="2400" dirty="0"/>
              <a:t> method.</a:t>
            </a:r>
          </a:p>
          <a:p>
            <a:endParaRPr lang="en-IN" sz="2400" dirty="0"/>
          </a:p>
          <a:p>
            <a:r>
              <a:rPr lang="en-IN" sz="2400" dirty="0"/>
              <a:t>Both are quite different from each other:</a:t>
            </a:r>
          </a:p>
          <a:p>
            <a:r>
              <a:rPr lang="en-IN" sz="2400" b="1" dirty="0"/>
              <a:t>	The operator (</a:t>
            </a:r>
            <a:r>
              <a:rPr lang="en-IN" sz="2400" b="1" i="1" dirty="0"/>
              <a:t>str1 == str2</a:t>
            </a:r>
            <a:r>
              <a:rPr lang="en-IN" sz="2400" b="1" dirty="0"/>
              <a:t>) </a:t>
            </a:r>
            <a:r>
              <a:rPr lang="en-IN" sz="2400" dirty="0"/>
              <a:t>checks for “referential equality”</a:t>
            </a:r>
          </a:p>
          <a:p>
            <a:r>
              <a:rPr lang="en-IN" sz="2400" b="1" dirty="0"/>
              <a:t>	The method (</a:t>
            </a:r>
            <a:r>
              <a:rPr lang="en-IN" sz="2400" b="1" i="1" dirty="0"/>
              <a:t>str1.equals(str2)</a:t>
            </a:r>
            <a:r>
              <a:rPr lang="en-IN" sz="2400" b="1" dirty="0"/>
              <a:t>) </a:t>
            </a:r>
            <a:r>
              <a:rPr lang="en-IN" sz="2400" dirty="0"/>
              <a:t>checks for “lexical equality”</a:t>
            </a:r>
          </a:p>
          <a:p>
            <a:endParaRPr lang="en-IN" sz="2400" dirty="0"/>
          </a:p>
          <a:p>
            <a:r>
              <a:rPr lang="en-IN" sz="2400" dirty="0"/>
              <a:t>Though, it's true that if two strings are lexically equal, then </a:t>
            </a:r>
            <a:r>
              <a:rPr lang="en-IN" sz="2400" i="1" dirty="0"/>
              <a:t>str1.intern() == str2.intern() </a:t>
            </a:r>
            <a:r>
              <a:rPr lang="en-IN" sz="2400" dirty="0"/>
              <a:t>is also </a:t>
            </a:r>
            <a:r>
              <a:rPr lang="en-IN" sz="2400" i="1" dirty="0"/>
              <a:t>true</a:t>
            </a:r>
            <a:r>
              <a:rPr lang="en-IN" sz="2400" dirty="0"/>
              <a:t>.</a:t>
            </a:r>
          </a:p>
          <a:p>
            <a:r>
              <a:rPr lang="en-IN" sz="2400" b="1" dirty="0"/>
              <a:t>*For comparing two </a:t>
            </a:r>
            <a:r>
              <a:rPr lang="en-IN" sz="2400" b="1" i="1" dirty="0"/>
              <a:t>Strings</a:t>
            </a:r>
            <a:r>
              <a:rPr lang="en-IN" sz="2400" b="1" dirty="0"/>
              <a:t> for their content, we should always use </a:t>
            </a:r>
            <a:r>
              <a:rPr lang="en-IN" sz="2400" b="1" i="1" dirty="0" err="1"/>
              <a:t>String.equals</a:t>
            </a:r>
            <a:r>
              <a:rPr lang="en-IN" sz="2400" b="1" dirty="0"/>
              <a:t>.</a:t>
            </a:r>
            <a:endParaRPr lang="en-IN" sz="2400" dirty="0"/>
          </a:p>
        </p:txBody>
      </p:sp>
    </p:spTree>
    <p:extLst>
      <p:ext uri="{BB962C8B-B14F-4D97-AF65-F5344CB8AC3E}">
        <p14:creationId xmlns:p14="http://schemas.microsoft.com/office/powerpoint/2010/main" val="2606094018"/>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alpha val="2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49D71F-45A9-A74F-B8E9-AC57F631258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Rectangle 1">
            <a:extLst>
              <a:ext uri="{FF2B5EF4-FFF2-40B4-BE49-F238E27FC236}">
                <a16:creationId xmlns:a16="http://schemas.microsoft.com/office/drawing/2014/main" id="{0C19DA35-7768-C342-B617-C78C4952E4AF}"/>
              </a:ext>
            </a:extLst>
          </p:cNvPr>
          <p:cNvSpPr/>
          <p:nvPr/>
        </p:nvSpPr>
        <p:spPr>
          <a:xfrm>
            <a:off x="603659" y="794426"/>
            <a:ext cx="8704883" cy="646331"/>
          </a:xfrm>
          <a:prstGeom prst="rect">
            <a:avLst/>
          </a:prstGeom>
          <a:noFill/>
        </p:spPr>
        <p:txBody>
          <a:bodyPr wrap="none" lIns="91440" tIns="45720" rIns="91440" bIns="45720">
            <a:spAutoFit/>
          </a:bodyPr>
          <a:lstStyle/>
          <a:p>
            <a:r>
              <a:rPr lang="en-IN" sz="3600" b="1" dirty="0"/>
              <a:t>8. How does substring method work in Java?</a:t>
            </a:r>
          </a:p>
        </p:txBody>
      </p:sp>
      <p:sp>
        <p:nvSpPr>
          <p:cNvPr id="3" name="Rectangle 2">
            <a:extLst>
              <a:ext uri="{FF2B5EF4-FFF2-40B4-BE49-F238E27FC236}">
                <a16:creationId xmlns:a16="http://schemas.microsoft.com/office/drawing/2014/main" id="{20154A35-8EE6-2342-9C40-B5CDBF7FBC2E}"/>
              </a:ext>
            </a:extLst>
          </p:cNvPr>
          <p:cNvSpPr/>
          <p:nvPr/>
        </p:nvSpPr>
        <p:spPr>
          <a:xfrm>
            <a:off x="1035686" y="1661526"/>
            <a:ext cx="10464801" cy="2677656"/>
          </a:xfrm>
          <a:prstGeom prst="rect">
            <a:avLst/>
          </a:prstGeom>
          <a:noFill/>
        </p:spPr>
        <p:txBody>
          <a:bodyPr wrap="square" lIns="91440" tIns="45720" rIns="91440" bIns="45720">
            <a:spAutoFit/>
          </a:bodyPr>
          <a:lstStyle/>
          <a:p>
            <a:r>
              <a:rPr lang="en-IN" sz="2400" dirty="0"/>
              <a:t>This is one of the </a:t>
            </a:r>
            <a:r>
              <a:rPr lang="en-IN" sz="2400" dirty="0">
                <a:hlinkClick r:id="rId4"/>
              </a:rPr>
              <a:t>tricky Java question</a:t>
            </a:r>
            <a:r>
              <a:rPr lang="en-IN" sz="2400" dirty="0"/>
              <a:t> relate to String and until you are familiar with the internals of String class, it's difficult to answer. </a:t>
            </a:r>
          </a:p>
          <a:p>
            <a:endParaRPr lang="en-IN" sz="2400" dirty="0"/>
          </a:p>
          <a:p>
            <a:r>
              <a:rPr lang="en-IN" sz="2400" dirty="0"/>
              <a:t>Substring shares same character array as original String which can create a memory leak if original String is quite big and not required to retain in memory but unintentionally retained by substring which is very small in size and prevents large array from begin claimed during Garbage collection in Java.</a:t>
            </a:r>
          </a:p>
        </p:txBody>
      </p:sp>
      <p:sp>
        <p:nvSpPr>
          <p:cNvPr id="4" name="Round Diagonal Corner of Rectangle 3">
            <a:extLst>
              <a:ext uri="{FF2B5EF4-FFF2-40B4-BE49-F238E27FC236}">
                <a16:creationId xmlns:a16="http://schemas.microsoft.com/office/drawing/2014/main" id="{457AAA6D-6C4D-9348-827C-C436274DA656}"/>
              </a:ext>
            </a:extLst>
          </p:cNvPr>
          <p:cNvSpPr/>
          <p:nvPr/>
        </p:nvSpPr>
        <p:spPr>
          <a:xfrm>
            <a:off x="9390743" y="228472"/>
            <a:ext cx="2931886" cy="638628"/>
          </a:xfrm>
          <a:prstGeom prst="round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Technical Interview</a:t>
            </a:r>
          </a:p>
        </p:txBody>
      </p:sp>
      <p:pic>
        <p:nvPicPr>
          <p:cNvPr id="7" name="Picture 6" descr="A picture containing sitting, dark, plate, food&#10;&#10;Description automatically generated">
            <a:extLst>
              <a:ext uri="{FF2B5EF4-FFF2-40B4-BE49-F238E27FC236}">
                <a16:creationId xmlns:a16="http://schemas.microsoft.com/office/drawing/2014/main" id="{A2CCB54D-890A-C943-BF12-3F2A177181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08381" y="6244112"/>
            <a:ext cx="1580718" cy="352534"/>
          </a:xfrm>
          <a:prstGeom prst="rect">
            <a:avLst/>
          </a:prstGeom>
        </p:spPr>
      </p:pic>
      <p:sp>
        <p:nvSpPr>
          <p:cNvPr id="8" name="Rectangle 7">
            <a:extLst>
              <a:ext uri="{FF2B5EF4-FFF2-40B4-BE49-F238E27FC236}">
                <a16:creationId xmlns:a16="http://schemas.microsoft.com/office/drawing/2014/main" id="{AE501090-992D-D741-954A-282D05DCC423}"/>
              </a:ext>
            </a:extLst>
          </p:cNvPr>
          <p:cNvSpPr/>
          <p:nvPr/>
        </p:nvSpPr>
        <p:spPr>
          <a:xfrm>
            <a:off x="8911685" y="6158769"/>
            <a:ext cx="3280315" cy="523220"/>
          </a:xfrm>
          <a:prstGeom prst="rect">
            <a:avLst/>
          </a:prstGeom>
          <a:noFill/>
        </p:spPr>
        <p:txBody>
          <a:bodyPr wrap="square" lIns="91440" tIns="45720" rIns="91440" bIns="45720">
            <a:spAutoFit/>
          </a:bodyPr>
          <a:lstStyle/>
          <a:p>
            <a:pPr algn="ctr"/>
            <a:r>
              <a:rPr lang="en-GB" sz="28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 </a:t>
            </a:r>
            <a:r>
              <a:rPr lang="en-GB" sz="2400" b="1" cap="none" spc="0" dirty="0" err="1">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rPr>
              <a:t>TechnicalInterview</a:t>
            </a:r>
            <a:endParaRPr lang="en-GB" sz="2400" b="1" cap="none" spc="0" dirty="0">
              <a:ln w="0"/>
              <a:solidFill>
                <a:schemeClr val="tx1"/>
              </a:solidFill>
              <a:effectLst>
                <a:outerShdw blurRad="38100" dist="19050" dir="2700000" algn="tl" rotWithShape="0">
                  <a:schemeClr val="dk1">
                    <a:alpha val="40000"/>
                  </a:schemeClr>
                </a:outerShdw>
              </a:effectLst>
              <a:latin typeface="Arial Narrow" panose="020B0604020202020204" pitchFamily="34" charset="0"/>
              <a:ea typeface="Apple Symbols" panose="02000000000000000000" pitchFamily="2" charset="-79"/>
              <a:cs typeface="Arial Narrow" panose="020B0604020202020204" pitchFamily="34" charset="0"/>
            </a:endParaRPr>
          </a:p>
        </p:txBody>
      </p:sp>
    </p:spTree>
    <p:extLst>
      <p:ext uri="{BB962C8B-B14F-4D97-AF65-F5344CB8AC3E}">
        <p14:creationId xmlns:p14="http://schemas.microsoft.com/office/powerpoint/2010/main" val="3048864301"/>
      </p:ext>
    </p:extLst>
  </p:cSld>
  <p:clrMapOvr>
    <a:masterClrMapping/>
  </p:clrMapOvr>
  <mc:AlternateContent xmlns:mc="http://schemas.openxmlformats.org/markup-compatibility/2006">
    <mc:Choice xmlns:p14="http://schemas.microsoft.com/office/powerpoint/2010/main" Requires="p14">
      <p:transition p14:dur="0" advClick="0" advTm="25000"/>
    </mc:Choice>
    <mc:Fallback>
      <p:transition advClick="0" advTm="2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3116</TotalTime>
  <Words>1202</Words>
  <Application>Microsoft Macintosh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Narrow</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Interview</dc:title>
  <dc:creator>Anindya Sankar Dasgupta</dc:creator>
  <cp:lastModifiedBy>Anindya Sankar Dasgupta</cp:lastModifiedBy>
  <cp:revision>168</cp:revision>
  <dcterms:created xsi:type="dcterms:W3CDTF">2020-08-14T12:52:36Z</dcterms:created>
  <dcterms:modified xsi:type="dcterms:W3CDTF">2021-01-19T12:04:22Z</dcterms:modified>
</cp:coreProperties>
</file>