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1" r:id="rId2"/>
    <p:sldId id="263" r:id="rId3"/>
    <p:sldId id="286" r:id="rId4"/>
    <p:sldId id="302" r:id="rId5"/>
    <p:sldId id="303" r:id="rId6"/>
    <p:sldId id="304" r:id="rId7"/>
    <p:sldId id="287" r:id="rId8"/>
    <p:sldId id="295" r:id="rId9"/>
    <p:sldId id="289" r:id="rId10"/>
    <p:sldId id="305" r:id="rId11"/>
    <p:sldId id="306" r:id="rId12"/>
    <p:sldId id="308" r:id="rId13"/>
    <p:sldId id="307" r:id="rId14"/>
    <p:sldId id="292" r:id="rId15"/>
    <p:sldId id="309" r:id="rId16"/>
    <p:sldId id="310" r:id="rId17"/>
    <p:sldId id="311" r:id="rId18"/>
    <p:sldId id="312" r:id="rId19"/>
    <p:sldId id="313" r:id="rId20"/>
    <p:sldId id="314" r:id="rId21"/>
    <p:sldId id="315" r:id="rId22"/>
    <p:sldId id="28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ndya Dasgupta" initials="AD" lastIdx="1" clrIdx="0">
    <p:extLst>
      <p:ext uri="{19B8F6BF-5375-455C-9EA6-DF929625EA0E}">
        <p15:presenceInfo xmlns:p15="http://schemas.microsoft.com/office/powerpoint/2012/main" userId="S::anindya.s.dasgupta@oracle.com::4cc4d477-cd38-4064-a8e4-b5db3a81604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111" d="100"/>
          <a:sy n="111" d="100"/>
        </p:scale>
        <p:origin x="552" y="20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97812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1/27/21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1/27/21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1/27/21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1/27/21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1/27/21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1/27/21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1/27/21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1/27/21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1/27/21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1/27/21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1/27/21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1/27/21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5320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journaldev.com/1061/thread-safety-in-java" TargetMode="External"/><Relationship Id="rId5" Type="http://schemas.openxmlformats.org/officeDocument/2006/relationships/hyperlink" Target="https://www.journaldev.com/780/comparable-and-comparator-in-java-example" TargetMode="Externa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www.journaldev.com/1716/iterator-design-pattern-java" TargetMode="Externa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19DA35-7768-C342-B617-C78C4952E4AF}"/>
              </a:ext>
            </a:extLst>
          </p:cNvPr>
          <p:cNvSpPr/>
          <p:nvPr/>
        </p:nvSpPr>
        <p:spPr>
          <a:xfrm>
            <a:off x="4513944" y="741310"/>
            <a:ext cx="6586491" cy="12861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dirty="0">
                <a:ln w="0"/>
                <a:effectLst>
                  <a:outerShdw blurRad="38100" dist="19050" dir="2700000" algn="tl" rotWithShape="0">
                    <a:schemeClr val="dk1">
                      <a:alpha val="40000"/>
                    </a:schemeClr>
                  </a:outerShdw>
                </a:effectLst>
                <a:latin typeface="+mj-lt"/>
                <a:ea typeface="+mj-ea"/>
                <a:cs typeface="+mj-cs"/>
              </a:rPr>
              <a:t>     Contents</a:t>
            </a:r>
            <a:endParaRPr lang="en-US" sz="4400" b="0" cap="none" spc="0" dirty="0">
              <a:ln w="0"/>
              <a:effectLst>
                <a:outerShdw blurRad="38100" dist="19050" dir="2700000" algn="tl" rotWithShape="0">
                  <a:schemeClr val="dk1">
                    <a:alpha val="40000"/>
                  </a:schemeClr>
                </a:outerShdw>
              </a:effectLst>
              <a:latin typeface="+mj-lt"/>
              <a:ea typeface="+mj-ea"/>
              <a:cs typeface="+mj-cs"/>
            </a:endParaRPr>
          </a:p>
        </p:txBody>
      </p:sp>
      <p:sp>
        <p:nvSpPr>
          <p:cNvPr id="3" name="Rectangle 2">
            <a:extLst>
              <a:ext uri="{FF2B5EF4-FFF2-40B4-BE49-F238E27FC236}">
                <a16:creationId xmlns:a16="http://schemas.microsoft.com/office/drawing/2014/main" id="{20154A35-8EE6-2342-9C40-B5CDBF7FBC2E}"/>
              </a:ext>
            </a:extLst>
          </p:cNvPr>
          <p:cNvSpPr/>
          <p:nvPr/>
        </p:nvSpPr>
        <p:spPr>
          <a:xfrm>
            <a:off x="4803805" y="2452915"/>
            <a:ext cx="6586489"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dirty="0"/>
          </a:p>
        </p:txBody>
      </p:sp>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rcRect r="61979"/>
          <a:stretch/>
        </p:blipFill>
        <p:spPr>
          <a:xfrm>
            <a:off x="-17375" y="0"/>
            <a:ext cx="4635571" cy="6857990"/>
          </a:xfrm>
          <a:prstGeom prst="rect">
            <a:avLst/>
          </a:prstGeom>
          <a:effectLst/>
        </p:spPr>
      </p:pic>
      <p:cxnSp>
        <p:nvCxnSpPr>
          <p:cNvPr id="23" name="Straight Connector 2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CB646"/>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775A3F3-7E93-504D-A676-DDA3896E1AF1}"/>
              </a:ext>
            </a:extLst>
          </p:cNvPr>
          <p:cNvSpPr/>
          <p:nvPr/>
        </p:nvSpPr>
        <p:spPr>
          <a:xfrm>
            <a:off x="4288200" y="2578885"/>
            <a:ext cx="7903800" cy="707886"/>
          </a:xfrm>
          <a:prstGeom prst="rect">
            <a:avLst/>
          </a:prstGeom>
        </p:spPr>
        <p:txBody>
          <a:bodyPr wrap="square">
            <a:spAutoFit/>
          </a:bodyPr>
          <a:lstStyle/>
          <a:p>
            <a:pPr algn="ctr"/>
            <a:r>
              <a:rPr lang="en-US" sz="4000" dirty="0"/>
              <a:t> TOP 20 interview questions</a:t>
            </a:r>
          </a:p>
        </p:txBody>
      </p:sp>
      <p:sp>
        <p:nvSpPr>
          <p:cNvPr id="20" name="TextBox 19">
            <a:extLst>
              <a:ext uri="{FF2B5EF4-FFF2-40B4-BE49-F238E27FC236}">
                <a16:creationId xmlns:a16="http://schemas.microsoft.com/office/drawing/2014/main" id="{AEE3FB09-1FC8-DE4B-8F61-02358C4A0D1A}"/>
              </a:ext>
            </a:extLst>
          </p:cNvPr>
          <p:cNvSpPr txBox="1"/>
          <p:nvPr/>
        </p:nvSpPr>
        <p:spPr>
          <a:xfrm>
            <a:off x="4288200" y="3726739"/>
            <a:ext cx="7903800" cy="707886"/>
          </a:xfrm>
          <a:prstGeom prst="rect">
            <a:avLst/>
          </a:prstGeom>
          <a:noFill/>
        </p:spPr>
        <p:txBody>
          <a:bodyPr wrap="square" rtlCol="0">
            <a:spAutoFit/>
          </a:bodyPr>
          <a:lstStyle/>
          <a:p>
            <a:pPr algn="ctr"/>
            <a:r>
              <a:rPr lang="en-US" sz="4000" b="1" dirty="0"/>
              <a:t>Collections </a:t>
            </a:r>
            <a:r>
              <a:rPr lang="en-US" sz="3200" b="1" dirty="0"/>
              <a:t>VOL-1</a:t>
            </a:r>
          </a:p>
        </p:txBody>
      </p:sp>
      <p:sp>
        <p:nvSpPr>
          <p:cNvPr id="22" name="TextBox 21">
            <a:extLst>
              <a:ext uri="{FF2B5EF4-FFF2-40B4-BE49-F238E27FC236}">
                <a16:creationId xmlns:a16="http://schemas.microsoft.com/office/drawing/2014/main" id="{AC52B233-87D9-7A47-B8D9-1A9D0ED49DB9}"/>
              </a:ext>
            </a:extLst>
          </p:cNvPr>
          <p:cNvSpPr txBox="1"/>
          <p:nvPr/>
        </p:nvSpPr>
        <p:spPr>
          <a:xfrm>
            <a:off x="6978963" y="5909475"/>
            <a:ext cx="2084673" cy="338554"/>
          </a:xfrm>
          <a:prstGeom prst="rect">
            <a:avLst/>
          </a:prstGeom>
          <a:noFill/>
        </p:spPr>
        <p:txBody>
          <a:bodyPr wrap="none" rtlCol="0">
            <a:spAutoFit/>
          </a:bodyPr>
          <a:lstStyle/>
          <a:p>
            <a:r>
              <a:rPr lang="en-US" sz="1600" b="1" dirty="0">
                <a:latin typeface="+mj-lt"/>
              </a:rPr>
              <a:t>TARGETED COMPANIES</a:t>
            </a:r>
          </a:p>
        </p:txBody>
      </p:sp>
      <p:pic>
        <p:nvPicPr>
          <p:cNvPr id="1030" name="Picture 6" descr="IBM logo and symbol, meaning, history, PNG">
            <a:extLst>
              <a:ext uri="{FF2B5EF4-FFF2-40B4-BE49-F238E27FC236}">
                <a16:creationId xmlns:a16="http://schemas.microsoft.com/office/drawing/2014/main" id="{47B5B7FD-1127-914B-915C-8BEF38E9C9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7096" y="6363497"/>
            <a:ext cx="594941" cy="2697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ognizant Logos">
            <a:extLst>
              <a:ext uri="{FF2B5EF4-FFF2-40B4-BE49-F238E27FC236}">
                <a16:creationId xmlns:a16="http://schemas.microsoft.com/office/drawing/2014/main" id="{91912F2B-40C1-F941-A1B3-52DBB941A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28991" y="6231160"/>
            <a:ext cx="412891" cy="43261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ccenture | Save the Children">
            <a:extLst>
              <a:ext uri="{FF2B5EF4-FFF2-40B4-BE49-F238E27FC236}">
                <a16:creationId xmlns:a16="http://schemas.microsoft.com/office/drawing/2014/main" id="{A247F237-6835-B143-B76F-34DF06B7A9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7646" y="6352794"/>
            <a:ext cx="887732" cy="4438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8EDCDD99-64FC-B740-8218-F465F89F50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19812" y="6216636"/>
            <a:ext cx="1085121" cy="46166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apgemini reveals new logo to mark 50th anniversary | B2B Marketing">
            <a:extLst>
              <a:ext uri="{FF2B5EF4-FFF2-40B4-BE49-F238E27FC236}">
                <a16:creationId xmlns:a16="http://schemas.microsoft.com/office/drawing/2014/main" id="{C21D511D-61AB-A447-A6BD-4E6FC47BBA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16048" y="6264182"/>
            <a:ext cx="1095177" cy="62109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Will continue with WFH, critical staff present on premises: HCL ...">
            <a:extLst>
              <a:ext uri="{FF2B5EF4-FFF2-40B4-BE49-F238E27FC236}">
                <a16:creationId xmlns:a16="http://schemas.microsoft.com/office/drawing/2014/main" id="{FEA0B903-15E3-1C43-B9A8-FC05F56406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79070" y="6238334"/>
            <a:ext cx="1337556" cy="59329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CFDE7872-95C4-D643-9213-744D1910A14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57304" y="6363497"/>
            <a:ext cx="796965" cy="318786"/>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8D0DD8BE-C7FE-0745-9C9D-455C4D092F57}"/>
              </a:ext>
            </a:extLst>
          </p:cNvPr>
          <p:cNvSpPr txBox="1"/>
          <p:nvPr/>
        </p:nvSpPr>
        <p:spPr>
          <a:xfrm>
            <a:off x="7807189" y="4417904"/>
            <a:ext cx="966675" cy="369332"/>
          </a:xfrm>
          <a:prstGeom prst="rect">
            <a:avLst/>
          </a:prstGeom>
          <a:noFill/>
        </p:spPr>
        <p:txBody>
          <a:bodyPr wrap="none" rtlCol="0">
            <a:spAutoFit/>
          </a:bodyPr>
          <a:lstStyle/>
          <a:p>
            <a:r>
              <a:rPr lang="en-US" b="1" dirty="0"/>
              <a:t>PART - 8</a:t>
            </a:r>
          </a:p>
        </p:txBody>
      </p:sp>
    </p:spTree>
    <p:extLst>
      <p:ext uri="{BB962C8B-B14F-4D97-AF65-F5344CB8AC3E}">
        <p14:creationId xmlns:p14="http://schemas.microsoft.com/office/powerpoint/2010/main" val="4245611937"/>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10377969" cy="1200329"/>
          </a:xfrm>
          <a:prstGeom prst="rect">
            <a:avLst/>
          </a:prstGeom>
          <a:noFill/>
        </p:spPr>
        <p:txBody>
          <a:bodyPr wrap="none" lIns="91440" tIns="45720" rIns="91440" bIns="45720">
            <a:spAutoFit/>
          </a:bodyPr>
          <a:lstStyle/>
          <a:p>
            <a:r>
              <a:rPr lang="en-IN" sz="3600" b="1" dirty="0"/>
              <a:t>10. What is difference between fail-fast and fail-safe </a:t>
            </a:r>
            <a:r>
              <a:rPr lang="en-IN" b="1" dirty="0"/>
              <a:t>?</a:t>
            </a:r>
          </a:p>
          <a:p>
            <a:endParaRPr lang="en-IN" sz="3600" b="1"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graphicFrame>
        <p:nvGraphicFramePr>
          <p:cNvPr id="6" name="Table 5">
            <a:extLst>
              <a:ext uri="{FF2B5EF4-FFF2-40B4-BE49-F238E27FC236}">
                <a16:creationId xmlns:a16="http://schemas.microsoft.com/office/drawing/2014/main" id="{1908A3E7-E5BB-624F-8941-246C2C66E039}"/>
              </a:ext>
            </a:extLst>
          </p:cNvPr>
          <p:cNvGraphicFramePr>
            <a:graphicFrameLocks noGrp="1"/>
          </p:cNvGraphicFramePr>
          <p:nvPr>
            <p:extLst>
              <p:ext uri="{D42A27DB-BD31-4B8C-83A1-F6EECF244321}">
                <p14:modId xmlns:p14="http://schemas.microsoft.com/office/powerpoint/2010/main" val="2517424149"/>
              </p:ext>
            </p:extLst>
          </p:nvPr>
        </p:nvGraphicFramePr>
        <p:xfrm>
          <a:off x="1210372" y="1881003"/>
          <a:ext cx="9771256" cy="3582247"/>
        </p:xfrm>
        <a:graphic>
          <a:graphicData uri="http://schemas.openxmlformats.org/drawingml/2006/table">
            <a:tbl>
              <a:tblPr/>
              <a:tblGrid>
                <a:gridCol w="4885628">
                  <a:extLst>
                    <a:ext uri="{9D8B030D-6E8A-4147-A177-3AD203B41FA5}">
                      <a16:colId xmlns:a16="http://schemas.microsoft.com/office/drawing/2014/main" val="808925943"/>
                    </a:ext>
                  </a:extLst>
                </a:gridCol>
                <a:gridCol w="4885628">
                  <a:extLst>
                    <a:ext uri="{9D8B030D-6E8A-4147-A177-3AD203B41FA5}">
                      <a16:colId xmlns:a16="http://schemas.microsoft.com/office/drawing/2014/main" val="3857800929"/>
                    </a:ext>
                  </a:extLst>
                </a:gridCol>
              </a:tblGrid>
              <a:tr h="473127">
                <a:tc>
                  <a:txBody>
                    <a:bodyPr/>
                    <a:lstStyle/>
                    <a:p>
                      <a:pPr algn="ctr" fontAlgn="t"/>
                      <a:r>
                        <a:rPr lang="en-IN" b="1" dirty="0" err="1">
                          <a:effectLst/>
                        </a:rPr>
                        <a:t>Failfast</a:t>
                      </a:r>
                      <a:endParaRPr lang="en-IN" dirty="0">
                        <a:effectLst/>
                      </a:endParaRPr>
                    </a:p>
                  </a:txBody>
                  <a:tcPr marL="76200" marR="76200" marT="76200" marB="76200">
                    <a:lnL w="12700" cap="flat" cmpd="sng" algn="ctr">
                      <a:solidFill>
                        <a:srgbClr val="707945"/>
                      </a:solidFill>
                      <a:prstDash val="solid"/>
                      <a:round/>
                      <a:headEnd type="none" w="med" len="med"/>
                      <a:tailEnd type="none" w="med" len="med"/>
                    </a:lnL>
                    <a:lnR w="12700" cap="flat" cmpd="sng" algn="ctr">
                      <a:solidFill>
                        <a:srgbClr val="606C4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IN" b="1" dirty="0">
                          <a:effectLst/>
                        </a:rPr>
                        <a:t>Failsafe</a:t>
                      </a:r>
                      <a:endParaRPr lang="en-IN" dirty="0">
                        <a:effectLst/>
                      </a:endParaRPr>
                    </a:p>
                  </a:txBody>
                  <a:tcPr marL="76200" marR="76200" marT="76200" marB="76200">
                    <a:lnL w="12700" cap="flat" cmpd="sng" algn="ctr">
                      <a:solidFill>
                        <a:srgbClr val="606C45"/>
                      </a:solidFill>
                      <a:prstDash val="solid"/>
                      <a:round/>
                      <a:headEnd type="none" w="med" len="med"/>
                      <a:tailEnd type="none" w="med" len="med"/>
                    </a:lnL>
                    <a:lnR w="12700" cap="flat" cmpd="sng" algn="ctr">
                      <a:solidFill>
                        <a:srgbClr val="90654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651853467"/>
                  </a:ext>
                </a:extLst>
              </a:tr>
              <a:tr h="777280">
                <a:tc>
                  <a:txBody>
                    <a:bodyPr/>
                    <a:lstStyle/>
                    <a:p>
                      <a:pPr algn="l" fontAlgn="t"/>
                      <a:r>
                        <a:rPr lang="en-IN" dirty="0">
                          <a:effectLst/>
                        </a:rPr>
                        <a:t>It does not allow collection modification while iterating.</a:t>
                      </a:r>
                    </a:p>
                  </a:txBody>
                  <a:tcPr marL="76200" marR="76200" marT="76200" marB="76200">
                    <a:lnL w="12700" cap="flat" cmpd="sng" algn="ctr">
                      <a:solidFill>
                        <a:srgbClr val="F06F45"/>
                      </a:solidFill>
                      <a:prstDash val="solid"/>
                      <a:round/>
                      <a:headEnd type="none" w="med" len="med"/>
                      <a:tailEnd type="none" w="med" len="med"/>
                    </a:lnL>
                    <a:lnR w="12700" cap="flat" cmpd="sng" algn="ctr">
                      <a:solidFill>
                        <a:srgbClr val="A0754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It allows collection modification while iterating.</a:t>
                      </a:r>
                    </a:p>
                  </a:txBody>
                  <a:tcPr marL="76200" marR="76200" marT="76200" marB="76200">
                    <a:lnL w="12700" cap="flat" cmpd="sng" algn="ctr">
                      <a:solidFill>
                        <a:srgbClr val="A07545"/>
                      </a:solidFill>
                      <a:prstDash val="solid"/>
                      <a:round/>
                      <a:headEnd type="none" w="med" len="med"/>
                      <a:tailEnd type="none" w="med" len="med"/>
                    </a:lnL>
                    <a:lnR w="12700" cap="flat" cmpd="sng" algn="ctr">
                      <a:solidFill>
                        <a:srgbClr val="40734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72675324"/>
                  </a:ext>
                </a:extLst>
              </a:tr>
              <a:tr h="777280">
                <a:tc>
                  <a:txBody>
                    <a:bodyPr/>
                    <a:lstStyle/>
                    <a:p>
                      <a:pPr algn="l" fontAlgn="t"/>
                      <a:r>
                        <a:rPr lang="en-IN">
                          <a:effectLst/>
                        </a:rPr>
                        <a:t>It can throw ConcurrentModificationException</a:t>
                      </a:r>
                    </a:p>
                  </a:txBody>
                  <a:tcPr marL="76200" marR="76200" marT="76200" marB="76200">
                    <a:lnL w="12700" cap="flat" cmpd="sng" algn="ctr">
                      <a:solidFill>
                        <a:srgbClr val="607345"/>
                      </a:solidFill>
                      <a:prstDash val="solid"/>
                      <a:round/>
                      <a:headEnd type="none" w="med" len="med"/>
                      <a:tailEnd type="none" w="med" len="med"/>
                    </a:lnL>
                    <a:lnR w="12700" cap="flat" cmpd="sng" algn="ctr">
                      <a:solidFill>
                        <a:srgbClr val="80704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a:effectLst/>
                        </a:rPr>
                        <a:t>It can't throw any exception.</a:t>
                      </a:r>
                    </a:p>
                  </a:txBody>
                  <a:tcPr marL="76200" marR="76200" marT="76200" marB="76200">
                    <a:lnL w="12700" cap="flat" cmpd="sng" algn="ctr">
                      <a:solidFill>
                        <a:srgbClr val="807045"/>
                      </a:solidFill>
                      <a:prstDash val="solid"/>
                      <a:round/>
                      <a:headEnd type="none" w="med" len="med"/>
                      <a:tailEnd type="none" w="med" len="med"/>
                    </a:lnL>
                    <a:lnR w="12700" cap="flat" cmpd="sng" algn="ctr">
                      <a:solidFill>
                        <a:srgbClr val="50704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919670970"/>
                  </a:ext>
                </a:extLst>
              </a:tr>
              <a:tr h="777280">
                <a:tc>
                  <a:txBody>
                    <a:bodyPr/>
                    <a:lstStyle/>
                    <a:p>
                      <a:pPr algn="l" fontAlgn="t"/>
                      <a:r>
                        <a:rPr lang="en-IN" dirty="0">
                          <a:effectLst/>
                        </a:rPr>
                        <a:t>It uses the original collection to traverse the elements.</a:t>
                      </a:r>
                    </a:p>
                  </a:txBody>
                  <a:tcPr marL="76200" marR="76200" marT="76200" marB="76200">
                    <a:lnL w="12700" cap="flat" cmpd="sng" algn="ctr">
                      <a:solidFill>
                        <a:srgbClr val="706645"/>
                      </a:solidFill>
                      <a:prstDash val="solid"/>
                      <a:round/>
                      <a:headEnd type="none" w="med" len="med"/>
                      <a:tailEnd type="none" w="med" len="med"/>
                    </a:lnL>
                    <a:lnR w="12700" cap="flat" cmpd="sng" algn="ctr">
                      <a:solidFill>
                        <a:srgbClr val="106B4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It uses an original collection copy to traverse the elements.</a:t>
                      </a:r>
                    </a:p>
                  </a:txBody>
                  <a:tcPr marL="76200" marR="76200" marT="76200" marB="76200">
                    <a:lnL w="12700" cap="flat" cmpd="sng" algn="ctr">
                      <a:solidFill>
                        <a:srgbClr val="106B45"/>
                      </a:solidFill>
                      <a:prstDash val="solid"/>
                      <a:round/>
                      <a:headEnd type="none" w="med" len="med"/>
                      <a:tailEnd type="none" w="med" len="med"/>
                    </a:lnL>
                    <a:lnR w="12700" cap="flat" cmpd="sng" algn="ctr">
                      <a:solidFill>
                        <a:srgbClr val="20714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10169440"/>
                  </a:ext>
                </a:extLst>
              </a:tr>
              <a:tr h="777280">
                <a:tc>
                  <a:txBody>
                    <a:bodyPr/>
                    <a:lstStyle/>
                    <a:p>
                      <a:pPr algn="l" fontAlgn="t"/>
                      <a:r>
                        <a:rPr lang="en-IN">
                          <a:effectLst/>
                        </a:rPr>
                        <a:t>There is no requirement of extra memory.</a:t>
                      </a:r>
                    </a:p>
                  </a:txBody>
                  <a:tcPr marL="76200" marR="76200" marT="76200" marB="76200">
                    <a:lnL w="12700" cap="flat" cmpd="sng" algn="ctr">
                      <a:solidFill>
                        <a:srgbClr val="B07F45"/>
                      </a:solidFill>
                      <a:prstDash val="solid"/>
                      <a:round/>
                      <a:headEnd type="none" w="med" len="med"/>
                      <a:tailEnd type="none" w="med" len="med"/>
                    </a:lnL>
                    <a:lnR w="12700" cap="flat" cmpd="sng" algn="ctr">
                      <a:solidFill>
                        <a:srgbClr val="006845"/>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E06D45"/>
                      </a:solidFill>
                      <a:prstDash val="solid"/>
                      <a:round/>
                      <a:headEnd type="none" w="med" len="med"/>
                      <a:tailEnd type="none" w="med" len="med"/>
                    </a:lnB>
                    <a:solidFill>
                      <a:srgbClr val="F9F9F9"/>
                    </a:solidFill>
                  </a:tcPr>
                </a:tc>
                <a:tc>
                  <a:txBody>
                    <a:bodyPr/>
                    <a:lstStyle/>
                    <a:p>
                      <a:pPr algn="l" fontAlgn="t"/>
                      <a:r>
                        <a:rPr lang="en-IN" dirty="0">
                          <a:effectLst/>
                        </a:rPr>
                        <a:t>There is a requirement of extra memory.</a:t>
                      </a:r>
                    </a:p>
                  </a:txBody>
                  <a:tcPr marL="76200" marR="76200" marT="76200" marB="76200">
                    <a:lnL w="12700" cap="flat" cmpd="sng" algn="ctr">
                      <a:solidFill>
                        <a:srgbClr val="006845"/>
                      </a:solidFill>
                      <a:prstDash val="solid"/>
                      <a:round/>
                      <a:headEnd type="none" w="med" len="med"/>
                      <a:tailEnd type="none" w="med" len="med"/>
                    </a:lnL>
                    <a:lnR w="12700" cap="flat" cmpd="sng" algn="ctr">
                      <a:solidFill>
                        <a:srgbClr val="D05E45"/>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C06545"/>
                      </a:solidFill>
                      <a:prstDash val="solid"/>
                      <a:round/>
                      <a:headEnd type="none" w="med" len="med"/>
                      <a:tailEnd type="none" w="med" len="med"/>
                    </a:lnB>
                    <a:solidFill>
                      <a:srgbClr val="F9F9F9"/>
                    </a:solidFill>
                  </a:tcPr>
                </a:tc>
                <a:extLst>
                  <a:ext uri="{0D108BD9-81ED-4DB2-BD59-A6C34878D82A}">
                    <a16:rowId xmlns:a16="http://schemas.microsoft.com/office/drawing/2014/main" val="2171934318"/>
                  </a:ext>
                </a:extLst>
              </a:tr>
            </a:tbl>
          </a:graphicData>
        </a:graphic>
      </p:graphicFrame>
    </p:spTree>
    <p:extLst>
      <p:ext uri="{BB962C8B-B14F-4D97-AF65-F5344CB8AC3E}">
        <p14:creationId xmlns:p14="http://schemas.microsoft.com/office/powerpoint/2010/main" val="4146595590"/>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7211333" cy="646331"/>
          </a:xfrm>
          <a:prstGeom prst="rect">
            <a:avLst/>
          </a:prstGeom>
          <a:noFill/>
        </p:spPr>
        <p:txBody>
          <a:bodyPr wrap="none" lIns="91440" tIns="45720" rIns="91440" bIns="45720">
            <a:spAutoFit/>
          </a:bodyPr>
          <a:lstStyle/>
          <a:p>
            <a:r>
              <a:rPr lang="en-IN" sz="3600" b="1" dirty="0"/>
              <a:t>11. How HashMap works internally ?</a:t>
            </a:r>
            <a:endParaRPr lang="en-IN" b="1" dirty="0"/>
          </a:p>
        </p:txBody>
      </p:sp>
      <p:sp>
        <p:nvSpPr>
          <p:cNvPr id="3" name="Rectangle 2">
            <a:extLst>
              <a:ext uri="{FF2B5EF4-FFF2-40B4-BE49-F238E27FC236}">
                <a16:creationId xmlns:a16="http://schemas.microsoft.com/office/drawing/2014/main" id="{20154A35-8EE6-2342-9C40-B5CDBF7FBC2E}"/>
              </a:ext>
            </a:extLst>
          </p:cNvPr>
          <p:cNvSpPr/>
          <p:nvPr/>
        </p:nvSpPr>
        <p:spPr>
          <a:xfrm>
            <a:off x="1245564" y="1661526"/>
            <a:ext cx="10464801" cy="1815882"/>
          </a:xfrm>
          <a:prstGeom prst="rect">
            <a:avLst/>
          </a:prstGeom>
          <a:noFill/>
        </p:spPr>
        <p:txBody>
          <a:bodyPr wrap="square" lIns="91440" tIns="45720" rIns="91440" bIns="45720">
            <a:spAutoFit/>
          </a:bodyPr>
          <a:lstStyle/>
          <a:p>
            <a:pPr algn="ctr"/>
            <a:r>
              <a:rPr lang="en-IN" sz="3200" b="1" dirty="0"/>
              <a:t>[ Very Important question ]</a:t>
            </a:r>
          </a:p>
          <a:p>
            <a:endParaRPr lang="en-IN" sz="3200" b="1" dirty="0"/>
          </a:p>
          <a:p>
            <a:r>
              <a:rPr lang="en-IN" sz="2400" dirty="0"/>
              <a:t> I will attach a separate video in the ”</a:t>
            </a:r>
            <a:r>
              <a:rPr lang="en-IN" sz="2400" dirty="0" err="1"/>
              <a:t>i</a:t>
            </a:r>
            <a:r>
              <a:rPr lang="en-IN" sz="2400" dirty="0"/>
              <a:t>” icon above. And will provide the link in the description. </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41229425"/>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10640285" cy="1200329"/>
          </a:xfrm>
          <a:prstGeom prst="rect">
            <a:avLst/>
          </a:prstGeom>
          <a:noFill/>
        </p:spPr>
        <p:txBody>
          <a:bodyPr wrap="none" lIns="91440" tIns="45720" rIns="91440" bIns="45720">
            <a:spAutoFit/>
          </a:bodyPr>
          <a:lstStyle/>
          <a:p>
            <a:r>
              <a:rPr lang="en-IN" sz="3600" b="1" dirty="0"/>
              <a:t>12. What is the importance of </a:t>
            </a:r>
            <a:r>
              <a:rPr lang="en-IN" sz="3600" b="1" dirty="0" err="1"/>
              <a:t>hashCode</a:t>
            </a:r>
            <a:r>
              <a:rPr lang="en-IN" sz="3600" b="1" dirty="0"/>
              <a:t>() and equals()</a:t>
            </a:r>
          </a:p>
          <a:p>
            <a:r>
              <a:rPr lang="en-IN" sz="3600" b="1" dirty="0"/>
              <a:t> methods ?</a:t>
            </a:r>
            <a:endParaRPr lang="en-IN" b="1" dirty="0"/>
          </a:p>
        </p:txBody>
      </p:sp>
      <p:sp>
        <p:nvSpPr>
          <p:cNvPr id="3" name="Rectangle 2">
            <a:extLst>
              <a:ext uri="{FF2B5EF4-FFF2-40B4-BE49-F238E27FC236}">
                <a16:creationId xmlns:a16="http://schemas.microsoft.com/office/drawing/2014/main" id="{20154A35-8EE6-2342-9C40-B5CDBF7FBC2E}"/>
              </a:ext>
            </a:extLst>
          </p:cNvPr>
          <p:cNvSpPr/>
          <p:nvPr/>
        </p:nvSpPr>
        <p:spPr>
          <a:xfrm>
            <a:off x="863599" y="2145210"/>
            <a:ext cx="10464801" cy="3416320"/>
          </a:xfrm>
          <a:prstGeom prst="rect">
            <a:avLst/>
          </a:prstGeom>
          <a:noFill/>
        </p:spPr>
        <p:txBody>
          <a:bodyPr wrap="square" lIns="91440" tIns="45720" rIns="91440" bIns="45720">
            <a:spAutoFit/>
          </a:bodyPr>
          <a:lstStyle/>
          <a:p>
            <a:r>
              <a:rPr lang="en-IN" sz="2400" dirty="0"/>
              <a:t>HashMap uses the Key object </a:t>
            </a:r>
            <a:r>
              <a:rPr lang="en-IN" sz="2400" dirty="0" err="1"/>
              <a:t>hashCode</a:t>
            </a:r>
            <a:r>
              <a:rPr lang="en-IN" sz="2400" dirty="0"/>
              <a:t>() and equals() method to determine the </a:t>
            </a:r>
            <a:r>
              <a:rPr lang="en-IN" sz="2400" b="1" dirty="0"/>
              <a:t>index</a:t>
            </a:r>
            <a:r>
              <a:rPr lang="en-IN" sz="2400" dirty="0"/>
              <a:t> to put the </a:t>
            </a:r>
            <a:r>
              <a:rPr lang="en-IN" sz="2400" b="1" dirty="0"/>
              <a:t>key-value pair</a:t>
            </a:r>
            <a:r>
              <a:rPr lang="en-IN" sz="2400" dirty="0"/>
              <a:t>. These methods are also used when we try to get value from HashMap. </a:t>
            </a:r>
          </a:p>
          <a:p>
            <a:r>
              <a:rPr lang="en-IN" sz="2400" dirty="0"/>
              <a:t>All the collection classes that doesn’t store duplicate data use </a:t>
            </a:r>
            <a:r>
              <a:rPr lang="en-IN" sz="2400" b="1" dirty="0" err="1"/>
              <a:t>hashCode</a:t>
            </a:r>
            <a:r>
              <a:rPr lang="en-IN" sz="2400" dirty="0"/>
              <a:t>() and </a:t>
            </a:r>
            <a:r>
              <a:rPr lang="en-IN" sz="2400" b="1" dirty="0"/>
              <a:t>equals</a:t>
            </a:r>
            <a:r>
              <a:rPr lang="en-IN" sz="2400" dirty="0"/>
              <a:t>() to find duplicates. The implementation of equals() and </a:t>
            </a:r>
            <a:r>
              <a:rPr lang="en-IN" sz="2400" dirty="0" err="1"/>
              <a:t>hashCode</a:t>
            </a:r>
            <a:r>
              <a:rPr lang="en-IN" sz="2400" dirty="0"/>
              <a:t>() should follow these rules.</a:t>
            </a:r>
          </a:p>
          <a:p>
            <a:pPr marL="342900" indent="-342900">
              <a:buFont typeface="Arial" panose="020B0604020202020204" pitchFamily="34" charset="0"/>
              <a:buChar char="•"/>
            </a:pPr>
            <a:r>
              <a:rPr lang="en-IN" sz="2400" dirty="0"/>
              <a:t>If o1.equals(o2), then o1.hashCode() == o2.hashCode()should always be true.</a:t>
            </a:r>
          </a:p>
          <a:p>
            <a:pPr marL="342900" indent="-342900">
              <a:buFont typeface="Arial" panose="020B0604020202020204" pitchFamily="34" charset="0"/>
              <a:buChar char="•"/>
            </a:pPr>
            <a:r>
              <a:rPr lang="en-IN" sz="2400" dirty="0"/>
              <a:t>If o1.hashCode() == o2.hashCode is true, it doesn’t mean that o1.equals(o2) will be true.</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211670072"/>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9636164" cy="646331"/>
          </a:xfrm>
          <a:prstGeom prst="rect">
            <a:avLst/>
          </a:prstGeom>
          <a:noFill/>
        </p:spPr>
        <p:txBody>
          <a:bodyPr wrap="none" lIns="91440" tIns="45720" rIns="91440" bIns="45720">
            <a:spAutoFit/>
          </a:bodyPr>
          <a:lstStyle/>
          <a:p>
            <a:r>
              <a:rPr lang="en-IN" sz="3600" b="1" dirty="0"/>
              <a:t>13. What do you understand by Blocking Queue ?</a:t>
            </a:r>
          </a:p>
        </p:txBody>
      </p:sp>
      <p:sp>
        <p:nvSpPr>
          <p:cNvPr id="3" name="Rectangle 2">
            <a:extLst>
              <a:ext uri="{FF2B5EF4-FFF2-40B4-BE49-F238E27FC236}">
                <a16:creationId xmlns:a16="http://schemas.microsoft.com/office/drawing/2014/main" id="{20154A35-8EE6-2342-9C40-B5CDBF7FBC2E}"/>
              </a:ext>
            </a:extLst>
          </p:cNvPr>
          <p:cNvSpPr/>
          <p:nvPr/>
        </p:nvSpPr>
        <p:spPr>
          <a:xfrm>
            <a:off x="1210840" y="1661526"/>
            <a:ext cx="10464801" cy="2308324"/>
          </a:xfrm>
          <a:prstGeom prst="rect">
            <a:avLst/>
          </a:prstGeom>
          <a:noFill/>
        </p:spPr>
        <p:txBody>
          <a:bodyPr wrap="square" lIns="91440" tIns="45720" rIns="91440" bIns="45720">
            <a:spAutoFit/>
          </a:bodyPr>
          <a:lstStyle/>
          <a:p>
            <a:pPr fontAlgn="base"/>
            <a:r>
              <a:rPr lang="en-IN" sz="2400" dirty="0"/>
              <a:t>Blocking Queue interface belongs to the ”</a:t>
            </a:r>
            <a:r>
              <a:rPr lang="en-IN" sz="2400" b="1" dirty="0" err="1"/>
              <a:t>java.util.concurrent</a:t>
            </a:r>
            <a:r>
              <a:rPr lang="en-IN" sz="2400" b="1" dirty="0"/>
              <a:t> package”</a:t>
            </a:r>
            <a:r>
              <a:rPr lang="en-IN" sz="2400" dirty="0"/>
              <a:t>. This interface enhances flow control by activating blocking, in case a thread is trying to dequeue an empty queue or enqueue an already full queue. </a:t>
            </a:r>
          </a:p>
          <a:p>
            <a:pPr fontAlgn="base"/>
            <a:r>
              <a:rPr lang="en-IN" sz="2400" dirty="0"/>
              <a:t>While working with the Blocking Queue interface in Java, you must remember that it </a:t>
            </a:r>
            <a:r>
              <a:rPr lang="en-IN" sz="2400" b="1" dirty="0"/>
              <a:t>does not accept </a:t>
            </a:r>
            <a:r>
              <a:rPr lang="en-IN" sz="2400" dirty="0"/>
              <a:t>a </a:t>
            </a:r>
            <a:r>
              <a:rPr lang="en-IN" sz="2400" b="1" dirty="0"/>
              <a:t>null value</a:t>
            </a:r>
            <a:r>
              <a:rPr lang="en-IN" sz="2400" dirty="0"/>
              <a:t>. In case you try to do that it will instantly throw a </a:t>
            </a:r>
            <a:r>
              <a:rPr lang="en-IN" sz="2400" b="1" dirty="0" err="1"/>
              <a:t>NullPointerException</a:t>
            </a:r>
            <a:r>
              <a:rPr lang="en-IN" sz="2400" dirty="0"/>
              <a:t>. </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739556828"/>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7213898" cy="646331"/>
          </a:xfrm>
          <a:prstGeom prst="rect">
            <a:avLst/>
          </a:prstGeom>
          <a:noFill/>
        </p:spPr>
        <p:txBody>
          <a:bodyPr wrap="none" lIns="91440" tIns="45720" rIns="91440" bIns="45720">
            <a:spAutoFit/>
          </a:bodyPr>
          <a:lstStyle/>
          <a:p>
            <a:r>
              <a:rPr lang="en-IN" sz="3600" b="1" dirty="0"/>
              <a:t>14. What is a priority queue in Java ?</a:t>
            </a:r>
            <a:endParaRPr lang="en-IN"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CCA62839-E77D-7745-B66E-80840A1F59E4}"/>
              </a:ext>
            </a:extLst>
          </p:cNvPr>
          <p:cNvSpPr/>
          <p:nvPr/>
        </p:nvSpPr>
        <p:spPr>
          <a:xfrm>
            <a:off x="1210840" y="1661526"/>
            <a:ext cx="10464801" cy="2677656"/>
          </a:xfrm>
          <a:prstGeom prst="rect">
            <a:avLst/>
          </a:prstGeom>
          <a:noFill/>
        </p:spPr>
        <p:txBody>
          <a:bodyPr wrap="square" lIns="91440" tIns="45720" rIns="91440" bIns="45720">
            <a:spAutoFit/>
          </a:bodyPr>
          <a:lstStyle/>
          <a:p>
            <a:pPr fontAlgn="base"/>
            <a:r>
              <a:rPr lang="en-IN" sz="2400" dirty="0"/>
              <a:t>A </a:t>
            </a:r>
            <a:r>
              <a:rPr lang="en-IN" sz="2400" b="1" dirty="0"/>
              <a:t>priority queue </a:t>
            </a:r>
            <a:r>
              <a:rPr lang="en-IN" sz="2400" dirty="0"/>
              <a:t>in Java is an abstract data type </a:t>
            </a:r>
            <a:r>
              <a:rPr lang="en-IN" sz="2400" b="1" dirty="0"/>
              <a:t>similar</a:t>
            </a:r>
            <a:r>
              <a:rPr lang="en-IN" sz="2400" dirty="0"/>
              <a:t> to a regular </a:t>
            </a:r>
            <a:r>
              <a:rPr lang="en-IN" sz="2400" b="1" dirty="0"/>
              <a:t>queue</a:t>
            </a:r>
            <a:r>
              <a:rPr lang="en-IN" sz="2400" dirty="0"/>
              <a:t> or </a:t>
            </a:r>
            <a:r>
              <a:rPr lang="en-IN" sz="2400" b="1" dirty="0"/>
              <a:t>stack</a:t>
            </a:r>
            <a:r>
              <a:rPr lang="en-IN" sz="2400" dirty="0"/>
              <a:t> data structure but has a special feature called priority associated with each element. In this queue, a </a:t>
            </a:r>
            <a:r>
              <a:rPr lang="en-IN" sz="2400" b="1" dirty="0"/>
              <a:t>high priority element </a:t>
            </a:r>
            <a:r>
              <a:rPr lang="en-IN" sz="2400" dirty="0"/>
              <a:t>is served before a </a:t>
            </a:r>
            <a:r>
              <a:rPr lang="en-IN" sz="2400" b="1" dirty="0"/>
              <a:t>low priority </a:t>
            </a:r>
            <a:r>
              <a:rPr lang="en-IN" sz="2400" dirty="0"/>
              <a:t>element irrespective of their insertion order. The Priority Queue is based on the </a:t>
            </a:r>
            <a:r>
              <a:rPr lang="en-IN" sz="2400" b="1" dirty="0"/>
              <a:t>priority heap</a:t>
            </a:r>
            <a:r>
              <a:rPr lang="en-IN" sz="2400" dirty="0"/>
              <a:t>. The elements of the priority queue are ordered according to the </a:t>
            </a:r>
            <a:r>
              <a:rPr lang="en-IN" sz="2400" b="1" dirty="0"/>
              <a:t>natural ordering</a:t>
            </a:r>
            <a:r>
              <a:rPr lang="en-IN" sz="2400" dirty="0"/>
              <a:t>, or by a Comparator provided at queue construction time, depending on which constructor is used.</a:t>
            </a:r>
          </a:p>
        </p:txBody>
      </p:sp>
    </p:spTree>
    <p:extLst>
      <p:ext uri="{BB962C8B-B14F-4D97-AF65-F5344CB8AC3E}">
        <p14:creationId xmlns:p14="http://schemas.microsoft.com/office/powerpoint/2010/main" val="241340900"/>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9995621" cy="646331"/>
          </a:xfrm>
          <a:prstGeom prst="rect">
            <a:avLst/>
          </a:prstGeom>
          <a:noFill/>
        </p:spPr>
        <p:txBody>
          <a:bodyPr wrap="none" lIns="91440" tIns="45720" rIns="91440" bIns="45720">
            <a:spAutoFit/>
          </a:bodyPr>
          <a:lstStyle/>
          <a:p>
            <a:r>
              <a:rPr lang="en-IN" sz="3600" b="1" dirty="0"/>
              <a:t>15. What is Comparable and Comparator interface?</a:t>
            </a:r>
            <a:endParaRPr lang="en-IN"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CCA62839-E77D-7745-B66E-80840A1F59E4}"/>
              </a:ext>
            </a:extLst>
          </p:cNvPr>
          <p:cNvSpPr/>
          <p:nvPr/>
        </p:nvSpPr>
        <p:spPr>
          <a:xfrm>
            <a:off x="1210840" y="1661526"/>
            <a:ext cx="10464801" cy="3046988"/>
          </a:xfrm>
          <a:prstGeom prst="rect">
            <a:avLst/>
          </a:prstGeom>
          <a:noFill/>
        </p:spPr>
        <p:txBody>
          <a:bodyPr wrap="square" lIns="91440" tIns="45720" rIns="91440" bIns="45720">
            <a:spAutoFit/>
          </a:bodyPr>
          <a:lstStyle/>
          <a:p>
            <a:pPr fontAlgn="base"/>
            <a:r>
              <a:rPr lang="en-IN" sz="2400" b="1" dirty="0"/>
              <a:t>Comparable :</a:t>
            </a:r>
          </a:p>
          <a:p>
            <a:pPr fontAlgn="base"/>
            <a:endParaRPr lang="en-IN" sz="2400" b="1" dirty="0"/>
          </a:p>
          <a:p>
            <a:pPr fontAlgn="base"/>
            <a:r>
              <a:rPr lang="en-IN" sz="2400" dirty="0"/>
              <a:t>Java provides a </a:t>
            </a:r>
            <a:r>
              <a:rPr lang="en-IN" sz="2400" b="1" dirty="0"/>
              <a:t>Comparable</a:t>
            </a:r>
            <a:r>
              <a:rPr lang="en-IN" sz="2400" dirty="0"/>
              <a:t> interface which should be implemented by any custom class if we want to use </a:t>
            </a:r>
            <a:r>
              <a:rPr lang="en-IN" sz="2400" b="1" dirty="0"/>
              <a:t>Arrays</a:t>
            </a:r>
            <a:r>
              <a:rPr lang="en-IN" sz="2400" dirty="0"/>
              <a:t> or </a:t>
            </a:r>
            <a:r>
              <a:rPr lang="en-IN" sz="2400" b="1" dirty="0"/>
              <a:t>Collections</a:t>
            </a:r>
            <a:r>
              <a:rPr lang="en-IN" sz="2400" dirty="0"/>
              <a:t> sorting methods. The comparable interface has </a:t>
            </a:r>
            <a:r>
              <a:rPr lang="en-IN" sz="2400" b="1" dirty="0"/>
              <a:t>a </a:t>
            </a:r>
            <a:r>
              <a:rPr lang="en-IN" sz="2400" b="1" dirty="0" err="1"/>
              <a:t>compareTo</a:t>
            </a:r>
            <a:r>
              <a:rPr lang="en-IN" sz="2400" b="1" dirty="0"/>
              <a:t>(T </a:t>
            </a:r>
            <a:r>
              <a:rPr lang="en-IN" sz="2400" b="1" dirty="0" err="1"/>
              <a:t>obj</a:t>
            </a:r>
            <a:r>
              <a:rPr lang="en-IN" sz="2400" b="1" dirty="0"/>
              <a:t>) </a:t>
            </a:r>
            <a:r>
              <a:rPr lang="en-IN" sz="2400" dirty="0"/>
              <a:t>method which is used by sorting methods. We should </a:t>
            </a:r>
            <a:r>
              <a:rPr lang="en-IN" sz="2400" b="1" dirty="0"/>
              <a:t>override</a:t>
            </a:r>
            <a:r>
              <a:rPr lang="en-IN" sz="2400" dirty="0"/>
              <a:t> this method in such a way that it returns a </a:t>
            </a:r>
            <a:r>
              <a:rPr lang="en-IN" sz="2400" b="1" dirty="0"/>
              <a:t>negative</a:t>
            </a:r>
            <a:r>
              <a:rPr lang="en-IN" sz="2400" dirty="0"/>
              <a:t> integer, </a:t>
            </a:r>
            <a:r>
              <a:rPr lang="en-IN" sz="2400" b="1" dirty="0"/>
              <a:t>zero</a:t>
            </a:r>
            <a:r>
              <a:rPr lang="en-IN" sz="2400" dirty="0"/>
              <a:t>, or a </a:t>
            </a:r>
            <a:r>
              <a:rPr lang="en-IN" sz="2400" b="1" dirty="0"/>
              <a:t>positive</a:t>
            </a:r>
            <a:r>
              <a:rPr lang="en-IN" sz="2400" dirty="0"/>
              <a:t> integer if “this” object is </a:t>
            </a:r>
            <a:r>
              <a:rPr lang="en-IN" sz="2400" b="1" dirty="0"/>
              <a:t>less</a:t>
            </a:r>
            <a:r>
              <a:rPr lang="en-IN" sz="2400" dirty="0"/>
              <a:t> than, </a:t>
            </a:r>
            <a:r>
              <a:rPr lang="en-IN" sz="2400" b="1" dirty="0"/>
              <a:t>equal</a:t>
            </a:r>
            <a:r>
              <a:rPr lang="en-IN" sz="2400" dirty="0"/>
              <a:t> to, or </a:t>
            </a:r>
            <a:r>
              <a:rPr lang="en-IN" sz="2400" b="1" dirty="0"/>
              <a:t>greater</a:t>
            </a:r>
            <a:r>
              <a:rPr lang="en-IN" sz="2400" dirty="0"/>
              <a:t> than the object passed as an argument.</a:t>
            </a:r>
          </a:p>
        </p:txBody>
      </p:sp>
    </p:spTree>
    <p:extLst>
      <p:ext uri="{BB962C8B-B14F-4D97-AF65-F5344CB8AC3E}">
        <p14:creationId xmlns:p14="http://schemas.microsoft.com/office/powerpoint/2010/main" val="2282651299"/>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9995621" cy="646331"/>
          </a:xfrm>
          <a:prstGeom prst="rect">
            <a:avLst/>
          </a:prstGeom>
          <a:noFill/>
        </p:spPr>
        <p:txBody>
          <a:bodyPr wrap="none" lIns="91440" tIns="45720" rIns="91440" bIns="45720">
            <a:spAutoFit/>
          </a:bodyPr>
          <a:lstStyle/>
          <a:p>
            <a:r>
              <a:rPr lang="en-IN" sz="3600" b="1" dirty="0"/>
              <a:t>15. What is Comparable and Comparator interface?</a:t>
            </a:r>
            <a:endParaRPr lang="en-IN"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CCA62839-E77D-7745-B66E-80840A1F59E4}"/>
              </a:ext>
            </a:extLst>
          </p:cNvPr>
          <p:cNvSpPr/>
          <p:nvPr/>
        </p:nvSpPr>
        <p:spPr>
          <a:xfrm>
            <a:off x="1210840" y="1661526"/>
            <a:ext cx="10464801" cy="2677656"/>
          </a:xfrm>
          <a:prstGeom prst="rect">
            <a:avLst/>
          </a:prstGeom>
          <a:noFill/>
        </p:spPr>
        <p:txBody>
          <a:bodyPr wrap="square" lIns="91440" tIns="45720" rIns="91440" bIns="45720">
            <a:spAutoFit/>
          </a:bodyPr>
          <a:lstStyle/>
          <a:p>
            <a:pPr fontAlgn="base"/>
            <a:r>
              <a:rPr lang="en-IN" sz="2400" b="1" dirty="0"/>
              <a:t>Comparator :</a:t>
            </a:r>
          </a:p>
          <a:p>
            <a:pPr fontAlgn="base"/>
            <a:endParaRPr lang="en-IN" sz="2400" b="1" dirty="0"/>
          </a:p>
          <a:p>
            <a:pPr fontAlgn="base"/>
            <a:r>
              <a:rPr lang="en-IN" sz="2400" b="1" dirty="0"/>
              <a:t>Comparator</a:t>
            </a:r>
            <a:r>
              <a:rPr lang="en-IN" sz="2400" dirty="0"/>
              <a:t> interface </a:t>
            </a:r>
            <a:r>
              <a:rPr lang="en-IN" sz="2400" b="1" dirty="0"/>
              <a:t>compare</a:t>
            </a:r>
            <a:r>
              <a:rPr lang="en-IN" sz="2400" dirty="0"/>
              <a:t>(Object o1, Object o2) method need to be implemented that takes two Object argument, it should be implemented in such a way that it returns </a:t>
            </a:r>
            <a:r>
              <a:rPr lang="en-IN" sz="2400" b="1" dirty="0"/>
              <a:t>negative</a:t>
            </a:r>
            <a:r>
              <a:rPr lang="en-IN" sz="2400" dirty="0"/>
              <a:t> int if the </a:t>
            </a:r>
            <a:r>
              <a:rPr lang="en-IN" sz="2400" b="1" dirty="0"/>
              <a:t>first argument is less than the second one </a:t>
            </a:r>
            <a:r>
              <a:rPr lang="en-IN" sz="2400" dirty="0"/>
              <a:t>and returns </a:t>
            </a:r>
            <a:r>
              <a:rPr lang="en-IN" sz="2400" b="1" dirty="0"/>
              <a:t>zero</a:t>
            </a:r>
            <a:r>
              <a:rPr lang="en-IN" sz="2400" dirty="0"/>
              <a:t> if they are </a:t>
            </a:r>
            <a:r>
              <a:rPr lang="en-IN" sz="2400" b="1" dirty="0"/>
              <a:t>equal</a:t>
            </a:r>
            <a:r>
              <a:rPr lang="en-IN" sz="2400" dirty="0"/>
              <a:t> and </a:t>
            </a:r>
            <a:r>
              <a:rPr lang="en-IN" sz="2400" b="1" dirty="0"/>
              <a:t>positive</a:t>
            </a:r>
            <a:r>
              <a:rPr lang="en-IN" sz="2400" dirty="0"/>
              <a:t> int if the first argument is greater than the second one.</a:t>
            </a:r>
          </a:p>
        </p:txBody>
      </p:sp>
    </p:spTree>
    <p:extLst>
      <p:ext uri="{BB962C8B-B14F-4D97-AF65-F5344CB8AC3E}">
        <p14:creationId xmlns:p14="http://schemas.microsoft.com/office/powerpoint/2010/main" val="336725950"/>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9534148" cy="1200329"/>
          </a:xfrm>
          <a:prstGeom prst="rect">
            <a:avLst/>
          </a:prstGeom>
          <a:noFill/>
        </p:spPr>
        <p:txBody>
          <a:bodyPr wrap="none" lIns="91440" tIns="45720" rIns="91440" bIns="45720">
            <a:spAutoFit/>
          </a:bodyPr>
          <a:lstStyle/>
          <a:p>
            <a:r>
              <a:rPr lang="en-IN" sz="3600" b="1" dirty="0"/>
              <a:t>16. What is difference between Comparable and </a:t>
            </a:r>
          </a:p>
          <a:p>
            <a:r>
              <a:rPr lang="en-IN" sz="3600" b="1" dirty="0"/>
              <a:t>Comparator interface?</a:t>
            </a:r>
            <a:endParaRPr lang="en-IN"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CCA62839-E77D-7745-B66E-80840A1F59E4}"/>
              </a:ext>
            </a:extLst>
          </p:cNvPr>
          <p:cNvSpPr/>
          <p:nvPr/>
        </p:nvSpPr>
        <p:spPr>
          <a:xfrm>
            <a:off x="1199265" y="2090172"/>
            <a:ext cx="10464801" cy="2677656"/>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IN" sz="2400" dirty="0"/>
              <a:t>Comparable and Comparator interfaces are used to sort collection or array of objects.</a:t>
            </a:r>
          </a:p>
          <a:p>
            <a:pPr marL="342900" indent="-342900">
              <a:buFont typeface="Arial" panose="020B0604020202020204" pitchFamily="34" charset="0"/>
              <a:buChar char="•"/>
            </a:pPr>
            <a:r>
              <a:rPr lang="en-IN" sz="2400" dirty="0"/>
              <a:t>Comparable interface is used to provide the natural sorting of objects and we can use it to provide sorting based on single logic.</a:t>
            </a:r>
          </a:p>
          <a:p>
            <a:pPr marL="342900" indent="-342900">
              <a:buFont typeface="Arial" panose="020B0604020202020204" pitchFamily="34" charset="0"/>
              <a:buChar char="•"/>
            </a:pPr>
            <a:r>
              <a:rPr lang="en-IN" sz="2400" dirty="0"/>
              <a:t>Comparator interface is used to provide different algorithms for sorting and we can choose the comparator we want to use to sort the given collection of objects.</a:t>
            </a:r>
          </a:p>
        </p:txBody>
      </p:sp>
    </p:spTree>
    <p:extLst>
      <p:ext uri="{BB962C8B-B14F-4D97-AF65-F5344CB8AC3E}">
        <p14:creationId xmlns:p14="http://schemas.microsoft.com/office/powerpoint/2010/main" val="2993428699"/>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6377130" cy="646331"/>
          </a:xfrm>
          <a:prstGeom prst="rect">
            <a:avLst/>
          </a:prstGeom>
          <a:noFill/>
        </p:spPr>
        <p:txBody>
          <a:bodyPr wrap="none" lIns="91440" tIns="45720" rIns="91440" bIns="45720">
            <a:spAutoFit/>
          </a:bodyPr>
          <a:lstStyle/>
          <a:p>
            <a:r>
              <a:rPr lang="en-IN" sz="3600" b="1" dirty="0"/>
              <a:t>17. What is Java Priority Queue?</a:t>
            </a:r>
            <a:endParaRPr lang="en-IN"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CCA62839-E77D-7745-B66E-80840A1F59E4}"/>
              </a:ext>
            </a:extLst>
          </p:cNvPr>
          <p:cNvSpPr/>
          <p:nvPr/>
        </p:nvSpPr>
        <p:spPr>
          <a:xfrm>
            <a:off x="1187691" y="1661526"/>
            <a:ext cx="10464801" cy="2308324"/>
          </a:xfrm>
          <a:prstGeom prst="rect">
            <a:avLst/>
          </a:prstGeom>
          <a:noFill/>
        </p:spPr>
        <p:txBody>
          <a:bodyPr wrap="square" lIns="91440" tIns="45720" rIns="91440" bIns="45720">
            <a:spAutoFit/>
          </a:bodyPr>
          <a:lstStyle/>
          <a:p>
            <a:r>
              <a:rPr lang="en-IN" sz="2400" dirty="0"/>
              <a:t>Priority-Queue is an </a:t>
            </a:r>
            <a:r>
              <a:rPr lang="en-IN" sz="2400" b="1" dirty="0"/>
              <a:t>unbounded</a:t>
            </a:r>
            <a:r>
              <a:rPr lang="en-IN" sz="2400" dirty="0"/>
              <a:t> queue based on a </a:t>
            </a:r>
            <a:r>
              <a:rPr lang="en-IN" sz="2400" b="1" dirty="0"/>
              <a:t>priority heap </a:t>
            </a:r>
            <a:r>
              <a:rPr lang="en-IN" sz="2400" dirty="0"/>
              <a:t>and the elements are ordered in their </a:t>
            </a:r>
            <a:r>
              <a:rPr lang="en-IN" sz="2400" b="1" dirty="0"/>
              <a:t>natural order </a:t>
            </a:r>
            <a:r>
              <a:rPr lang="en-IN" sz="2400" dirty="0"/>
              <a:t>or we can provide </a:t>
            </a:r>
            <a:r>
              <a:rPr lang="en-IN" sz="2400" dirty="0">
                <a:hlinkClick r:id="rId5"/>
              </a:rPr>
              <a:t>Comparator</a:t>
            </a:r>
            <a:r>
              <a:rPr lang="en-IN" sz="2400" dirty="0"/>
              <a:t> for ordering at the time of creation. Priority-Queue </a:t>
            </a:r>
            <a:r>
              <a:rPr lang="en-IN" sz="2400" b="1" dirty="0"/>
              <a:t>doesn’t allow null values </a:t>
            </a:r>
            <a:r>
              <a:rPr lang="en-IN" sz="2400" dirty="0"/>
              <a:t>and we can’t add any object that doesn’t provide natural ordering or we don’t have any comparator for them for ordering. Java Priority-Queue is </a:t>
            </a:r>
            <a:r>
              <a:rPr lang="en-IN" sz="2400" b="1" dirty="0"/>
              <a:t>not </a:t>
            </a:r>
            <a:r>
              <a:rPr lang="en-IN" sz="2400" b="1" dirty="0">
                <a:hlinkClick r:id="rId6"/>
              </a:rPr>
              <a:t>thread-safe</a:t>
            </a:r>
            <a:r>
              <a:rPr lang="en-IN" sz="2400" b="1" dirty="0"/>
              <a:t> </a:t>
            </a:r>
            <a:r>
              <a:rPr lang="en-IN" sz="2400" dirty="0"/>
              <a:t>and provided </a:t>
            </a:r>
            <a:r>
              <a:rPr lang="en-IN" sz="2400" b="1" dirty="0"/>
              <a:t>O(log(n)) </a:t>
            </a:r>
            <a:r>
              <a:rPr lang="en-IN" sz="2400" dirty="0"/>
              <a:t>time for </a:t>
            </a:r>
            <a:r>
              <a:rPr lang="en-IN" sz="2400" b="1" dirty="0" err="1"/>
              <a:t>enqueing</a:t>
            </a:r>
            <a:r>
              <a:rPr lang="en-IN" sz="2400" dirty="0"/>
              <a:t> and </a:t>
            </a:r>
            <a:r>
              <a:rPr lang="en-IN" sz="2400" b="1" dirty="0" err="1"/>
              <a:t>dequeing</a:t>
            </a:r>
            <a:r>
              <a:rPr lang="en-IN" sz="2400" dirty="0"/>
              <a:t> operations.</a:t>
            </a:r>
          </a:p>
        </p:txBody>
      </p:sp>
    </p:spTree>
    <p:extLst>
      <p:ext uri="{BB962C8B-B14F-4D97-AF65-F5344CB8AC3E}">
        <p14:creationId xmlns:p14="http://schemas.microsoft.com/office/powerpoint/2010/main" val="1942893907"/>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10028643" cy="646331"/>
          </a:xfrm>
          <a:prstGeom prst="rect">
            <a:avLst/>
          </a:prstGeom>
          <a:noFill/>
        </p:spPr>
        <p:txBody>
          <a:bodyPr wrap="none" lIns="91440" tIns="45720" rIns="91440" bIns="45720">
            <a:spAutoFit/>
          </a:bodyPr>
          <a:lstStyle/>
          <a:p>
            <a:r>
              <a:rPr lang="en-IN" sz="3600" b="1" dirty="0"/>
              <a:t>18. What is Queue and Stack, list their differences ?</a:t>
            </a:r>
            <a:endParaRPr lang="en-IN"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CCA62839-E77D-7745-B66E-80840A1F59E4}"/>
              </a:ext>
            </a:extLst>
          </p:cNvPr>
          <p:cNvSpPr/>
          <p:nvPr/>
        </p:nvSpPr>
        <p:spPr>
          <a:xfrm>
            <a:off x="1187691" y="1661526"/>
            <a:ext cx="10464801" cy="3046988"/>
          </a:xfrm>
          <a:prstGeom prst="rect">
            <a:avLst/>
          </a:prstGeom>
          <a:noFill/>
        </p:spPr>
        <p:txBody>
          <a:bodyPr wrap="square" lIns="91440" tIns="45720" rIns="91440" bIns="45720">
            <a:spAutoFit/>
          </a:bodyPr>
          <a:lstStyle/>
          <a:p>
            <a:r>
              <a:rPr lang="en-IN" sz="2400" dirty="0"/>
              <a:t>Both </a:t>
            </a:r>
            <a:r>
              <a:rPr lang="en-IN" sz="2400" b="1" dirty="0"/>
              <a:t>Queue</a:t>
            </a:r>
            <a:r>
              <a:rPr lang="en-IN" sz="2400" dirty="0"/>
              <a:t> and </a:t>
            </a:r>
            <a:r>
              <a:rPr lang="en-IN" sz="2400" b="1" dirty="0"/>
              <a:t>Stack</a:t>
            </a:r>
            <a:r>
              <a:rPr lang="en-IN" sz="2400" dirty="0"/>
              <a:t> are used to store data before processing them. ”</a:t>
            </a:r>
            <a:r>
              <a:rPr lang="en-IN" sz="2400" dirty="0" err="1"/>
              <a:t>java.util.Queue</a:t>
            </a:r>
            <a:r>
              <a:rPr lang="en-IN" sz="2400" dirty="0"/>
              <a:t>” is an interface whose implementation classes are present in java concurrent package. Queue allows retrieval of element in </a:t>
            </a:r>
            <a:r>
              <a:rPr lang="en-IN" sz="2400" b="1" dirty="0"/>
              <a:t>First-In-First-Out</a:t>
            </a:r>
            <a:r>
              <a:rPr lang="en-IN" sz="2400" dirty="0"/>
              <a:t> (FIFO) order but it’s </a:t>
            </a:r>
            <a:r>
              <a:rPr lang="en-IN" sz="2400" b="1" dirty="0"/>
              <a:t>not always the case</a:t>
            </a:r>
            <a:r>
              <a:rPr lang="en-IN" sz="2400" dirty="0"/>
              <a:t>. There is also Deque interface that allows elements to be retrieved from both end of the queue.</a:t>
            </a:r>
            <a:br>
              <a:rPr lang="en-IN" sz="2400" dirty="0"/>
            </a:br>
            <a:r>
              <a:rPr lang="en-IN" sz="2400" dirty="0"/>
              <a:t>The stack is similar to queue except that it allows elements to be retrieved in </a:t>
            </a:r>
            <a:r>
              <a:rPr lang="en-IN" sz="2400" b="1" dirty="0"/>
              <a:t>Last-In-First-Out (LIFO) </a:t>
            </a:r>
            <a:r>
              <a:rPr lang="en-IN" sz="2400" dirty="0"/>
              <a:t>order.</a:t>
            </a:r>
            <a:br>
              <a:rPr lang="en-IN" sz="2400" dirty="0"/>
            </a:br>
            <a:r>
              <a:rPr lang="en-IN" sz="2400" dirty="0"/>
              <a:t>Stack is a class that extends Vector whereas Queue is an interface.</a:t>
            </a:r>
          </a:p>
        </p:txBody>
      </p:sp>
    </p:spTree>
    <p:extLst>
      <p:ext uri="{BB962C8B-B14F-4D97-AF65-F5344CB8AC3E}">
        <p14:creationId xmlns:p14="http://schemas.microsoft.com/office/powerpoint/2010/main" val="947751692"/>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11082457" cy="646331"/>
          </a:xfrm>
          <a:prstGeom prst="rect">
            <a:avLst/>
          </a:prstGeom>
          <a:noFill/>
        </p:spPr>
        <p:txBody>
          <a:bodyPr wrap="none" lIns="91440" tIns="45720" rIns="91440" bIns="45720">
            <a:spAutoFit/>
          </a:bodyPr>
          <a:lstStyle/>
          <a:p>
            <a:r>
              <a:rPr lang="en-GB" sz="3600" b="1" cap="none" spc="0" dirty="0">
                <a:ln w="0"/>
                <a:solidFill>
                  <a:schemeClr val="tx1"/>
                </a:solidFill>
                <a:effectLst>
                  <a:outerShdw blurRad="38100" dist="19050" dir="2700000" algn="tl" rotWithShape="0">
                    <a:schemeClr val="dk1">
                      <a:alpha val="40000"/>
                    </a:schemeClr>
                  </a:outerShdw>
                </a:effectLst>
              </a:rPr>
              <a:t>1</a:t>
            </a:r>
            <a:r>
              <a:rPr lang="en-GB" sz="3600" b="1" dirty="0">
                <a:ln w="0"/>
                <a:effectLst>
                  <a:outerShdw blurRad="38100" dist="19050" dir="2700000" algn="tl" rotWithShape="0">
                    <a:schemeClr val="dk1">
                      <a:alpha val="40000"/>
                    </a:schemeClr>
                  </a:outerShdw>
                </a:effectLst>
              </a:rPr>
              <a:t>. </a:t>
            </a:r>
            <a:r>
              <a:rPr lang="en-IN" sz="3600" b="1" dirty="0">
                <a:ln w="0"/>
                <a:effectLst>
                  <a:outerShdw blurRad="38100" dist="19050" dir="2700000" algn="tl" rotWithShape="0">
                    <a:schemeClr val="dk1">
                      <a:alpha val="40000"/>
                    </a:schemeClr>
                  </a:outerShdw>
                </a:effectLst>
              </a:rPr>
              <a:t>What is Java Collections Framework and it’s benefits ? </a:t>
            </a:r>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123540" y="1568211"/>
            <a:ext cx="10464801" cy="4524315"/>
          </a:xfrm>
          <a:prstGeom prst="rect">
            <a:avLst/>
          </a:prstGeom>
          <a:noFill/>
        </p:spPr>
        <p:txBody>
          <a:bodyPr wrap="square" lIns="91440" tIns="45720" rIns="91440" bIns="45720">
            <a:spAutoFit/>
          </a:bodyPr>
          <a:lstStyle/>
          <a:p>
            <a:r>
              <a:rPr lang="en-IN" sz="2400" dirty="0"/>
              <a:t>The Java Collection framework provides an architecture to store and manage a group of objects. It permits the developers to access </a:t>
            </a:r>
            <a:r>
              <a:rPr lang="en-IN" sz="2400" b="1" dirty="0"/>
              <a:t>pre-packaged data structures </a:t>
            </a:r>
            <a:r>
              <a:rPr lang="en-IN" sz="2400" dirty="0"/>
              <a:t>as well as algorithms to manipulate data. The collection framework includes the following:</a:t>
            </a:r>
          </a:p>
          <a:p>
            <a:endParaRPr lang="en-IN" sz="2400" dirty="0"/>
          </a:p>
          <a:p>
            <a:pPr marL="342900" indent="-342900">
              <a:buFont typeface="Arial" panose="020B0604020202020204" pitchFamily="34" charset="0"/>
              <a:buChar char="•"/>
            </a:pPr>
            <a:r>
              <a:rPr lang="en-IN" sz="2400" b="1" dirty="0"/>
              <a:t>Interfaces</a:t>
            </a:r>
          </a:p>
          <a:p>
            <a:pPr marL="342900" indent="-342900">
              <a:buFont typeface="Arial" panose="020B0604020202020204" pitchFamily="34" charset="0"/>
              <a:buChar char="•"/>
            </a:pPr>
            <a:r>
              <a:rPr lang="en-IN" sz="2400" b="1" dirty="0"/>
              <a:t>Classes</a:t>
            </a:r>
          </a:p>
          <a:p>
            <a:pPr marL="342900" indent="-342900">
              <a:buFont typeface="Arial" panose="020B0604020202020204" pitchFamily="34" charset="0"/>
              <a:buChar char="•"/>
            </a:pPr>
            <a:r>
              <a:rPr lang="en-IN" sz="2400" b="1" dirty="0"/>
              <a:t>Algorithm</a:t>
            </a:r>
          </a:p>
          <a:p>
            <a:pPr marL="342900" indent="-342900">
              <a:buFont typeface="Arial" panose="020B0604020202020204" pitchFamily="34" charset="0"/>
              <a:buChar char="•"/>
            </a:pPr>
            <a:endParaRPr lang="en-IN" sz="2400" b="1" dirty="0"/>
          </a:p>
          <a:p>
            <a:r>
              <a:rPr lang="en-IN" sz="2400" dirty="0"/>
              <a:t>All these classes and interfaces support various operations such as </a:t>
            </a:r>
            <a:r>
              <a:rPr lang="en-IN" sz="2400" b="1" dirty="0"/>
              <a:t>Searching</a:t>
            </a:r>
            <a:r>
              <a:rPr lang="en-IN" sz="2400" dirty="0"/>
              <a:t>, </a:t>
            </a:r>
            <a:r>
              <a:rPr lang="en-IN" sz="2400" b="1" dirty="0"/>
              <a:t>Sorting</a:t>
            </a:r>
            <a:r>
              <a:rPr lang="en-IN" sz="2400" dirty="0"/>
              <a:t>, </a:t>
            </a:r>
            <a:r>
              <a:rPr lang="en-IN" sz="2400" b="1" dirty="0"/>
              <a:t>Insertion</a:t>
            </a:r>
            <a:r>
              <a:rPr lang="en-IN" sz="2400" dirty="0"/>
              <a:t>, </a:t>
            </a:r>
            <a:r>
              <a:rPr lang="en-IN" sz="2400" b="1" dirty="0"/>
              <a:t>Manipulation</a:t>
            </a:r>
            <a:r>
              <a:rPr lang="en-IN" sz="2400" dirty="0"/>
              <a:t>, and </a:t>
            </a:r>
            <a:r>
              <a:rPr lang="en-IN" sz="2400" b="1" dirty="0"/>
              <a:t>Deletion</a:t>
            </a:r>
            <a:r>
              <a:rPr lang="en-IN" sz="2400" dirty="0"/>
              <a:t> which makes the data manipulation really easy and quick.</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1486042043"/>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10387139" cy="646331"/>
          </a:xfrm>
          <a:prstGeom prst="rect">
            <a:avLst/>
          </a:prstGeom>
          <a:noFill/>
        </p:spPr>
        <p:txBody>
          <a:bodyPr wrap="none" lIns="91440" tIns="45720" rIns="91440" bIns="45720">
            <a:spAutoFit/>
          </a:bodyPr>
          <a:lstStyle/>
          <a:p>
            <a:r>
              <a:rPr lang="en-IN" sz="3600" b="1" dirty="0"/>
              <a:t>19. Differentiate between Collection and Collections?</a:t>
            </a:r>
            <a:endParaRPr lang="en-IN"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graphicFrame>
        <p:nvGraphicFramePr>
          <p:cNvPr id="3" name="Table 2">
            <a:extLst>
              <a:ext uri="{FF2B5EF4-FFF2-40B4-BE49-F238E27FC236}">
                <a16:creationId xmlns:a16="http://schemas.microsoft.com/office/drawing/2014/main" id="{8415EE90-E3F3-494B-8E7D-E30682E83420}"/>
              </a:ext>
            </a:extLst>
          </p:cNvPr>
          <p:cNvGraphicFramePr>
            <a:graphicFrameLocks noGrp="1"/>
          </p:cNvGraphicFramePr>
          <p:nvPr>
            <p:extLst>
              <p:ext uri="{D42A27DB-BD31-4B8C-83A1-F6EECF244321}">
                <p14:modId xmlns:p14="http://schemas.microsoft.com/office/powerpoint/2010/main" val="1849763749"/>
              </p:ext>
            </p:extLst>
          </p:nvPr>
        </p:nvGraphicFramePr>
        <p:xfrm>
          <a:off x="1494822" y="2204478"/>
          <a:ext cx="9495976" cy="3380636"/>
        </p:xfrm>
        <a:graphic>
          <a:graphicData uri="http://schemas.openxmlformats.org/drawingml/2006/table">
            <a:tbl>
              <a:tblPr/>
              <a:tblGrid>
                <a:gridCol w="4747988">
                  <a:extLst>
                    <a:ext uri="{9D8B030D-6E8A-4147-A177-3AD203B41FA5}">
                      <a16:colId xmlns:a16="http://schemas.microsoft.com/office/drawing/2014/main" val="3677273664"/>
                    </a:ext>
                  </a:extLst>
                </a:gridCol>
                <a:gridCol w="4747988">
                  <a:extLst>
                    <a:ext uri="{9D8B030D-6E8A-4147-A177-3AD203B41FA5}">
                      <a16:colId xmlns:a16="http://schemas.microsoft.com/office/drawing/2014/main" val="1669644032"/>
                    </a:ext>
                  </a:extLst>
                </a:gridCol>
              </a:tblGrid>
              <a:tr h="487927">
                <a:tc>
                  <a:txBody>
                    <a:bodyPr/>
                    <a:lstStyle/>
                    <a:p>
                      <a:pPr algn="ctr" fontAlgn="t"/>
                      <a:r>
                        <a:rPr lang="en-IN" b="1" dirty="0">
                          <a:effectLst/>
                        </a:rPr>
                        <a:t>Collection</a:t>
                      </a:r>
                    </a:p>
                  </a:txBody>
                  <a:tcPr marL="76200" marR="76200" marT="76200" marB="76200">
                    <a:lnL w="12700" cap="flat" cmpd="sng" algn="ctr">
                      <a:solidFill>
                        <a:srgbClr val="304245"/>
                      </a:solidFill>
                      <a:prstDash val="solid"/>
                      <a:round/>
                      <a:headEnd type="none" w="med" len="med"/>
                      <a:tailEnd type="none" w="med" len="med"/>
                    </a:lnL>
                    <a:lnR w="12700" cap="flat" cmpd="sng" algn="ctr">
                      <a:solidFill>
                        <a:srgbClr val="80794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40000"/>
                        <a:lumOff val="60000"/>
                      </a:schemeClr>
                    </a:solidFill>
                  </a:tcPr>
                </a:tc>
                <a:tc>
                  <a:txBody>
                    <a:bodyPr/>
                    <a:lstStyle/>
                    <a:p>
                      <a:pPr algn="ctr" fontAlgn="t"/>
                      <a:r>
                        <a:rPr lang="en-IN" b="1" dirty="0">
                          <a:effectLst/>
                        </a:rPr>
                        <a:t>Collections</a:t>
                      </a:r>
                    </a:p>
                  </a:txBody>
                  <a:tcPr marL="76200" marR="76200" marT="76200" marB="76200">
                    <a:lnL w="12700" cap="flat" cmpd="sng" algn="ctr">
                      <a:solidFill>
                        <a:srgbClr val="807945"/>
                      </a:solidFill>
                      <a:prstDash val="solid"/>
                      <a:round/>
                      <a:headEnd type="none" w="med" len="med"/>
                      <a:tailEnd type="none" w="med" len="med"/>
                    </a:lnL>
                    <a:lnR w="12700" cap="flat" cmpd="sng" algn="ctr">
                      <a:solidFill>
                        <a:srgbClr val="307B4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496855483"/>
                  </a:ext>
                </a:extLst>
              </a:tr>
              <a:tr h="487927">
                <a:tc>
                  <a:txBody>
                    <a:bodyPr/>
                    <a:lstStyle/>
                    <a:p>
                      <a:pPr algn="l" fontAlgn="t"/>
                      <a:r>
                        <a:rPr lang="en-IN">
                          <a:effectLst/>
                        </a:rPr>
                        <a:t>The collection is an interface.</a:t>
                      </a:r>
                    </a:p>
                  </a:txBody>
                  <a:tcPr marL="76200" marR="76200" marT="76200" marB="76200">
                    <a:lnL w="12700" cap="flat" cmpd="sng" algn="ctr">
                      <a:solidFill>
                        <a:srgbClr val="504245"/>
                      </a:solidFill>
                      <a:prstDash val="solid"/>
                      <a:round/>
                      <a:headEnd type="none" w="med" len="med"/>
                      <a:tailEnd type="none" w="med" len="med"/>
                    </a:lnL>
                    <a:lnR w="12700" cap="flat" cmpd="sng" algn="ctr">
                      <a:solidFill>
                        <a:srgbClr val="70424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Collections is a class.</a:t>
                      </a:r>
                    </a:p>
                  </a:txBody>
                  <a:tcPr marL="76200" marR="76200" marT="76200" marB="76200">
                    <a:lnL w="12700" cap="flat" cmpd="sng" algn="ctr">
                      <a:solidFill>
                        <a:srgbClr val="704245"/>
                      </a:solidFill>
                      <a:prstDash val="solid"/>
                      <a:round/>
                      <a:headEnd type="none" w="med" len="med"/>
                      <a:tailEnd type="none" w="med" len="med"/>
                    </a:lnL>
                    <a:lnR w="12700" cap="flat" cmpd="sng" algn="ctr">
                      <a:solidFill>
                        <a:srgbClr val="E0764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64307153"/>
                  </a:ext>
                </a:extLst>
              </a:tr>
              <a:tr h="801594">
                <a:tc>
                  <a:txBody>
                    <a:bodyPr/>
                    <a:lstStyle/>
                    <a:p>
                      <a:pPr algn="l" fontAlgn="t"/>
                      <a:r>
                        <a:rPr lang="en-IN">
                          <a:effectLst/>
                        </a:rPr>
                        <a:t>It represents a group of objects as a single entity.</a:t>
                      </a:r>
                    </a:p>
                  </a:txBody>
                  <a:tcPr marL="76200" marR="76200" marT="76200" marB="76200">
                    <a:lnL w="12700" cap="flat" cmpd="sng" algn="ctr">
                      <a:solidFill>
                        <a:srgbClr val="606245"/>
                      </a:solidFill>
                      <a:prstDash val="solid"/>
                      <a:round/>
                      <a:headEnd type="none" w="med" len="med"/>
                      <a:tailEnd type="none" w="med" len="med"/>
                    </a:lnL>
                    <a:lnR w="12700" cap="flat" cmpd="sng" algn="ctr">
                      <a:solidFill>
                        <a:srgbClr val="70624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a:effectLst/>
                        </a:rPr>
                        <a:t>It defines various utility methods for collection objects.</a:t>
                      </a:r>
                    </a:p>
                  </a:txBody>
                  <a:tcPr marL="76200" marR="76200" marT="76200" marB="76200">
                    <a:lnL w="12700" cap="flat" cmpd="sng" algn="ctr">
                      <a:solidFill>
                        <a:srgbClr val="706245"/>
                      </a:solidFill>
                      <a:prstDash val="solid"/>
                      <a:round/>
                      <a:headEnd type="none" w="med" len="med"/>
                      <a:tailEnd type="none" w="med" len="med"/>
                    </a:lnL>
                    <a:lnR w="12700" cap="flat" cmpd="sng" algn="ctr">
                      <a:solidFill>
                        <a:srgbClr val="C0614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68386824"/>
                  </a:ext>
                </a:extLst>
              </a:tr>
              <a:tr h="801594">
                <a:tc>
                  <a:txBody>
                    <a:bodyPr/>
                    <a:lstStyle/>
                    <a:p>
                      <a:pPr algn="l" fontAlgn="t"/>
                      <a:r>
                        <a:rPr lang="en-IN">
                          <a:effectLst/>
                        </a:rPr>
                        <a:t>The collection is the root interface of the Java Collection framework.</a:t>
                      </a:r>
                    </a:p>
                  </a:txBody>
                  <a:tcPr marL="76200" marR="76200" marT="76200" marB="76200">
                    <a:lnL w="12700" cap="flat" cmpd="sng" algn="ctr">
                      <a:solidFill>
                        <a:srgbClr val="405945"/>
                      </a:solidFill>
                      <a:prstDash val="solid"/>
                      <a:round/>
                      <a:headEnd type="none" w="med" len="med"/>
                      <a:tailEnd type="none" w="med" len="med"/>
                    </a:lnL>
                    <a:lnR w="12700" cap="flat" cmpd="sng" algn="ctr">
                      <a:solidFill>
                        <a:srgbClr val="10444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Collections is a general utility class.</a:t>
                      </a:r>
                    </a:p>
                  </a:txBody>
                  <a:tcPr marL="76200" marR="76200" marT="76200" marB="76200">
                    <a:lnL w="12700" cap="flat" cmpd="sng" algn="ctr">
                      <a:solidFill>
                        <a:srgbClr val="104445"/>
                      </a:solidFill>
                      <a:prstDash val="solid"/>
                      <a:round/>
                      <a:headEnd type="none" w="med" len="med"/>
                      <a:tailEnd type="none" w="med" len="med"/>
                    </a:lnL>
                    <a:lnR w="12700" cap="flat" cmpd="sng" algn="ctr">
                      <a:solidFill>
                        <a:srgbClr val="205A4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85151244"/>
                  </a:ext>
                </a:extLst>
              </a:tr>
              <a:tr h="801594">
                <a:tc>
                  <a:txBody>
                    <a:bodyPr/>
                    <a:lstStyle/>
                    <a:p>
                      <a:pPr algn="l" fontAlgn="t"/>
                      <a:r>
                        <a:rPr lang="en-IN">
                          <a:effectLst/>
                        </a:rPr>
                        <a:t>This interface is used to derive the collection data structures.</a:t>
                      </a:r>
                    </a:p>
                  </a:txBody>
                  <a:tcPr marL="76200" marR="76200" marT="76200" marB="76200">
                    <a:lnL w="12700" cap="flat" cmpd="sng" algn="ctr">
                      <a:solidFill>
                        <a:srgbClr val="005F45"/>
                      </a:solidFill>
                      <a:prstDash val="solid"/>
                      <a:round/>
                      <a:headEnd type="none" w="med" len="med"/>
                      <a:tailEnd type="none" w="med" len="med"/>
                    </a:lnL>
                    <a:lnR w="12700" cap="flat" cmpd="sng" algn="ctr">
                      <a:solidFill>
                        <a:srgbClr val="804145"/>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B04145"/>
                      </a:solidFill>
                      <a:prstDash val="solid"/>
                      <a:round/>
                      <a:headEnd type="none" w="med" len="med"/>
                      <a:tailEnd type="none" w="med" len="med"/>
                    </a:lnB>
                    <a:solidFill>
                      <a:srgbClr val="F9F9F9"/>
                    </a:solidFill>
                  </a:tcPr>
                </a:tc>
                <a:tc>
                  <a:txBody>
                    <a:bodyPr/>
                    <a:lstStyle/>
                    <a:p>
                      <a:pPr algn="l" fontAlgn="t"/>
                      <a:r>
                        <a:rPr lang="en-IN" dirty="0">
                          <a:effectLst/>
                        </a:rPr>
                        <a:t>This class contains static methods to manipulate data structure.</a:t>
                      </a:r>
                    </a:p>
                  </a:txBody>
                  <a:tcPr marL="76200" marR="76200" marT="76200" marB="76200">
                    <a:lnL w="12700" cap="flat" cmpd="sng" algn="ctr">
                      <a:solidFill>
                        <a:srgbClr val="804145"/>
                      </a:solidFill>
                      <a:prstDash val="solid"/>
                      <a:round/>
                      <a:headEnd type="none" w="med" len="med"/>
                      <a:tailEnd type="none" w="med" len="med"/>
                    </a:lnL>
                    <a:lnR w="12700" cap="flat" cmpd="sng" algn="ctr">
                      <a:solidFill>
                        <a:srgbClr val="D05245"/>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006045"/>
                      </a:solidFill>
                      <a:prstDash val="solid"/>
                      <a:round/>
                      <a:headEnd type="none" w="med" len="med"/>
                      <a:tailEnd type="none" w="med" len="med"/>
                    </a:lnB>
                    <a:solidFill>
                      <a:srgbClr val="F9F9F9"/>
                    </a:solidFill>
                  </a:tcPr>
                </a:tc>
                <a:extLst>
                  <a:ext uri="{0D108BD9-81ED-4DB2-BD59-A6C34878D82A}">
                    <a16:rowId xmlns:a16="http://schemas.microsoft.com/office/drawing/2014/main" val="2458868761"/>
                  </a:ext>
                </a:extLst>
              </a:tr>
            </a:tbl>
          </a:graphicData>
        </a:graphic>
      </p:graphicFrame>
      <p:sp>
        <p:nvSpPr>
          <p:cNvPr id="6" name="Rectangle 1">
            <a:extLst>
              <a:ext uri="{FF2B5EF4-FFF2-40B4-BE49-F238E27FC236}">
                <a16:creationId xmlns:a16="http://schemas.microsoft.com/office/drawing/2014/main" id="{BEABC99F-7360-064B-BA6B-A14EBE425093}"/>
              </a:ext>
            </a:extLst>
          </p:cNvPr>
          <p:cNvSpPr>
            <a:spLocks noChangeArrowheads="1"/>
          </p:cNvSpPr>
          <p:nvPr/>
        </p:nvSpPr>
        <p:spPr bwMode="auto">
          <a:xfrm>
            <a:off x="1344351" y="1489925"/>
            <a:ext cx="71865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Source Sans Pro" panose="020B0503030403020204" pitchFamily="34" charset="0"/>
              </a:rPr>
              <a:t>The difference between Collection and Collections are: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786749"/>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5608395" cy="646331"/>
          </a:xfrm>
          <a:prstGeom prst="rect">
            <a:avLst/>
          </a:prstGeom>
          <a:noFill/>
        </p:spPr>
        <p:txBody>
          <a:bodyPr wrap="none" lIns="91440" tIns="45720" rIns="91440" bIns="45720">
            <a:spAutoFit/>
          </a:bodyPr>
          <a:lstStyle/>
          <a:p>
            <a:r>
              <a:rPr lang="en-IN" sz="3600" b="1" dirty="0"/>
              <a:t>20. What is a Vector in Java?</a:t>
            </a:r>
            <a:endParaRPr lang="en-IN"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CCA62839-E77D-7745-B66E-80840A1F59E4}"/>
              </a:ext>
            </a:extLst>
          </p:cNvPr>
          <p:cNvSpPr/>
          <p:nvPr/>
        </p:nvSpPr>
        <p:spPr>
          <a:xfrm>
            <a:off x="1187691" y="1661526"/>
            <a:ext cx="10464801" cy="2677656"/>
          </a:xfrm>
          <a:prstGeom prst="rect">
            <a:avLst/>
          </a:prstGeom>
          <a:noFill/>
        </p:spPr>
        <p:txBody>
          <a:bodyPr wrap="square" lIns="91440" tIns="45720" rIns="91440" bIns="45720">
            <a:spAutoFit/>
          </a:bodyPr>
          <a:lstStyle/>
          <a:p>
            <a:r>
              <a:rPr lang="en-IN" sz="2400" b="1" dirty="0"/>
              <a:t>Vectors</a:t>
            </a:r>
            <a:r>
              <a:rPr lang="en-IN" sz="2400" dirty="0"/>
              <a:t> are similar to arrays, where the elements of the vector object can be </a:t>
            </a:r>
            <a:r>
              <a:rPr lang="en-IN" sz="2400" b="1" dirty="0"/>
              <a:t>accessed via an index </a:t>
            </a:r>
            <a:r>
              <a:rPr lang="en-IN" sz="2400" dirty="0"/>
              <a:t>into the vector. Vector implements a </a:t>
            </a:r>
            <a:r>
              <a:rPr lang="en-IN" sz="2400" b="1" dirty="0"/>
              <a:t>dynamic array</a:t>
            </a:r>
            <a:r>
              <a:rPr lang="en-IN" sz="2400" dirty="0"/>
              <a:t>. Also, the vector is not limited to a specific size, it can </a:t>
            </a:r>
            <a:r>
              <a:rPr lang="en-IN" sz="2400" b="1" dirty="0"/>
              <a:t>shrink or grow </a:t>
            </a:r>
            <a:r>
              <a:rPr lang="en-IN" sz="2400" dirty="0"/>
              <a:t>automatically whenever required. It is similar to Array List, but with two differences :</a:t>
            </a:r>
          </a:p>
          <a:p>
            <a:pPr marL="342900" indent="-342900">
              <a:buFont typeface="Arial" panose="020B0604020202020204" pitchFamily="34" charset="0"/>
              <a:buChar char="•"/>
            </a:pPr>
            <a:r>
              <a:rPr lang="en-IN" sz="2400" dirty="0"/>
              <a:t>Vector is </a:t>
            </a:r>
            <a:r>
              <a:rPr lang="en-IN" sz="2400" b="1" dirty="0"/>
              <a:t>synchronized</a:t>
            </a:r>
            <a:r>
              <a:rPr lang="en-IN" sz="2400" dirty="0"/>
              <a:t>.</a:t>
            </a:r>
          </a:p>
          <a:p>
            <a:pPr marL="342900" indent="-342900">
              <a:buFont typeface="Arial" panose="020B0604020202020204" pitchFamily="34" charset="0"/>
              <a:buChar char="•"/>
            </a:pPr>
            <a:r>
              <a:rPr lang="en-IN" sz="2400" dirty="0"/>
              <a:t>Vector contains many </a:t>
            </a:r>
            <a:r>
              <a:rPr lang="en-IN" sz="2400" b="1" dirty="0"/>
              <a:t>legacy methods </a:t>
            </a:r>
            <a:r>
              <a:rPr lang="en-IN" sz="2400" dirty="0"/>
              <a:t>that are not part of the collections framework.</a:t>
            </a:r>
          </a:p>
        </p:txBody>
      </p:sp>
    </p:spTree>
    <p:extLst>
      <p:ext uri="{BB962C8B-B14F-4D97-AF65-F5344CB8AC3E}">
        <p14:creationId xmlns:p14="http://schemas.microsoft.com/office/powerpoint/2010/main" val="3449917965"/>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20154A35-8EE6-2342-9C40-B5CDBF7FBC2E}"/>
              </a:ext>
            </a:extLst>
          </p:cNvPr>
          <p:cNvSpPr/>
          <p:nvPr/>
        </p:nvSpPr>
        <p:spPr>
          <a:xfrm>
            <a:off x="1894071" y="1906697"/>
            <a:ext cx="8657771" cy="954107"/>
          </a:xfrm>
          <a:prstGeom prst="rect">
            <a:avLst/>
          </a:prstGeom>
          <a:noFill/>
        </p:spPr>
        <p:txBody>
          <a:bodyPr wrap="square" lIns="91440" tIns="45720" rIns="91440" bIns="45720">
            <a:spAutoFit/>
          </a:bodyPr>
          <a:lstStyle/>
          <a:p>
            <a:pPr algn="ctr" fontAlgn="base"/>
            <a:r>
              <a:rPr lang="en-IN" sz="2800" dirty="0"/>
              <a:t>If you need this questions set. Kindly let me know in the comment section belong along with your email id.</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pic>
        <p:nvPicPr>
          <p:cNvPr id="9" name="Picture 8" descr="A close up of a sign&#10;&#10;Description automatically generated">
            <a:extLst>
              <a:ext uri="{FF2B5EF4-FFF2-40B4-BE49-F238E27FC236}">
                <a16:creationId xmlns:a16="http://schemas.microsoft.com/office/drawing/2014/main" id="{9A608F82-AB1C-B743-A55E-662A733270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2432" y="3001123"/>
            <a:ext cx="2987133" cy="947139"/>
          </a:xfrm>
          <a:prstGeom prst="rect">
            <a:avLst/>
          </a:prstGeom>
        </p:spPr>
      </p:pic>
      <p:sp>
        <p:nvSpPr>
          <p:cNvPr id="10" name="Rectangle 9">
            <a:extLst>
              <a:ext uri="{FF2B5EF4-FFF2-40B4-BE49-F238E27FC236}">
                <a16:creationId xmlns:a16="http://schemas.microsoft.com/office/drawing/2014/main" id="{E167AACE-9A6C-7F47-9B96-B4C777B8616B}"/>
              </a:ext>
            </a:extLst>
          </p:cNvPr>
          <p:cNvSpPr/>
          <p:nvPr/>
        </p:nvSpPr>
        <p:spPr>
          <a:xfrm>
            <a:off x="4005943" y="4009971"/>
            <a:ext cx="3973780" cy="461665"/>
          </a:xfrm>
          <a:prstGeom prst="rect">
            <a:avLst/>
          </a:prstGeom>
          <a:noFill/>
        </p:spPr>
        <p:txBody>
          <a:bodyPr wrap="none" lIns="91440" tIns="45720" rIns="91440" bIns="45720">
            <a:spAutoFit/>
          </a:bodyPr>
          <a:lstStyle/>
          <a:p>
            <a:pPr algn="ctr"/>
            <a:r>
              <a:rPr lang="en-GB" sz="2400" b="0" cap="none" spc="0" dirty="0">
                <a:ln w="0"/>
                <a:solidFill>
                  <a:schemeClr val="tx1"/>
                </a:solidFill>
                <a:effectLst>
                  <a:outerShdw blurRad="38100" dist="19050" dir="2700000" algn="tl" rotWithShape="0">
                    <a:schemeClr val="dk1">
                      <a:alpha val="40000"/>
                    </a:schemeClr>
                  </a:outerShdw>
                </a:effectLst>
              </a:rPr>
              <a:t>See you on part 9 of this video</a:t>
            </a:r>
          </a:p>
        </p:txBody>
      </p:sp>
      <p:sp>
        <p:nvSpPr>
          <p:cNvPr id="11" name="Rectangle 10">
            <a:extLst>
              <a:ext uri="{FF2B5EF4-FFF2-40B4-BE49-F238E27FC236}">
                <a16:creationId xmlns:a16="http://schemas.microsoft.com/office/drawing/2014/main" id="{BD513FA0-B3E0-BE46-8D86-8F417C870415}"/>
              </a:ext>
            </a:extLst>
          </p:cNvPr>
          <p:cNvSpPr/>
          <p:nvPr/>
        </p:nvSpPr>
        <p:spPr>
          <a:xfrm>
            <a:off x="1190170" y="4320934"/>
            <a:ext cx="9811656" cy="1354217"/>
          </a:xfrm>
          <a:prstGeom prst="rect">
            <a:avLst/>
          </a:prstGeom>
          <a:noFill/>
        </p:spPr>
        <p:txBody>
          <a:bodyPr wrap="square" lIns="91440" tIns="45720" rIns="91440" bIns="45720">
            <a:spAutoFit/>
          </a:bodyPr>
          <a:lstStyle/>
          <a:p>
            <a:pPr algn="ctr"/>
            <a:r>
              <a:rPr lang="en-GB" sz="5400" b="0" cap="none" spc="0" dirty="0">
                <a:ln w="0"/>
                <a:solidFill>
                  <a:schemeClr val="tx1"/>
                </a:solidFill>
                <a:effectLst>
                  <a:outerShdw blurRad="38100" dist="19050" dir="2700000" algn="tl" rotWithShape="0">
                    <a:schemeClr val="dk1">
                      <a:alpha val="40000"/>
                    </a:schemeClr>
                  </a:outerShdw>
                </a:effectLst>
              </a:rPr>
              <a:t> </a:t>
            </a:r>
            <a:r>
              <a:rPr lang="en-GB" sz="2800" b="0" cap="none" spc="0" dirty="0">
                <a:ln w="0"/>
                <a:solidFill>
                  <a:schemeClr val="tx1"/>
                </a:solidFill>
                <a:effectLst>
                  <a:outerShdw blurRad="38100" dist="19050" dir="2700000" algn="tl" rotWithShape="0">
                    <a:schemeClr val="dk1">
                      <a:alpha val="40000"/>
                    </a:schemeClr>
                  </a:outerShdw>
                </a:effectLst>
              </a:rPr>
              <a:t>Interview questions on</a:t>
            </a:r>
          </a:p>
          <a:p>
            <a:pPr algn="ctr"/>
            <a:r>
              <a:rPr lang="en-GB" sz="2800" b="1" dirty="0">
                <a:ln w="0"/>
                <a:effectLst>
                  <a:outerShdw blurRad="38100" dist="19050" dir="2700000" algn="tl" rotWithShape="0">
                    <a:schemeClr val="dk1">
                      <a:alpha val="40000"/>
                    </a:schemeClr>
                  </a:outerShdw>
                </a:effectLst>
              </a:rPr>
              <a:t>Collection Framework – VOL II</a:t>
            </a:r>
            <a:endParaRPr lang="en-GB" sz="28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98696141"/>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158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561770" y="770007"/>
            <a:ext cx="9951699" cy="1754326"/>
          </a:xfrm>
          <a:prstGeom prst="rect">
            <a:avLst/>
          </a:prstGeom>
          <a:noFill/>
        </p:spPr>
        <p:txBody>
          <a:bodyPr wrap="none" lIns="91440" tIns="45720" rIns="91440" bIns="45720">
            <a:spAutoFit/>
          </a:bodyPr>
          <a:lstStyle/>
          <a:p>
            <a:r>
              <a:rPr lang="en-US" sz="3600" b="1" dirty="0">
                <a:ln w="0"/>
                <a:effectLst>
                  <a:outerShdw blurRad="38100" dist="19050" dir="2700000" algn="tl" rotWithShape="0">
                    <a:schemeClr val="dk1">
                      <a:alpha val="40000"/>
                    </a:schemeClr>
                  </a:outerShdw>
                </a:effectLst>
              </a:rPr>
              <a:t>2. </a:t>
            </a:r>
            <a:r>
              <a:rPr lang="en-IN" sz="3600" b="1" dirty="0">
                <a:ln w="0"/>
                <a:effectLst>
                  <a:outerShdw blurRad="38100" dist="19050" dir="2700000" algn="tl" rotWithShape="0">
                    <a:schemeClr val="dk1">
                      <a:alpha val="40000"/>
                    </a:schemeClr>
                  </a:outerShdw>
                </a:effectLst>
              </a:rPr>
              <a:t>What are the basic interfaces of Java Collections </a:t>
            </a:r>
          </a:p>
          <a:p>
            <a:r>
              <a:rPr lang="en-IN" sz="3600" b="1" dirty="0">
                <a:ln w="0"/>
                <a:effectLst>
                  <a:outerShdw blurRad="38100" dist="19050" dir="2700000" algn="tl" rotWithShape="0">
                    <a:schemeClr val="dk1">
                      <a:alpha val="40000"/>
                    </a:schemeClr>
                  </a:outerShdw>
                </a:effectLst>
              </a:rPr>
              <a:t>Framework?</a:t>
            </a:r>
          </a:p>
          <a:p>
            <a:endParaRPr lang="en-IN" sz="3600" b="1"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051129" y="1952465"/>
            <a:ext cx="10464801" cy="4524315"/>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IN" sz="2400" b="1" dirty="0"/>
              <a:t>Collection</a:t>
            </a:r>
            <a:r>
              <a:rPr lang="en-IN" sz="2400" dirty="0"/>
              <a:t> is the root of the collection hierarchy. A collection represents a group of objects known as its elements. The Java platform doesn’t provide any direct implementations of this interface.</a:t>
            </a:r>
          </a:p>
          <a:p>
            <a:pPr marL="342900" indent="-342900">
              <a:buFont typeface="Arial" panose="020B0604020202020204" pitchFamily="34" charset="0"/>
              <a:buChar char="•"/>
            </a:pPr>
            <a:r>
              <a:rPr lang="en-IN" sz="2400" b="1" dirty="0"/>
              <a:t>Set</a:t>
            </a:r>
            <a:r>
              <a:rPr lang="en-IN" sz="2400" dirty="0"/>
              <a:t> is a collection that cannot contain duplicate elements. This interface models the mathematical set abstraction and is used to represent sets, such as the deck of cards.</a:t>
            </a:r>
          </a:p>
          <a:p>
            <a:pPr marL="342900" indent="-342900">
              <a:buFont typeface="Arial" panose="020B0604020202020204" pitchFamily="34" charset="0"/>
              <a:buChar char="•"/>
            </a:pPr>
            <a:r>
              <a:rPr lang="en-IN" sz="2400" b="1" dirty="0"/>
              <a:t>List </a:t>
            </a:r>
            <a:r>
              <a:rPr lang="en-IN" sz="2400" dirty="0"/>
              <a:t>is an ordered collection and can contain duplicate elements. You can access any element from its index. The list is more like an array with dynamic length.</a:t>
            </a:r>
          </a:p>
          <a:p>
            <a:pPr marL="342900" indent="-342900">
              <a:buFont typeface="Arial" panose="020B0604020202020204" pitchFamily="34" charset="0"/>
              <a:buChar char="•"/>
            </a:pPr>
            <a:r>
              <a:rPr lang="en-IN" sz="2400" b="1" dirty="0"/>
              <a:t>Map</a:t>
            </a:r>
            <a:r>
              <a:rPr lang="en-IN" sz="2400" dirty="0"/>
              <a:t> is an object that maps keys to values. A map cannot contain duplicate keys: Each key can map to at most one value.</a:t>
            </a:r>
          </a:p>
          <a:p>
            <a:endParaRPr lang="en-IN" sz="2400" b="1" dirty="0"/>
          </a:p>
          <a:p>
            <a:endParaRPr lang="en-IN" sz="2400" b="1"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530568718"/>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158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561770" y="770007"/>
            <a:ext cx="11426654" cy="1200329"/>
          </a:xfrm>
          <a:prstGeom prst="rect">
            <a:avLst/>
          </a:prstGeom>
          <a:noFill/>
        </p:spPr>
        <p:txBody>
          <a:bodyPr wrap="none" lIns="91440" tIns="45720" rIns="91440" bIns="45720">
            <a:spAutoFit/>
          </a:bodyPr>
          <a:lstStyle/>
          <a:p>
            <a:r>
              <a:rPr lang="en-US" sz="3600" b="1" dirty="0">
                <a:ln w="0"/>
                <a:effectLst>
                  <a:outerShdw blurRad="38100" dist="19050" dir="2700000" algn="tl" rotWithShape="0">
                    <a:schemeClr val="dk1">
                      <a:alpha val="40000"/>
                    </a:schemeClr>
                  </a:outerShdw>
                </a:effectLst>
              </a:rPr>
              <a:t>3. </a:t>
            </a:r>
            <a:r>
              <a:rPr lang="en-IN" sz="3600" b="1" dirty="0">
                <a:ln w="0"/>
                <a:effectLst>
                  <a:outerShdw blurRad="38100" dist="19050" dir="2700000" algn="tl" rotWithShape="0">
                    <a:schemeClr val="dk1">
                      <a:alpha val="40000"/>
                    </a:schemeClr>
                  </a:outerShdw>
                </a:effectLst>
              </a:rPr>
              <a:t> Why Map interface doesn’t extend Collection interface?</a:t>
            </a:r>
          </a:p>
          <a:p>
            <a:endParaRPr lang="en-IN" sz="3600" b="1"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051129" y="1514838"/>
            <a:ext cx="10464801" cy="2677656"/>
          </a:xfrm>
          <a:prstGeom prst="rect">
            <a:avLst/>
          </a:prstGeom>
          <a:noFill/>
        </p:spPr>
        <p:txBody>
          <a:bodyPr wrap="square" lIns="91440" tIns="45720" rIns="91440" bIns="45720">
            <a:spAutoFit/>
          </a:bodyPr>
          <a:lstStyle/>
          <a:p>
            <a:r>
              <a:rPr lang="en-IN" sz="2400" dirty="0"/>
              <a:t>Although Map interface and its implementations are part of the Collections Framework, Map is not collections and collections are not Map. Hence it doesn’t make sense for Map to extend Collection or vice versa.</a:t>
            </a:r>
            <a:br>
              <a:rPr lang="en-IN" sz="2400" dirty="0"/>
            </a:br>
            <a:endParaRPr lang="en-IN" sz="2400" dirty="0"/>
          </a:p>
          <a:p>
            <a:r>
              <a:rPr lang="en-IN" sz="2400" dirty="0"/>
              <a:t>If Map extends Collection interface, then where are the elements? The map contains key-value pairs and it provides methods to retrieve the list of Keys or values as Collection but it doesn’t fit into the “group of elements” paradigm</a:t>
            </a:r>
            <a:endParaRPr lang="en-IN" sz="2400" b="1"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2578601123"/>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158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561770" y="770007"/>
            <a:ext cx="10310451" cy="1754326"/>
          </a:xfrm>
          <a:prstGeom prst="rect">
            <a:avLst/>
          </a:prstGeom>
          <a:noFill/>
        </p:spPr>
        <p:txBody>
          <a:bodyPr wrap="none" lIns="91440" tIns="45720" rIns="91440" bIns="45720">
            <a:spAutoFit/>
          </a:bodyPr>
          <a:lstStyle/>
          <a:p>
            <a:r>
              <a:rPr lang="en-US" sz="3600" b="1" dirty="0">
                <a:ln w="0"/>
                <a:effectLst>
                  <a:outerShdw blurRad="38100" dist="19050" dir="2700000" algn="tl" rotWithShape="0">
                    <a:schemeClr val="dk1">
                      <a:alpha val="40000"/>
                    </a:schemeClr>
                  </a:outerShdw>
                </a:effectLst>
              </a:rPr>
              <a:t>4. </a:t>
            </a:r>
            <a:r>
              <a:rPr lang="en-IN" sz="3600" b="1" dirty="0">
                <a:ln w="0"/>
                <a:effectLst>
                  <a:outerShdw blurRad="38100" dist="19050" dir="2700000" algn="tl" rotWithShape="0">
                    <a:schemeClr val="dk1">
                      <a:alpha val="40000"/>
                    </a:schemeClr>
                  </a:outerShdw>
                </a:effectLst>
              </a:rPr>
              <a:t> Why Collection doesn’t extend the Cloneable and </a:t>
            </a:r>
          </a:p>
          <a:p>
            <a:r>
              <a:rPr lang="en-IN" sz="3600" b="1" dirty="0">
                <a:ln w="0"/>
                <a:effectLst>
                  <a:outerShdw blurRad="38100" dist="19050" dir="2700000" algn="tl" rotWithShape="0">
                    <a:schemeClr val="dk1">
                      <a:alpha val="40000"/>
                    </a:schemeClr>
                  </a:outerShdw>
                </a:effectLst>
              </a:rPr>
              <a:t>Serializable interfaces?</a:t>
            </a:r>
          </a:p>
          <a:p>
            <a:endParaRPr lang="en-IN" sz="3600" b="1"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067309" y="1922768"/>
            <a:ext cx="10464801" cy="1569660"/>
          </a:xfrm>
          <a:prstGeom prst="rect">
            <a:avLst/>
          </a:prstGeom>
          <a:noFill/>
        </p:spPr>
        <p:txBody>
          <a:bodyPr wrap="square" lIns="91440" tIns="45720" rIns="91440" bIns="45720">
            <a:spAutoFit/>
          </a:bodyPr>
          <a:lstStyle/>
          <a:p>
            <a:r>
              <a:rPr lang="en-IN" sz="2400" dirty="0"/>
              <a:t>The Collection interface in Java specifies a group of objects called elements. The maintainability and ordering of elements is completely dependent on the concrete implementations provided by each of the Collection. Thus, there is </a:t>
            </a:r>
            <a:r>
              <a:rPr lang="en-IN" sz="2400" b="1" dirty="0"/>
              <a:t>no use </a:t>
            </a:r>
            <a:r>
              <a:rPr lang="en-IN" sz="2400" dirty="0"/>
              <a:t>of extending the </a:t>
            </a:r>
            <a:r>
              <a:rPr lang="en-IN" sz="2400" b="1" dirty="0"/>
              <a:t>Cloneable</a:t>
            </a:r>
            <a:r>
              <a:rPr lang="en-IN" sz="2400" dirty="0"/>
              <a:t> and </a:t>
            </a:r>
            <a:r>
              <a:rPr lang="en-IN" sz="2400" b="1" dirty="0"/>
              <a:t>Serializable</a:t>
            </a:r>
            <a:r>
              <a:rPr lang="en-IN" sz="2400" dirty="0"/>
              <a:t> interfaces.</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8B8D23A1-2140-6F42-AF6C-CF723BCE1D02}"/>
              </a:ext>
            </a:extLst>
          </p:cNvPr>
          <p:cNvSpPr/>
          <p:nvPr/>
        </p:nvSpPr>
        <p:spPr>
          <a:xfrm>
            <a:off x="561770" y="3677094"/>
            <a:ext cx="5615640" cy="1200329"/>
          </a:xfrm>
          <a:prstGeom prst="rect">
            <a:avLst/>
          </a:prstGeom>
          <a:noFill/>
        </p:spPr>
        <p:txBody>
          <a:bodyPr wrap="none" lIns="91440" tIns="45720" rIns="91440" bIns="45720">
            <a:spAutoFit/>
          </a:bodyPr>
          <a:lstStyle/>
          <a:p>
            <a:r>
              <a:rPr lang="en-US" sz="3600" b="1" dirty="0">
                <a:ln w="0"/>
                <a:effectLst>
                  <a:outerShdw blurRad="38100" dist="19050" dir="2700000" algn="tl" rotWithShape="0">
                    <a:schemeClr val="dk1">
                      <a:alpha val="40000"/>
                    </a:schemeClr>
                  </a:outerShdw>
                </a:effectLst>
              </a:rPr>
              <a:t>5. </a:t>
            </a:r>
            <a:r>
              <a:rPr lang="en-IN" sz="3600" b="1" dirty="0">
                <a:ln w="0"/>
                <a:effectLst>
                  <a:outerShdw blurRad="38100" dist="19050" dir="2700000" algn="tl" rotWithShape="0">
                    <a:schemeClr val="dk1">
                      <a:alpha val="40000"/>
                    </a:schemeClr>
                  </a:outerShdw>
                </a:effectLst>
              </a:rPr>
              <a:t> Explain Collections Class?</a:t>
            </a:r>
          </a:p>
          <a:p>
            <a:endParaRPr lang="en-IN" sz="3600" b="1" dirty="0">
              <a:ln w="0"/>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93A364B9-9944-AA42-8DFF-D648AC222330}"/>
              </a:ext>
            </a:extLst>
          </p:cNvPr>
          <p:cNvSpPr/>
          <p:nvPr/>
        </p:nvSpPr>
        <p:spPr>
          <a:xfrm>
            <a:off x="1067309" y="4457386"/>
            <a:ext cx="10464801" cy="1569660"/>
          </a:xfrm>
          <a:prstGeom prst="rect">
            <a:avLst/>
          </a:prstGeom>
          <a:noFill/>
        </p:spPr>
        <p:txBody>
          <a:bodyPr wrap="square" lIns="91440" tIns="45720" rIns="91440" bIns="45720">
            <a:spAutoFit/>
          </a:bodyPr>
          <a:lstStyle/>
          <a:p>
            <a:r>
              <a:rPr lang="en-IN" sz="2400" dirty="0"/>
              <a:t>“</a:t>
            </a:r>
            <a:r>
              <a:rPr lang="en-IN" sz="2400" dirty="0" err="1"/>
              <a:t>java.util.Collections</a:t>
            </a:r>
            <a:r>
              <a:rPr lang="en-IN" sz="2400" dirty="0"/>
              <a:t>” is a class consists of static methods that operate on collections. It contains polymorphic algorithms to operate on collections, "</a:t>
            </a:r>
            <a:r>
              <a:rPr lang="en-IN" sz="2400" b="1" dirty="0"/>
              <a:t>wrappers</a:t>
            </a:r>
            <a:r>
              <a:rPr lang="en-IN" sz="2400" dirty="0"/>
              <a:t>". This class contains methods for algorithms, like </a:t>
            </a:r>
            <a:r>
              <a:rPr lang="en-IN" sz="2400" b="1" dirty="0"/>
              <a:t>binary sorting</a:t>
            </a:r>
            <a:r>
              <a:rPr lang="en-IN" sz="2400" dirty="0"/>
              <a:t>, </a:t>
            </a:r>
            <a:r>
              <a:rPr lang="en-IN" sz="2400" b="1" dirty="0"/>
              <a:t>search</a:t>
            </a:r>
            <a:r>
              <a:rPr lang="en-IN" sz="2400" dirty="0"/>
              <a:t>, </a:t>
            </a:r>
            <a:r>
              <a:rPr lang="en-IN" sz="2400" b="1" dirty="0"/>
              <a:t>shuffling</a:t>
            </a:r>
            <a:r>
              <a:rPr lang="en-IN" sz="2400" dirty="0"/>
              <a:t>, etc.</a:t>
            </a:r>
          </a:p>
        </p:txBody>
      </p:sp>
    </p:spTree>
    <p:extLst>
      <p:ext uri="{BB962C8B-B14F-4D97-AF65-F5344CB8AC3E}">
        <p14:creationId xmlns:p14="http://schemas.microsoft.com/office/powerpoint/2010/main" val="2759158574"/>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158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561770" y="770007"/>
            <a:ext cx="4556055" cy="1200329"/>
          </a:xfrm>
          <a:prstGeom prst="rect">
            <a:avLst/>
          </a:prstGeom>
          <a:noFill/>
        </p:spPr>
        <p:txBody>
          <a:bodyPr wrap="none" lIns="91440" tIns="45720" rIns="91440" bIns="45720">
            <a:spAutoFit/>
          </a:bodyPr>
          <a:lstStyle/>
          <a:p>
            <a:r>
              <a:rPr lang="en-US" sz="3600" b="1" dirty="0">
                <a:ln w="0"/>
                <a:effectLst>
                  <a:outerShdw blurRad="38100" dist="19050" dir="2700000" algn="tl" rotWithShape="0">
                    <a:schemeClr val="dk1">
                      <a:alpha val="40000"/>
                    </a:schemeClr>
                  </a:outerShdw>
                </a:effectLst>
              </a:rPr>
              <a:t>6. </a:t>
            </a:r>
            <a:r>
              <a:rPr lang="en-IN" sz="3600" b="1" dirty="0">
                <a:ln w="0"/>
                <a:effectLst>
                  <a:outerShdw blurRad="38100" dist="19050" dir="2700000" algn="tl" rotWithShape="0">
                    <a:schemeClr val="dk1">
                      <a:alpha val="40000"/>
                    </a:schemeClr>
                  </a:outerShdw>
                </a:effectLst>
              </a:rPr>
              <a:t> What is an Iterator?</a:t>
            </a:r>
          </a:p>
          <a:p>
            <a:endParaRPr lang="en-IN" sz="3600" b="1"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051129" y="1514838"/>
            <a:ext cx="10464801" cy="2308324"/>
          </a:xfrm>
          <a:prstGeom prst="rect">
            <a:avLst/>
          </a:prstGeom>
          <a:noFill/>
        </p:spPr>
        <p:txBody>
          <a:bodyPr wrap="square" lIns="91440" tIns="45720" rIns="91440" bIns="45720">
            <a:spAutoFit/>
          </a:bodyPr>
          <a:lstStyle/>
          <a:p>
            <a:r>
              <a:rPr lang="en-IN" sz="2400" dirty="0"/>
              <a:t>The Iterator interface provides methods to </a:t>
            </a:r>
            <a:r>
              <a:rPr lang="en-IN" sz="2400" b="1" dirty="0"/>
              <a:t>iterate over any Collection</a:t>
            </a:r>
            <a:r>
              <a:rPr lang="en-IN" sz="2400" dirty="0"/>
              <a:t>. We can get iterator instance from a Collection using </a:t>
            </a:r>
            <a:r>
              <a:rPr lang="en-IN" sz="2400" b="1" i="1" dirty="0"/>
              <a:t>iterator</a:t>
            </a:r>
            <a:r>
              <a:rPr lang="en-IN" sz="2400" i="1" dirty="0"/>
              <a:t>()</a:t>
            </a:r>
            <a:r>
              <a:rPr lang="en-IN" sz="2400" dirty="0"/>
              <a:t> method. Iterator takes the place of Enumeration in the Java Collections Framework. Iterators allow the caller to remove elements from the underlying collection during the iteration. Java Collection iterator provides a generic way for traversal through the elements of a collection and implements </a:t>
            </a:r>
            <a:r>
              <a:rPr lang="en-IN" sz="2400" b="1" dirty="0">
                <a:hlinkClick r:id="rId4" tooltip="Iterator Design Pattern in Java – Example Tutorial"/>
              </a:rPr>
              <a:t>Iterator Design Pattern</a:t>
            </a:r>
            <a:r>
              <a:rPr lang="en-IN" sz="2400" dirty="0"/>
              <a:t>.</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481160402"/>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10238212" cy="1200329"/>
          </a:xfrm>
          <a:prstGeom prst="rect">
            <a:avLst/>
          </a:prstGeom>
          <a:noFill/>
        </p:spPr>
        <p:txBody>
          <a:bodyPr wrap="square" lIns="91440" tIns="45720" rIns="91440" bIns="45720">
            <a:spAutoFit/>
          </a:bodyPr>
          <a:lstStyle/>
          <a:p>
            <a:r>
              <a:rPr lang="en-IN" sz="3600" b="1" dirty="0"/>
              <a:t>7. What is difference between Enumeration and Iterator interface?</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17" name="Rectangle 16">
            <a:extLst>
              <a:ext uri="{FF2B5EF4-FFF2-40B4-BE49-F238E27FC236}">
                <a16:creationId xmlns:a16="http://schemas.microsoft.com/office/drawing/2014/main" id="{CC97F87A-FB11-A84E-9CCE-88D5D0BB34C8}"/>
              </a:ext>
            </a:extLst>
          </p:cNvPr>
          <p:cNvSpPr/>
          <p:nvPr/>
        </p:nvSpPr>
        <p:spPr>
          <a:xfrm>
            <a:off x="863599" y="2144560"/>
            <a:ext cx="10464801" cy="3046988"/>
          </a:xfrm>
          <a:prstGeom prst="rect">
            <a:avLst/>
          </a:prstGeom>
          <a:noFill/>
        </p:spPr>
        <p:txBody>
          <a:bodyPr wrap="square" lIns="91440" tIns="45720" rIns="91440" bIns="45720">
            <a:spAutoFit/>
          </a:bodyPr>
          <a:lstStyle/>
          <a:p>
            <a:r>
              <a:rPr lang="en-IN" sz="2400" b="1" dirty="0"/>
              <a:t>Enumeration is twice as fast as Iterator and uses very little memory</a:t>
            </a:r>
            <a:r>
              <a:rPr lang="en-IN" sz="2400" dirty="0"/>
              <a:t>. Enumeration is very basic and fits basic needs. But the Iterator is much safer as compared to Enumeration because it always denies other threads to modify the collection object which is being iterated by it.</a:t>
            </a:r>
            <a:br>
              <a:rPr lang="en-IN" sz="2400" dirty="0"/>
            </a:br>
            <a:r>
              <a:rPr lang="en-IN" sz="2400" dirty="0"/>
              <a:t>Iterator takes the place of Enumeration in the Java Collections Framework. </a:t>
            </a:r>
            <a:r>
              <a:rPr lang="en-IN" sz="2400" b="1" dirty="0"/>
              <a:t>Iterators allow </a:t>
            </a:r>
            <a:r>
              <a:rPr lang="en-IN" sz="2400" dirty="0"/>
              <a:t>the caller to </a:t>
            </a:r>
            <a:r>
              <a:rPr lang="en-IN" sz="2400" b="1" dirty="0"/>
              <a:t>remove elements </a:t>
            </a:r>
            <a:r>
              <a:rPr lang="en-IN" sz="2400" dirty="0"/>
              <a:t>from the underlying collection that is </a:t>
            </a:r>
            <a:r>
              <a:rPr lang="en-IN" sz="2400" b="1" dirty="0"/>
              <a:t>not possible with Enumeration</a:t>
            </a:r>
            <a:r>
              <a:rPr lang="en-IN" sz="2400" dirty="0"/>
              <a:t>. Iterator method names have been improved to make its functionality clear.</a:t>
            </a:r>
            <a:endParaRPr lang="en-IN" sz="2400" b="1" dirty="0"/>
          </a:p>
        </p:txBody>
      </p:sp>
    </p:spTree>
    <p:extLst>
      <p:ext uri="{BB962C8B-B14F-4D97-AF65-F5344CB8AC3E}">
        <p14:creationId xmlns:p14="http://schemas.microsoft.com/office/powerpoint/2010/main" val="4279292349"/>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18139"/>
            <a:ext cx="12192000" cy="6858000"/>
          </a:xfrm>
          <a:prstGeom prst="rect">
            <a:avLst/>
          </a:prstGeom>
        </p:spPr>
      </p:pic>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11" name="Rectangle 10">
            <a:extLst>
              <a:ext uri="{FF2B5EF4-FFF2-40B4-BE49-F238E27FC236}">
                <a16:creationId xmlns:a16="http://schemas.microsoft.com/office/drawing/2014/main" id="{D5DB5186-5BD1-984E-843C-B6C0F2997A5A}"/>
              </a:ext>
            </a:extLst>
          </p:cNvPr>
          <p:cNvSpPr/>
          <p:nvPr/>
        </p:nvSpPr>
        <p:spPr>
          <a:xfrm>
            <a:off x="531742" y="748331"/>
            <a:ext cx="10585334" cy="646331"/>
          </a:xfrm>
          <a:prstGeom prst="rect">
            <a:avLst/>
          </a:prstGeom>
          <a:noFill/>
        </p:spPr>
        <p:txBody>
          <a:bodyPr wrap="none" lIns="91440" tIns="45720" rIns="91440" bIns="45720">
            <a:spAutoFit/>
          </a:bodyPr>
          <a:lstStyle/>
          <a:p>
            <a:r>
              <a:rPr lang="en-IN" sz="3600" b="1" dirty="0"/>
              <a:t>8. What is different between Iterator and List-Iterator </a:t>
            </a:r>
            <a:r>
              <a:rPr lang="en-IN" b="1" dirty="0"/>
              <a:t>?</a:t>
            </a:r>
          </a:p>
        </p:txBody>
      </p:sp>
      <p:sp>
        <p:nvSpPr>
          <p:cNvPr id="14" name="Rectangle 13">
            <a:extLst>
              <a:ext uri="{FF2B5EF4-FFF2-40B4-BE49-F238E27FC236}">
                <a16:creationId xmlns:a16="http://schemas.microsoft.com/office/drawing/2014/main" id="{14A7B9FE-EA32-E845-90B9-520AB0EEDAE5}"/>
              </a:ext>
            </a:extLst>
          </p:cNvPr>
          <p:cNvSpPr/>
          <p:nvPr/>
        </p:nvSpPr>
        <p:spPr>
          <a:xfrm>
            <a:off x="886748" y="1627128"/>
            <a:ext cx="10676360" cy="3416320"/>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IN" sz="2400" dirty="0"/>
              <a:t>We can use Iterator to traverse Set and List collections whereas List-Iterator can be used with Lists only.</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Iterator can traverse in forward direction only whereas List-Iterator can be used to traverse in both the directions.</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List-Iterator inherits from Iterator interface and comes with extra functionalities like adding an element, replacing an element, getting index position for previous and next elements.</a:t>
            </a:r>
          </a:p>
        </p:txBody>
      </p:sp>
    </p:spTree>
    <p:extLst>
      <p:ext uri="{BB962C8B-B14F-4D97-AF65-F5344CB8AC3E}">
        <p14:creationId xmlns:p14="http://schemas.microsoft.com/office/powerpoint/2010/main" val="2606094018"/>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11065273" cy="646331"/>
          </a:xfrm>
          <a:prstGeom prst="rect">
            <a:avLst/>
          </a:prstGeom>
          <a:noFill/>
        </p:spPr>
        <p:txBody>
          <a:bodyPr wrap="none" lIns="91440" tIns="45720" rIns="91440" bIns="45720">
            <a:spAutoFit/>
          </a:bodyPr>
          <a:lstStyle/>
          <a:p>
            <a:r>
              <a:rPr lang="en-IN" sz="3600" b="1" dirty="0"/>
              <a:t>9. What do you understand by iterator fail-fast property?</a:t>
            </a:r>
          </a:p>
        </p:txBody>
      </p:sp>
      <p:sp>
        <p:nvSpPr>
          <p:cNvPr id="3" name="Rectangle 2">
            <a:extLst>
              <a:ext uri="{FF2B5EF4-FFF2-40B4-BE49-F238E27FC236}">
                <a16:creationId xmlns:a16="http://schemas.microsoft.com/office/drawing/2014/main" id="{20154A35-8EE6-2342-9C40-B5CDBF7FBC2E}"/>
              </a:ext>
            </a:extLst>
          </p:cNvPr>
          <p:cNvSpPr/>
          <p:nvPr/>
        </p:nvSpPr>
        <p:spPr>
          <a:xfrm>
            <a:off x="1035686" y="1661526"/>
            <a:ext cx="10464801" cy="2677656"/>
          </a:xfrm>
          <a:prstGeom prst="rect">
            <a:avLst/>
          </a:prstGeom>
          <a:noFill/>
        </p:spPr>
        <p:txBody>
          <a:bodyPr wrap="square" lIns="91440" tIns="45720" rIns="91440" bIns="45720">
            <a:spAutoFit/>
          </a:bodyPr>
          <a:lstStyle/>
          <a:p>
            <a:r>
              <a:rPr lang="en-IN" sz="2400" b="1" dirty="0"/>
              <a:t>Iterator fail-fast </a:t>
            </a:r>
            <a:r>
              <a:rPr lang="en-IN" sz="2400" dirty="0"/>
              <a:t>property checks for any </a:t>
            </a:r>
            <a:r>
              <a:rPr lang="en-IN" sz="2400" b="1" dirty="0"/>
              <a:t>modification</a:t>
            </a:r>
            <a:r>
              <a:rPr lang="en-IN" sz="2400" dirty="0"/>
              <a:t> in the structure of the underlying collection every time we try to get the next element.</a:t>
            </a:r>
          </a:p>
          <a:p>
            <a:r>
              <a:rPr lang="en-IN" sz="2400" dirty="0"/>
              <a:t>If there are any modifications found, it throws </a:t>
            </a:r>
            <a:r>
              <a:rPr lang="en-IN" sz="2400" b="1" dirty="0" err="1"/>
              <a:t>ConcurrentModificationException</a:t>
            </a:r>
            <a:r>
              <a:rPr lang="en-IN" sz="2400" dirty="0"/>
              <a:t>. </a:t>
            </a:r>
          </a:p>
          <a:p>
            <a:endParaRPr lang="en-IN" sz="2400" dirty="0"/>
          </a:p>
          <a:p>
            <a:r>
              <a:rPr lang="en-IN" sz="2400" dirty="0"/>
              <a:t>All the implementations of </a:t>
            </a:r>
            <a:r>
              <a:rPr lang="en-IN" sz="2400" b="1" dirty="0"/>
              <a:t>Iterator</a:t>
            </a:r>
            <a:r>
              <a:rPr lang="en-IN" sz="2400" dirty="0"/>
              <a:t> in Collection classes are </a:t>
            </a:r>
            <a:r>
              <a:rPr lang="en-IN" sz="2400" b="1" dirty="0"/>
              <a:t>fail-fast by design except</a:t>
            </a:r>
            <a:r>
              <a:rPr lang="en-IN" sz="2400" dirty="0"/>
              <a:t> the concurrent collection classes like </a:t>
            </a:r>
            <a:r>
              <a:rPr lang="en-IN" sz="2400" b="1" dirty="0" err="1"/>
              <a:t>ConcurrentHashMap</a:t>
            </a:r>
            <a:r>
              <a:rPr lang="en-IN" sz="2400" dirty="0"/>
              <a:t> and </a:t>
            </a:r>
            <a:r>
              <a:rPr lang="en-IN" sz="2400" b="1" dirty="0" err="1"/>
              <a:t>CopyOnWriteArrayList</a:t>
            </a:r>
            <a:r>
              <a:rPr lang="en-IN" sz="2400" dirty="0"/>
              <a:t>.</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048864301"/>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3191</TotalTime>
  <Words>1949</Words>
  <Application>Microsoft Macintosh PowerPoint</Application>
  <PresentationFormat>Widescreen</PresentationFormat>
  <Paragraphs>147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Narrow</vt:lpstr>
      <vt:lpstr>Calibri</vt:lpstr>
      <vt:lpstr>Calibri Light</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Interview</dc:title>
  <dc:creator>Anindya Sankar Dasgupta</dc:creator>
  <cp:lastModifiedBy>Anindya Sankar Dasgupta</cp:lastModifiedBy>
  <cp:revision>184</cp:revision>
  <dcterms:created xsi:type="dcterms:W3CDTF">2020-08-14T12:52:36Z</dcterms:created>
  <dcterms:modified xsi:type="dcterms:W3CDTF">2021-01-27T07:48:36Z</dcterms:modified>
</cp:coreProperties>
</file>