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61" r:id="rId2"/>
    <p:sldId id="295" r:id="rId3"/>
    <p:sldId id="306" r:id="rId4"/>
    <p:sldId id="289" r:id="rId5"/>
    <p:sldId id="308" r:id="rId6"/>
    <p:sldId id="292" r:id="rId7"/>
    <p:sldId id="307" r:id="rId8"/>
    <p:sldId id="309" r:id="rId9"/>
    <p:sldId id="316" r:id="rId10"/>
    <p:sldId id="302" r:id="rId11"/>
    <p:sldId id="321" r:id="rId12"/>
    <p:sldId id="318" r:id="rId13"/>
    <p:sldId id="319" r:id="rId14"/>
    <p:sldId id="317" r:id="rId15"/>
    <p:sldId id="322" r:id="rId16"/>
    <p:sldId id="286" r:id="rId17"/>
    <p:sldId id="324" r:id="rId18"/>
    <p:sldId id="304" r:id="rId19"/>
    <p:sldId id="287" r:id="rId20"/>
    <p:sldId id="327" r:id="rId21"/>
    <p:sldId id="323" r:id="rId22"/>
    <p:sldId id="320" r:id="rId23"/>
    <p:sldId id="303" r:id="rId24"/>
    <p:sldId id="325" r:id="rId25"/>
    <p:sldId id="284"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indya Dasgupta" initials="AD" lastIdx="1" clrIdx="0">
    <p:extLst>
      <p:ext uri="{19B8F6BF-5375-455C-9EA6-DF929625EA0E}">
        <p15:presenceInfo xmlns:p15="http://schemas.microsoft.com/office/powerpoint/2012/main" userId="S::anindya.s.dasgupta@oracle.com::4cc4d477-cd38-4064-a8e4-b5db3a81604b"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69" autoAdjust="0"/>
    <p:restoredTop sz="94660"/>
  </p:normalViewPr>
  <p:slideViewPr>
    <p:cSldViewPr snapToGrid="0">
      <p:cViewPr varScale="1">
        <p:scale>
          <a:sx n="110" d="100"/>
          <a:sy n="110" d="100"/>
        </p:scale>
        <p:origin x="552" y="176"/>
      </p:cViewPr>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20BB3-3CCB-4FE5-991B-82F6BCB48AF3}" type="datetimeFigureOut">
              <a:rPr lang="en-US" smtClean="0"/>
              <a:t>6/12/21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46DE6-3336-457D-A091-FA20AC1C536E}" type="slidenum">
              <a:rPr lang="en-US" smtClean="0"/>
              <a:t>‹#›</a:t>
            </a:fld>
            <a:endParaRPr lang="en-US"/>
          </a:p>
        </p:txBody>
      </p:sp>
    </p:spTree>
    <p:extLst>
      <p:ext uri="{BB962C8B-B14F-4D97-AF65-F5344CB8AC3E}">
        <p14:creationId xmlns:p14="http://schemas.microsoft.com/office/powerpoint/2010/main" val="19781260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391AB-F383-4237-A071-AD1C6E9246D2}"/>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7F6636DA-4FDE-4B32-8CCE-37EFA3E757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30F87932-8FF0-4DF1-A776-9A3CE37618A7}"/>
              </a:ext>
            </a:extLst>
          </p:cNvPr>
          <p:cNvSpPr>
            <a:spLocks noGrp="1"/>
          </p:cNvSpPr>
          <p:nvPr>
            <p:ph type="dt" sz="half" idx="10"/>
          </p:nvPr>
        </p:nvSpPr>
        <p:spPr/>
        <p:txBody>
          <a:bodyPr/>
          <a:lstStyle/>
          <a:p>
            <a:fld id="{5D6495F3-B757-4FAF-98AA-EDA7D1485485}" type="datetimeFigureOut">
              <a:rPr lang="en-US" smtClean="0"/>
              <a:t>6/12/21</a:t>
            </a:fld>
            <a:endParaRPr lang="en-US"/>
          </a:p>
        </p:txBody>
      </p:sp>
      <p:sp>
        <p:nvSpPr>
          <p:cNvPr id="5" name="Footer Placeholder 4">
            <a:extLst>
              <a:ext uri="{FF2B5EF4-FFF2-40B4-BE49-F238E27FC236}">
                <a16:creationId xmlns:a16="http://schemas.microsoft.com/office/drawing/2014/main" id="{5F38FAB8-C9F1-4DBB-B355-D8DEE37065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4490E3-D8E8-4766-9104-14009BF5636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456901949"/>
      </p:ext>
    </p:extLst>
  </p:cSld>
  <p:clrMapOvr>
    <a:masterClrMapping/>
  </p:clrMapOvr>
  <mc:AlternateContent xmlns:mc="http://schemas.openxmlformats.org/markup-compatibility/2006">
    <mc:Choice xmlns:p14="http://schemas.microsoft.com/office/powerpoint/2010/main" Requires="p14">
      <p:transition p14:dur="250" advClick="0" advTm="25000">
        <p:fade/>
      </p:transition>
    </mc:Choice>
    <mc:Fallback>
      <p:transition advClick="0" advTm="2500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B8678-553E-4A5B-8CFE-5DB358BDF358}"/>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E43AF303-1F73-4575-83E6-561589F1632E}"/>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2436EC56-7DCF-400D-A871-C26291EB10AD}"/>
              </a:ext>
            </a:extLst>
          </p:cNvPr>
          <p:cNvSpPr>
            <a:spLocks noGrp="1"/>
          </p:cNvSpPr>
          <p:nvPr>
            <p:ph type="dt" sz="half" idx="10"/>
          </p:nvPr>
        </p:nvSpPr>
        <p:spPr/>
        <p:txBody>
          <a:bodyPr/>
          <a:lstStyle/>
          <a:p>
            <a:fld id="{5D6495F3-B757-4FAF-98AA-EDA7D1485485}" type="datetimeFigureOut">
              <a:rPr lang="en-US" smtClean="0"/>
              <a:t>6/12/21</a:t>
            </a:fld>
            <a:endParaRPr lang="en-US"/>
          </a:p>
        </p:txBody>
      </p:sp>
      <p:sp>
        <p:nvSpPr>
          <p:cNvPr id="5" name="Footer Placeholder 4">
            <a:extLst>
              <a:ext uri="{FF2B5EF4-FFF2-40B4-BE49-F238E27FC236}">
                <a16:creationId xmlns:a16="http://schemas.microsoft.com/office/drawing/2014/main" id="{17FFAC5B-7C77-4F8C-ADB0-8D208A2EB3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2F48AF-AB8F-4DD2-BC77-7E2F42AD3B87}"/>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187317852"/>
      </p:ext>
    </p:extLst>
  </p:cSld>
  <p:clrMapOvr>
    <a:masterClrMapping/>
  </p:clrMapOvr>
  <mc:AlternateContent xmlns:mc="http://schemas.openxmlformats.org/markup-compatibility/2006">
    <mc:Choice xmlns:p14="http://schemas.microsoft.com/office/powerpoint/2010/main" Requires="p14">
      <p:transition p14:dur="250" advClick="0" advTm="25000">
        <p:fade/>
      </p:transition>
    </mc:Choice>
    <mc:Fallback>
      <p:transition advClick="0" advTm="25000">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20ED820-BFE6-41B5-8064-984037A999A8}"/>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9CA27FEA-5359-474A-B4F8-FF510DD7489A}"/>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D14DD33D-563C-4B8C-B8C1-625FF5C5B85D}"/>
              </a:ext>
            </a:extLst>
          </p:cNvPr>
          <p:cNvSpPr>
            <a:spLocks noGrp="1"/>
          </p:cNvSpPr>
          <p:nvPr>
            <p:ph type="dt" sz="half" idx="10"/>
          </p:nvPr>
        </p:nvSpPr>
        <p:spPr/>
        <p:txBody>
          <a:bodyPr/>
          <a:lstStyle/>
          <a:p>
            <a:fld id="{5D6495F3-B757-4FAF-98AA-EDA7D1485485}" type="datetimeFigureOut">
              <a:rPr lang="en-US" smtClean="0"/>
              <a:t>6/12/21</a:t>
            </a:fld>
            <a:endParaRPr lang="en-US"/>
          </a:p>
        </p:txBody>
      </p:sp>
      <p:sp>
        <p:nvSpPr>
          <p:cNvPr id="5" name="Footer Placeholder 4">
            <a:extLst>
              <a:ext uri="{FF2B5EF4-FFF2-40B4-BE49-F238E27FC236}">
                <a16:creationId xmlns:a16="http://schemas.microsoft.com/office/drawing/2014/main" id="{40471877-89FD-46BE-832F-C5660A5567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6E675F-CC4D-48CF-90C8-53829EE08B8C}"/>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454621658"/>
      </p:ext>
    </p:extLst>
  </p:cSld>
  <p:clrMapOvr>
    <a:masterClrMapping/>
  </p:clrMapOvr>
  <mc:AlternateContent xmlns:mc="http://schemas.openxmlformats.org/markup-compatibility/2006">
    <mc:Choice xmlns:p14="http://schemas.microsoft.com/office/powerpoint/2010/main" Requires="p14">
      <p:transition p14:dur="250" advClick="0" advTm="25000">
        <p:fade/>
      </p:transition>
    </mc:Choice>
    <mc:Fallback>
      <p:transition advClick="0" advTm="2500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BC967-18DB-4664-9B4D-06177FB946B3}"/>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5ADF7174-64B4-4D8F-BF44-3DD1F66CAD00}"/>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55CD83D3-86C4-482F-A2DC-B4C55DBF3F7A}"/>
              </a:ext>
            </a:extLst>
          </p:cNvPr>
          <p:cNvSpPr>
            <a:spLocks noGrp="1"/>
          </p:cNvSpPr>
          <p:nvPr>
            <p:ph type="dt" sz="half" idx="10"/>
          </p:nvPr>
        </p:nvSpPr>
        <p:spPr/>
        <p:txBody>
          <a:bodyPr/>
          <a:lstStyle/>
          <a:p>
            <a:fld id="{5D6495F3-B757-4FAF-98AA-EDA7D1485485}" type="datetimeFigureOut">
              <a:rPr lang="en-US" smtClean="0"/>
              <a:t>6/12/21</a:t>
            </a:fld>
            <a:endParaRPr lang="en-US"/>
          </a:p>
        </p:txBody>
      </p:sp>
      <p:sp>
        <p:nvSpPr>
          <p:cNvPr id="5" name="Footer Placeholder 4">
            <a:extLst>
              <a:ext uri="{FF2B5EF4-FFF2-40B4-BE49-F238E27FC236}">
                <a16:creationId xmlns:a16="http://schemas.microsoft.com/office/drawing/2014/main" id="{DCF05BE2-6C23-4CB4-A63E-457E635BF2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097965-24FE-4C07-BE16-69AE439950E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275768281"/>
      </p:ext>
    </p:extLst>
  </p:cSld>
  <p:clrMapOvr>
    <a:masterClrMapping/>
  </p:clrMapOvr>
  <mc:AlternateContent xmlns:mc="http://schemas.openxmlformats.org/markup-compatibility/2006">
    <mc:Choice xmlns:p14="http://schemas.microsoft.com/office/powerpoint/2010/main" Requires="p14">
      <p:transition p14:dur="250" advClick="0" advTm="25000">
        <p:fade/>
      </p:transition>
    </mc:Choice>
    <mc:Fallback>
      <p:transition advClick="0" advTm="2500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3394D-04EF-440C-B08B-114464B315C6}"/>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BBEBE3F6-F021-4D6B-8B0D-EF74D7461F9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B196233C-6806-4593-91C0-CF4ECD84A601}"/>
              </a:ext>
            </a:extLst>
          </p:cNvPr>
          <p:cNvSpPr>
            <a:spLocks noGrp="1"/>
          </p:cNvSpPr>
          <p:nvPr>
            <p:ph type="dt" sz="half" idx="10"/>
          </p:nvPr>
        </p:nvSpPr>
        <p:spPr/>
        <p:txBody>
          <a:bodyPr/>
          <a:lstStyle/>
          <a:p>
            <a:fld id="{5D6495F3-B757-4FAF-98AA-EDA7D1485485}" type="datetimeFigureOut">
              <a:rPr lang="en-US" smtClean="0"/>
              <a:t>6/12/21</a:t>
            </a:fld>
            <a:endParaRPr lang="en-US"/>
          </a:p>
        </p:txBody>
      </p:sp>
      <p:sp>
        <p:nvSpPr>
          <p:cNvPr id="5" name="Footer Placeholder 4">
            <a:extLst>
              <a:ext uri="{FF2B5EF4-FFF2-40B4-BE49-F238E27FC236}">
                <a16:creationId xmlns:a16="http://schemas.microsoft.com/office/drawing/2014/main" id="{963A761E-2D3A-4397-A82C-2F3B981DE0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297E71-B59F-4260-B01B-2B7CEB0896B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639326302"/>
      </p:ext>
    </p:extLst>
  </p:cSld>
  <p:clrMapOvr>
    <a:masterClrMapping/>
  </p:clrMapOvr>
  <mc:AlternateContent xmlns:mc="http://schemas.openxmlformats.org/markup-compatibility/2006">
    <mc:Choice xmlns:p14="http://schemas.microsoft.com/office/powerpoint/2010/main" Requires="p14">
      <p:transition p14:dur="250" advClick="0" advTm="25000">
        <p:fade/>
      </p:transition>
    </mc:Choice>
    <mc:Fallback>
      <p:transition advClick="0" advTm="2500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4DFCB-DD40-4637-9CAB-2BAF24231C79}"/>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5394065F-4B44-4622-98EE-166F936489F5}"/>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67AF1249-B890-4466-9E24-84A24907008B}"/>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850FA9B4-D282-452F-B78A-FF5873ACF45A}"/>
              </a:ext>
            </a:extLst>
          </p:cNvPr>
          <p:cNvSpPr>
            <a:spLocks noGrp="1"/>
          </p:cNvSpPr>
          <p:nvPr>
            <p:ph type="dt" sz="half" idx="10"/>
          </p:nvPr>
        </p:nvSpPr>
        <p:spPr/>
        <p:txBody>
          <a:bodyPr/>
          <a:lstStyle/>
          <a:p>
            <a:fld id="{5D6495F3-B757-4FAF-98AA-EDA7D1485485}" type="datetimeFigureOut">
              <a:rPr lang="en-US" smtClean="0"/>
              <a:t>6/12/21</a:t>
            </a:fld>
            <a:endParaRPr lang="en-US"/>
          </a:p>
        </p:txBody>
      </p:sp>
      <p:sp>
        <p:nvSpPr>
          <p:cNvPr id="6" name="Footer Placeholder 5">
            <a:extLst>
              <a:ext uri="{FF2B5EF4-FFF2-40B4-BE49-F238E27FC236}">
                <a16:creationId xmlns:a16="http://schemas.microsoft.com/office/drawing/2014/main" id="{6E9B0F13-A139-4B66-9544-16480800F6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8791D0-EC30-4D8C-8764-475D8DB34F1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081502384"/>
      </p:ext>
    </p:extLst>
  </p:cSld>
  <p:clrMapOvr>
    <a:masterClrMapping/>
  </p:clrMapOvr>
  <mc:AlternateContent xmlns:mc="http://schemas.openxmlformats.org/markup-compatibility/2006">
    <mc:Choice xmlns:p14="http://schemas.microsoft.com/office/powerpoint/2010/main" Requires="p14">
      <p:transition p14:dur="250" advClick="0" advTm="25000">
        <p:fade/>
      </p:transition>
    </mc:Choice>
    <mc:Fallback>
      <p:transition advClick="0" advTm="2500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3AA7D-15D2-4D5F-B1C4-501073416DE8}"/>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65E80A0E-25B9-4E8E-8B0D-201E1C5640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3189B111-0CA0-47CD-9F0B-DBCBA3AE3C28}"/>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EEF0E02D-3176-4B85-ACB6-721F2682742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EC7D9317-BBE1-4F36-82FE-E348F6F18A97}"/>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D837DDCB-69F8-49FA-A111-C8AB271389E7}"/>
              </a:ext>
            </a:extLst>
          </p:cNvPr>
          <p:cNvSpPr>
            <a:spLocks noGrp="1"/>
          </p:cNvSpPr>
          <p:nvPr>
            <p:ph type="dt" sz="half" idx="10"/>
          </p:nvPr>
        </p:nvSpPr>
        <p:spPr/>
        <p:txBody>
          <a:bodyPr/>
          <a:lstStyle/>
          <a:p>
            <a:fld id="{5D6495F3-B757-4FAF-98AA-EDA7D1485485}" type="datetimeFigureOut">
              <a:rPr lang="en-US" smtClean="0"/>
              <a:t>6/12/21</a:t>
            </a:fld>
            <a:endParaRPr lang="en-US"/>
          </a:p>
        </p:txBody>
      </p:sp>
      <p:sp>
        <p:nvSpPr>
          <p:cNvPr id="8" name="Footer Placeholder 7">
            <a:extLst>
              <a:ext uri="{FF2B5EF4-FFF2-40B4-BE49-F238E27FC236}">
                <a16:creationId xmlns:a16="http://schemas.microsoft.com/office/drawing/2014/main" id="{4A18B0CD-1F68-412E-9232-F267114CA75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9B21FC-12CC-472D-BC38-EF413158CC5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894143290"/>
      </p:ext>
    </p:extLst>
  </p:cSld>
  <p:clrMapOvr>
    <a:masterClrMapping/>
  </p:clrMapOvr>
  <mc:AlternateContent xmlns:mc="http://schemas.openxmlformats.org/markup-compatibility/2006">
    <mc:Choice xmlns:p14="http://schemas.microsoft.com/office/powerpoint/2010/main" Requires="p14">
      <p:transition p14:dur="250" advClick="0" advTm="25000">
        <p:fade/>
      </p:transition>
    </mc:Choice>
    <mc:Fallback>
      <p:transition advClick="0" advTm="2500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F51AB-8384-4E67-914C-B39484AD2332}"/>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A0909660-3861-4545-BF68-9ED039B5D0F0}"/>
              </a:ext>
            </a:extLst>
          </p:cNvPr>
          <p:cNvSpPr>
            <a:spLocks noGrp="1"/>
          </p:cNvSpPr>
          <p:nvPr>
            <p:ph type="dt" sz="half" idx="10"/>
          </p:nvPr>
        </p:nvSpPr>
        <p:spPr/>
        <p:txBody>
          <a:bodyPr/>
          <a:lstStyle/>
          <a:p>
            <a:fld id="{5D6495F3-B757-4FAF-98AA-EDA7D1485485}" type="datetimeFigureOut">
              <a:rPr lang="en-US" smtClean="0"/>
              <a:t>6/12/21</a:t>
            </a:fld>
            <a:endParaRPr lang="en-US"/>
          </a:p>
        </p:txBody>
      </p:sp>
      <p:sp>
        <p:nvSpPr>
          <p:cNvPr id="4" name="Footer Placeholder 3">
            <a:extLst>
              <a:ext uri="{FF2B5EF4-FFF2-40B4-BE49-F238E27FC236}">
                <a16:creationId xmlns:a16="http://schemas.microsoft.com/office/drawing/2014/main" id="{FDDD5392-AC3A-4EAF-ADE6-B6CF4B50ACA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5679880-BF48-4F4D-B8B3-4E99FC415FF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351489092"/>
      </p:ext>
    </p:extLst>
  </p:cSld>
  <p:clrMapOvr>
    <a:masterClrMapping/>
  </p:clrMapOvr>
  <mc:AlternateContent xmlns:mc="http://schemas.openxmlformats.org/markup-compatibility/2006">
    <mc:Choice xmlns:p14="http://schemas.microsoft.com/office/powerpoint/2010/main" Requires="p14">
      <p:transition p14:dur="250" advClick="0" advTm="25000">
        <p:fade/>
      </p:transition>
    </mc:Choice>
    <mc:Fallback>
      <p:transition advClick="0" advTm="2500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7F98E25-CF37-4F73-9E22-210238167867}"/>
              </a:ext>
            </a:extLst>
          </p:cNvPr>
          <p:cNvSpPr>
            <a:spLocks noGrp="1"/>
          </p:cNvSpPr>
          <p:nvPr>
            <p:ph type="dt" sz="half" idx="10"/>
          </p:nvPr>
        </p:nvSpPr>
        <p:spPr/>
        <p:txBody>
          <a:bodyPr/>
          <a:lstStyle/>
          <a:p>
            <a:fld id="{5D6495F3-B757-4FAF-98AA-EDA7D1485485}" type="datetimeFigureOut">
              <a:rPr lang="en-US" smtClean="0"/>
              <a:t>6/12/21</a:t>
            </a:fld>
            <a:endParaRPr lang="en-US"/>
          </a:p>
        </p:txBody>
      </p:sp>
      <p:sp>
        <p:nvSpPr>
          <p:cNvPr id="3" name="Footer Placeholder 2">
            <a:extLst>
              <a:ext uri="{FF2B5EF4-FFF2-40B4-BE49-F238E27FC236}">
                <a16:creationId xmlns:a16="http://schemas.microsoft.com/office/drawing/2014/main" id="{89D7A0E1-38AB-4FDA-8EC1-2D7617909C1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8A8E424-5A91-4557-9ADF-4A9422A0690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497802769"/>
      </p:ext>
    </p:extLst>
  </p:cSld>
  <p:clrMapOvr>
    <a:masterClrMapping/>
  </p:clrMapOvr>
  <mc:AlternateContent xmlns:mc="http://schemas.openxmlformats.org/markup-compatibility/2006">
    <mc:Choice xmlns:p14="http://schemas.microsoft.com/office/powerpoint/2010/main" Requires="p14">
      <p:transition p14:dur="250" advClick="0" advTm="25000">
        <p:fade/>
      </p:transition>
    </mc:Choice>
    <mc:Fallback>
      <p:transition advClick="0" advTm="25000">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BB935-0427-44CC-A384-333EAD83175F}"/>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CCB9DCF6-55CF-43EE-B135-BFC4B4D403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4337538E-A112-4E8F-A445-1A06B0C353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E530D413-9505-4ED8-BFF1-5141BE9EE3C4}"/>
              </a:ext>
            </a:extLst>
          </p:cNvPr>
          <p:cNvSpPr>
            <a:spLocks noGrp="1"/>
          </p:cNvSpPr>
          <p:nvPr>
            <p:ph type="dt" sz="half" idx="10"/>
          </p:nvPr>
        </p:nvSpPr>
        <p:spPr/>
        <p:txBody>
          <a:bodyPr/>
          <a:lstStyle/>
          <a:p>
            <a:fld id="{5D6495F3-B757-4FAF-98AA-EDA7D1485485}" type="datetimeFigureOut">
              <a:rPr lang="en-US" smtClean="0"/>
              <a:t>6/12/21</a:t>
            </a:fld>
            <a:endParaRPr lang="en-US"/>
          </a:p>
        </p:txBody>
      </p:sp>
      <p:sp>
        <p:nvSpPr>
          <p:cNvPr id="6" name="Footer Placeholder 5">
            <a:extLst>
              <a:ext uri="{FF2B5EF4-FFF2-40B4-BE49-F238E27FC236}">
                <a16:creationId xmlns:a16="http://schemas.microsoft.com/office/drawing/2014/main" id="{F60815B0-4528-4FA2-8472-8F19C0F165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C9FCEF-4406-4552-BFE4-6DA3761357F2}"/>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754063568"/>
      </p:ext>
    </p:extLst>
  </p:cSld>
  <p:clrMapOvr>
    <a:masterClrMapping/>
  </p:clrMapOvr>
  <mc:AlternateContent xmlns:mc="http://schemas.openxmlformats.org/markup-compatibility/2006">
    <mc:Choice xmlns:p14="http://schemas.microsoft.com/office/powerpoint/2010/main" Requires="p14">
      <p:transition p14:dur="250" advClick="0" advTm="25000">
        <p:fade/>
      </p:transition>
    </mc:Choice>
    <mc:Fallback>
      <p:transition advClick="0" advTm="2500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CE22C-69D4-49EC-8858-787B3C67B0DA}"/>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346A4341-3C0B-4025-AE17-8F0F8FABF5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a:p>
        </p:txBody>
      </p:sp>
      <p:sp>
        <p:nvSpPr>
          <p:cNvPr id="4" name="Text Placeholder 3">
            <a:extLst>
              <a:ext uri="{FF2B5EF4-FFF2-40B4-BE49-F238E27FC236}">
                <a16:creationId xmlns:a16="http://schemas.microsoft.com/office/drawing/2014/main" id="{DEF5FF01-E0B6-419C-ABCC-70844E4EAC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92501218-FFD7-4F25-B220-F5DE5F70693C}"/>
              </a:ext>
            </a:extLst>
          </p:cNvPr>
          <p:cNvSpPr>
            <a:spLocks noGrp="1"/>
          </p:cNvSpPr>
          <p:nvPr>
            <p:ph type="dt" sz="half" idx="10"/>
          </p:nvPr>
        </p:nvSpPr>
        <p:spPr/>
        <p:txBody>
          <a:bodyPr/>
          <a:lstStyle/>
          <a:p>
            <a:fld id="{5D6495F3-B757-4FAF-98AA-EDA7D1485485}" type="datetimeFigureOut">
              <a:rPr lang="en-US" smtClean="0"/>
              <a:t>6/12/21</a:t>
            </a:fld>
            <a:endParaRPr lang="en-US"/>
          </a:p>
        </p:txBody>
      </p:sp>
      <p:sp>
        <p:nvSpPr>
          <p:cNvPr id="6" name="Footer Placeholder 5">
            <a:extLst>
              <a:ext uri="{FF2B5EF4-FFF2-40B4-BE49-F238E27FC236}">
                <a16:creationId xmlns:a16="http://schemas.microsoft.com/office/drawing/2014/main" id="{9687CBFB-34A6-49D8-A1D2-45DF38876E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2726A4-D33A-486A-B120-648AF3D8BA76}"/>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644743339"/>
      </p:ext>
    </p:extLst>
  </p:cSld>
  <p:clrMapOvr>
    <a:masterClrMapping/>
  </p:clrMapOvr>
  <mc:AlternateContent xmlns:mc="http://schemas.openxmlformats.org/markup-compatibility/2006">
    <mc:Choice xmlns:p14="http://schemas.microsoft.com/office/powerpoint/2010/main" Requires="p14">
      <p:transition p14:dur="250" advClick="0" advTm="25000">
        <p:fade/>
      </p:transition>
    </mc:Choice>
    <mc:Fallback>
      <p:transition advClick="0" advTm="25000">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C07C8C3-4165-4353-ABF2-492454AF91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289AA46A-3C66-4E4A-9907-225E50ABB7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E57F8214-A11A-4309-9D51-44F35987D1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6495F3-B757-4FAF-98AA-EDA7D1485485}" type="datetimeFigureOut">
              <a:rPr lang="en-US" smtClean="0"/>
              <a:t>6/12/21</a:t>
            </a:fld>
            <a:endParaRPr lang="en-US"/>
          </a:p>
        </p:txBody>
      </p:sp>
      <p:sp>
        <p:nvSpPr>
          <p:cNvPr id="5" name="Footer Placeholder 4">
            <a:extLst>
              <a:ext uri="{FF2B5EF4-FFF2-40B4-BE49-F238E27FC236}">
                <a16:creationId xmlns:a16="http://schemas.microsoft.com/office/drawing/2014/main" id="{D6A334EB-8260-4F13-9553-5A8593D9DC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0C1EF96-E028-4E68-864E-9B77CF9F25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1939C1-24D7-49E9-A58A-7960365209F5}" type="slidenum">
              <a:rPr lang="en-US" smtClean="0"/>
              <a:t>‹#›</a:t>
            </a:fld>
            <a:endParaRPr lang="en-US"/>
          </a:p>
        </p:txBody>
      </p:sp>
    </p:spTree>
    <p:extLst>
      <p:ext uri="{BB962C8B-B14F-4D97-AF65-F5344CB8AC3E}">
        <p14:creationId xmlns:p14="http://schemas.microsoft.com/office/powerpoint/2010/main" val="53201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p14:dur="250" advClick="0" advTm="25000">
        <p:fade/>
      </p:transition>
    </mc:Choice>
    <mc:Fallback>
      <p:transition advClick="0" advTm="25000">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microsoft.com/office/2007/relationships/hdphoto" Target="../media/hdphoto1.wdp"/><Relationship Id="rId7"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jpe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_rels/slide1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2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5.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C19DA35-7768-C342-B617-C78C4952E4AF}"/>
              </a:ext>
            </a:extLst>
          </p:cNvPr>
          <p:cNvSpPr/>
          <p:nvPr/>
        </p:nvSpPr>
        <p:spPr>
          <a:xfrm>
            <a:off x="4513944" y="741310"/>
            <a:ext cx="6586491" cy="1286160"/>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4400" dirty="0">
                <a:ln w="0"/>
                <a:effectLst>
                  <a:outerShdw blurRad="38100" dist="19050" dir="2700000" algn="tl" rotWithShape="0">
                    <a:schemeClr val="dk1">
                      <a:alpha val="40000"/>
                    </a:schemeClr>
                  </a:outerShdw>
                </a:effectLst>
                <a:latin typeface="+mj-lt"/>
                <a:ea typeface="+mj-ea"/>
                <a:cs typeface="+mj-cs"/>
              </a:rPr>
              <a:t>     Contents</a:t>
            </a:r>
            <a:endParaRPr lang="en-US" sz="4400" b="0" cap="none" spc="0" dirty="0">
              <a:ln w="0"/>
              <a:effectLst>
                <a:outerShdw blurRad="38100" dist="19050" dir="2700000" algn="tl" rotWithShape="0">
                  <a:schemeClr val="dk1">
                    <a:alpha val="40000"/>
                  </a:schemeClr>
                </a:outerShdw>
              </a:effectLst>
              <a:latin typeface="+mj-lt"/>
              <a:ea typeface="+mj-ea"/>
              <a:cs typeface="+mj-cs"/>
            </a:endParaRPr>
          </a:p>
        </p:txBody>
      </p:sp>
      <p:sp>
        <p:nvSpPr>
          <p:cNvPr id="3" name="Rectangle 2">
            <a:extLst>
              <a:ext uri="{FF2B5EF4-FFF2-40B4-BE49-F238E27FC236}">
                <a16:creationId xmlns:a16="http://schemas.microsoft.com/office/drawing/2014/main" id="{20154A35-8EE6-2342-9C40-B5CDBF7FBC2E}"/>
              </a:ext>
            </a:extLst>
          </p:cNvPr>
          <p:cNvSpPr/>
          <p:nvPr/>
        </p:nvSpPr>
        <p:spPr>
          <a:xfrm>
            <a:off x="4803805" y="2452915"/>
            <a:ext cx="6586489" cy="3785419"/>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endParaRPr lang="en-US" sz="2000" dirty="0"/>
          </a:p>
        </p:txBody>
      </p:sp>
      <p:pic>
        <p:nvPicPr>
          <p:cNvPr id="5" name="Picture 4">
            <a:extLst>
              <a:ext uri="{FF2B5EF4-FFF2-40B4-BE49-F238E27FC236}">
                <a16:creationId xmlns:a16="http://schemas.microsoft.com/office/drawing/2014/main" id="{9749D71F-45A9-A74F-B8E9-AC57F6312580}"/>
              </a:ext>
            </a:extLst>
          </p:cNvPr>
          <p:cNvPicPr>
            <a:picLocks noChangeAspect="1"/>
          </p:cNvPicPr>
          <p:nvPr/>
        </p:nvPicPr>
        <p:blipFill rotWithShape="1">
          <a:blip r:embed="rId2">
            <a:extLst>
              <a:ext uri="{BEBA8EAE-BF5A-486C-A8C5-ECC9F3942E4B}">
                <a14:imgProps xmlns:a14="http://schemas.microsoft.com/office/drawing/2010/main">
                  <a14:imgLayer r:embed="rId3">
                    <a14:imgEffect>
                      <a14:sharpenSoften amount="-100000"/>
                    </a14:imgEffect>
                  </a14:imgLayer>
                </a14:imgProps>
              </a:ext>
              <a:ext uri="{28A0092B-C50C-407E-A947-70E740481C1C}">
                <a14:useLocalDpi xmlns:a14="http://schemas.microsoft.com/office/drawing/2010/main" val="0"/>
              </a:ext>
            </a:extLst>
          </a:blip>
          <a:srcRect r="61979"/>
          <a:stretch/>
        </p:blipFill>
        <p:spPr>
          <a:xfrm>
            <a:off x="-17375" y="0"/>
            <a:ext cx="4635571" cy="6857990"/>
          </a:xfrm>
          <a:prstGeom prst="rect">
            <a:avLst/>
          </a:prstGeom>
          <a:effectLst/>
        </p:spPr>
      </p:pic>
      <p:cxnSp>
        <p:nvCxnSpPr>
          <p:cNvPr id="23" name="Straight Connector 22">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FCB646"/>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7775A3F3-7E93-504D-A676-DDA3896E1AF1}"/>
              </a:ext>
            </a:extLst>
          </p:cNvPr>
          <p:cNvSpPr/>
          <p:nvPr/>
        </p:nvSpPr>
        <p:spPr>
          <a:xfrm>
            <a:off x="4288200" y="2578885"/>
            <a:ext cx="7903800" cy="707886"/>
          </a:xfrm>
          <a:prstGeom prst="rect">
            <a:avLst/>
          </a:prstGeom>
        </p:spPr>
        <p:txBody>
          <a:bodyPr wrap="square">
            <a:spAutoFit/>
          </a:bodyPr>
          <a:lstStyle/>
          <a:p>
            <a:pPr algn="ctr"/>
            <a:r>
              <a:rPr lang="en-US" sz="4000" dirty="0"/>
              <a:t> TOP 30 interview questions</a:t>
            </a:r>
          </a:p>
        </p:txBody>
      </p:sp>
      <p:sp>
        <p:nvSpPr>
          <p:cNvPr id="20" name="TextBox 19">
            <a:extLst>
              <a:ext uri="{FF2B5EF4-FFF2-40B4-BE49-F238E27FC236}">
                <a16:creationId xmlns:a16="http://schemas.microsoft.com/office/drawing/2014/main" id="{AEE3FB09-1FC8-DE4B-8F61-02358C4A0D1A}"/>
              </a:ext>
            </a:extLst>
          </p:cNvPr>
          <p:cNvSpPr txBox="1"/>
          <p:nvPr/>
        </p:nvSpPr>
        <p:spPr>
          <a:xfrm>
            <a:off x="4288200" y="3726739"/>
            <a:ext cx="7903800" cy="707886"/>
          </a:xfrm>
          <a:prstGeom prst="rect">
            <a:avLst/>
          </a:prstGeom>
          <a:noFill/>
        </p:spPr>
        <p:txBody>
          <a:bodyPr wrap="square" rtlCol="0">
            <a:spAutoFit/>
          </a:bodyPr>
          <a:lstStyle/>
          <a:p>
            <a:pPr algn="ctr"/>
            <a:r>
              <a:rPr lang="en-US" sz="4000" b="1" dirty="0"/>
              <a:t>Collections </a:t>
            </a:r>
            <a:r>
              <a:rPr lang="en-US" sz="3200" b="1" dirty="0"/>
              <a:t>VOL-2</a:t>
            </a:r>
          </a:p>
        </p:txBody>
      </p:sp>
      <p:sp>
        <p:nvSpPr>
          <p:cNvPr id="22" name="TextBox 21">
            <a:extLst>
              <a:ext uri="{FF2B5EF4-FFF2-40B4-BE49-F238E27FC236}">
                <a16:creationId xmlns:a16="http://schemas.microsoft.com/office/drawing/2014/main" id="{AC52B233-87D9-7A47-B8D9-1A9D0ED49DB9}"/>
              </a:ext>
            </a:extLst>
          </p:cNvPr>
          <p:cNvSpPr txBox="1"/>
          <p:nvPr/>
        </p:nvSpPr>
        <p:spPr>
          <a:xfrm>
            <a:off x="6978963" y="5909475"/>
            <a:ext cx="2084673" cy="338554"/>
          </a:xfrm>
          <a:prstGeom prst="rect">
            <a:avLst/>
          </a:prstGeom>
          <a:noFill/>
        </p:spPr>
        <p:txBody>
          <a:bodyPr wrap="none" rtlCol="0">
            <a:spAutoFit/>
          </a:bodyPr>
          <a:lstStyle/>
          <a:p>
            <a:r>
              <a:rPr lang="en-US" sz="1600" b="1" dirty="0">
                <a:latin typeface="+mj-lt"/>
              </a:rPr>
              <a:t>TARGETED COMPANIES</a:t>
            </a:r>
          </a:p>
        </p:txBody>
      </p:sp>
      <p:pic>
        <p:nvPicPr>
          <p:cNvPr id="1030" name="Picture 6" descr="IBM logo and symbol, meaning, history, PNG">
            <a:extLst>
              <a:ext uri="{FF2B5EF4-FFF2-40B4-BE49-F238E27FC236}">
                <a16:creationId xmlns:a16="http://schemas.microsoft.com/office/drawing/2014/main" id="{47B5B7FD-1127-914B-915C-8BEF38E9C92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87096" y="6363497"/>
            <a:ext cx="594941" cy="269776"/>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Cognizant Logos">
            <a:extLst>
              <a:ext uri="{FF2B5EF4-FFF2-40B4-BE49-F238E27FC236}">
                <a16:creationId xmlns:a16="http://schemas.microsoft.com/office/drawing/2014/main" id="{91912F2B-40C1-F941-A1B3-52DBB941AD7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328991" y="6231160"/>
            <a:ext cx="412891" cy="432619"/>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Accenture | Save the Children">
            <a:extLst>
              <a:ext uri="{FF2B5EF4-FFF2-40B4-BE49-F238E27FC236}">
                <a16:creationId xmlns:a16="http://schemas.microsoft.com/office/drawing/2014/main" id="{A247F237-6835-B143-B76F-34DF06B7A98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67646" y="6352794"/>
            <a:ext cx="887732" cy="443866"/>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a:extLst>
              <a:ext uri="{FF2B5EF4-FFF2-40B4-BE49-F238E27FC236}">
                <a16:creationId xmlns:a16="http://schemas.microsoft.com/office/drawing/2014/main" id="{8EDCDD99-64FC-B740-8218-F465F89F509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919812" y="6216636"/>
            <a:ext cx="1085121" cy="461666"/>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Capgemini reveals new logo to mark 50th anniversary | B2B Marketing">
            <a:extLst>
              <a:ext uri="{FF2B5EF4-FFF2-40B4-BE49-F238E27FC236}">
                <a16:creationId xmlns:a16="http://schemas.microsoft.com/office/drawing/2014/main" id="{C21D511D-61AB-A447-A6BD-4E6FC47BBAA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516048" y="6264182"/>
            <a:ext cx="1095177" cy="621090"/>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Will continue with WFH, critical staff present on premises: HCL ...">
            <a:extLst>
              <a:ext uri="{FF2B5EF4-FFF2-40B4-BE49-F238E27FC236}">
                <a16:creationId xmlns:a16="http://schemas.microsoft.com/office/drawing/2014/main" id="{FEA0B903-15E3-1C43-B9A8-FC05F564065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079070" y="6238334"/>
            <a:ext cx="1337556" cy="593299"/>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a:extLst>
              <a:ext uri="{FF2B5EF4-FFF2-40B4-BE49-F238E27FC236}">
                <a16:creationId xmlns:a16="http://schemas.microsoft.com/office/drawing/2014/main" id="{CFDE7872-95C4-D643-9213-744D1910A148}"/>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257304" y="6363497"/>
            <a:ext cx="796965" cy="318786"/>
          </a:xfrm>
          <a:prstGeom prst="rect">
            <a:avLst/>
          </a:prstGeom>
          <a:noFill/>
          <a:extLst>
            <a:ext uri="{909E8E84-426E-40DD-AFC4-6F175D3DCCD1}">
              <a14:hiddenFill xmlns:a14="http://schemas.microsoft.com/office/drawing/2010/main">
                <a:solidFill>
                  <a:srgbClr val="FFFFFF"/>
                </a:solidFill>
              </a14:hiddenFill>
            </a:ext>
          </a:extLst>
        </p:spPr>
      </p:pic>
      <p:sp>
        <p:nvSpPr>
          <p:cNvPr id="24" name="TextBox 23">
            <a:extLst>
              <a:ext uri="{FF2B5EF4-FFF2-40B4-BE49-F238E27FC236}">
                <a16:creationId xmlns:a16="http://schemas.microsoft.com/office/drawing/2014/main" id="{8D0DD8BE-C7FE-0745-9C9D-455C4D092F57}"/>
              </a:ext>
            </a:extLst>
          </p:cNvPr>
          <p:cNvSpPr txBox="1"/>
          <p:nvPr/>
        </p:nvSpPr>
        <p:spPr>
          <a:xfrm>
            <a:off x="7807189" y="4417904"/>
            <a:ext cx="966675" cy="369332"/>
          </a:xfrm>
          <a:prstGeom prst="rect">
            <a:avLst/>
          </a:prstGeom>
          <a:noFill/>
        </p:spPr>
        <p:txBody>
          <a:bodyPr wrap="none" rtlCol="0">
            <a:spAutoFit/>
          </a:bodyPr>
          <a:lstStyle/>
          <a:p>
            <a:r>
              <a:rPr lang="en-US" b="1" dirty="0"/>
              <a:t>PART - 9</a:t>
            </a:r>
          </a:p>
        </p:txBody>
      </p:sp>
      <p:sp>
        <p:nvSpPr>
          <p:cNvPr id="4" name="TextBox 3">
            <a:extLst>
              <a:ext uri="{FF2B5EF4-FFF2-40B4-BE49-F238E27FC236}">
                <a16:creationId xmlns:a16="http://schemas.microsoft.com/office/drawing/2014/main" id="{1543DFAD-05E0-434C-A582-73A5D416B94C}"/>
              </a:ext>
            </a:extLst>
          </p:cNvPr>
          <p:cNvSpPr txBox="1"/>
          <p:nvPr/>
        </p:nvSpPr>
        <p:spPr>
          <a:xfrm>
            <a:off x="6738044" y="4902704"/>
            <a:ext cx="3181768" cy="461665"/>
          </a:xfrm>
          <a:prstGeom prst="rect">
            <a:avLst/>
          </a:prstGeom>
          <a:noFill/>
        </p:spPr>
        <p:txBody>
          <a:bodyPr wrap="none" rtlCol="0">
            <a:spAutoFit/>
          </a:bodyPr>
          <a:lstStyle/>
          <a:p>
            <a:r>
              <a:rPr lang="en-US" sz="2400" dirty="0">
                <a:solidFill>
                  <a:srgbClr val="FF0000"/>
                </a:solidFill>
              </a:rPr>
              <a:t>… continuation of Part 8</a:t>
            </a:r>
          </a:p>
        </p:txBody>
      </p:sp>
    </p:spTree>
    <p:extLst>
      <p:ext uri="{BB962C8B-B14F-4D97-AF65-F5344CB8AC3E}">
        <p14:creationId xmlns:p14="http://schemas.microsoft.com/office/powerpoint/2010/main" val="4245611937"/>
      </p:ext>
    </p:extLst>
  </p:cSld>
  <p:clrMapOvr>
    <a:masterClrMapping/>
  </p:clrMapOvr>
  <mc:AlternateContent xmlns:mc="http://schemas.openxmlformats.org/markup-compatibility/2006">
    <mc:Choice xmlns:p14="http://schemas.microsoft.com/office/powerpoint/2010/main" Requires="p14">
      <p:transition p14:dur="250" advClick="0" advTm="25000">
        <p:fade/>
      </p:transition>
    </mc:Choice>
    <mc:Fallback>
      <p:transition advClick="0" advTm="25000">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1">
            <a:alpha val="2000"/>
          </a:schemeClr>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749D71F-45A9-A74F-B8E9-AC57F6312580}"/>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100000"/>
                    </a14:imgEffect>
                  </a14:imgLayer>
                </a14:imgProps>
              </a:ext>
              <a:ext uri="{28A0092B-C50C-407E-A947-70E740481C1C}">
                <a14:useLocalDpi xmlns:a14="http://schemas.microsoft.com/office/drawing/2010/main" val="0"/>
              </a:ext>
            </a:extLst>
          </a:blip>
          <a:stretch>
            <a:fillRect/>
          </a:stretch>
        </p:blipFill>
        <p:spPr>
          <a:xfrm>
            <a:off x="0" y="-1580"/>
            <a:ext cx="12192000" cy="6858000"/>
          </a:xfrm>
          <a:prstGeom prst="rect">
            <a:avLst/>
          </a:prstGeom>
        </p:spPr>
      </p:pic>
      <p:sp>
        <p:nvSpPr>
          <p:cNvPr id="2" name="Rectangle 1">
            <a:extLst>
              <a:ext uri="{FF2B5EF4-FFF2-40B4-BE49-F238E27FC236}">
                <a16:creationId xmlns:a16="http://schemas.microsoft.com/office/drawing/2014/main" id="{0C19DA35-7768-C342-B617-C78C4952E4AF}"/>
              </a:ext>
            </a:extLst>
          </p:cNvPr>
          <p:cNvSpPr/>
          <p:nvPr/>
        </p:nvSpPr>
        <p:spPr>
          <a:xfrm>
            <a:off x="561770" y="770007"/>
            <a:ext cx="7956665" cy="1200329"/>
          </a:xfrm>
          <a:prstGeom prst="rect">
            <a:avLst/>
          </a:prstGeom>
          <a:noFill/>
        </p:spPr>
        <p:txBody>
          <a:bodyPr wrap="none" lIns="91440" tIns="45720" rIns="91440" bIns="45720">
            <a:spAutoFit/>
          </a:bodyPr>
          <a:lstStyle/>
          <a:p>
            <a:r>
              <a:rPr lang="en-US" sz="3600" b="1" dirty="0">
                <a:ln w="0"/>
                <a:effectLst>
                  <a:outerShdw blurRad="38100" dist="19050" dir="2700000" algn="tl" rotWithShape="0">
                    <a:schemeClr val="dk1">
                      <a:alpha val="40000"/>
                    </a:schemeClr>
                  </a:outerShdw>
                </a:effectLst>
              </a:rPr>
              <a:t>30. </a:t>
            </a:r>
            <a:r>
              <a:rPr lang="en-IN" sz="3600" b="1" dirty="0">
                <a:ln w="0"/>
                <a:effectLst>
                  <a:outerShdw blurRad="38100" dist="19050" dir="2700000" algn="tl" rotWithShape="0">
                    <a:schemeClr val="dk1">
                      <a:alpha val="40000"/>
                    </a:schemeClr>
                  </a:outerShdw>
                </a:effectLst>
              </a:rPr>
              <a:t> </a:t>
            </a:r>
            <a:r>
              <a:rPr lang="en-IN" sz="3600" b="1" dirty="0"/>
              <a:t> Differentiate between List and Set.</a:t>
            </a:r>
            <a:r>
              <a:rPr lang="en-IN" sz="3600" b="1" dirty="0">
                <a:ln w="0"/>
                <a:effectLst>
                  <a:outerShdw blurRad="38100" dist="19050" dir="2700000" algn="tl" rotWithShape="0">
                    <a:schemeClr val="dk1">
                      <a:alpha val="40000"/>
                    </a:schemeClr>
                  </a:outerShdw>
                </a:effectLst>
              </a:rPr>
              <a:t>?</a:t>
            </a:r>
          </a:p>
          <a:p>
            <a:endParaRPr lang="en-IN" sz="3600" b="1" dirty="0">
              <a:ln w="0"/>
              <a:effectLst>
                <a:outerShdw blurRad="38100" dist="19050" dir="2700000" algn="tl" rotWithShape="0">
                  <a:schemeClr val="dk1">
                    <a:alpha val="40000"/>
                  </a:schemeClr>
                </a:outerShdw>
              </a:effectLst>
            </a:endParaRPr>
          </a:p>
        </p:txBody>
      </p:sp>
      <p:sp>
        <p:nvSpPr>
          <p:cNvPr id="4" name="Round Diagonal Corner of Rectangle 3">
            <a:extLst>
              <a:ext uri="{FF2B5EF4-FFF2-40B4-BE49-F238E27FC236}">
                <a16:creationId xmlns:a16="http://schemas.microsoft.com/office/drawing/2014/main" id="{457AAA6D-6C4D-9348-827C-C436274DA656}"/>
              </a:ext>
            </a:extLst>
          </p:cNvPr>
          <p:cNvSpPr/>
          <p:nvPr/>
        </p:nvSpPr>
        <p:spPr>
          <a:xfrm>
            <a:off x="9390743" y="228472"/>
            <a:ext cx="2931886" cy="638628"/>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Technical Interview</a:t>
            </a:r>
          </a:p>
        </p:txBody>
      </p:sp>
      <p:pic>
        <p:nvPicPr>
          <p:cNvPr id="7" name="Picture 6" descr="A picture containing sitting, dark, plate, food&#10;&#10;Description automatically generated">
            <a:extLst>
              <a:ext uri="{FF2B5EF4-FFF2-40B4-BE49-F238E27FC236}">
                <a16:creationId xmlns:a16="http://schemas.microsoft.com/office/drawing/2014/main" id="{A2CCB54D-890A-C943-BF12-3F2A1771813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08381" y="6244112"/>
            <a:ext cx="1580718" cy="352534"/>
          </a:xfrm>
          <a:prstGeom prst="rect">
            <a:avLst/>
          </a:prstGeom>
        </p:spPr>
      </p:pic>
      <p:sp>
        <p:nvSpPr>
          <p:cNvPr id="8" name="Rectangle 7">
            <a:extLst>
              <a:ext uri="{FF2B5EF4-FFF2-40B4-BE49-F238E27FC236}">
                <a16:creationId xmlns:a16="http://schemas.microsoft.com/office/drawing/2014/main" id="{AE501090-992D-D741-954A-282D05DCC423}"/>
              </a:ext>
            </a:extLst>
          </p:cNvPr>
          <p:cNvSpPr/>
          <p:nvPr/>
        </p:nvSpPr>
        <p:spPr>
          <a:xfrm>
            <a:off x="8911685" y="6158769"/>
            <a:ext cx="3280315" cy="523220"/>
          </a:xfrm>
          <a:prstGeom prst="rect">
            <a:avLst/>
          </a:prstGeom>
          <a:noFill/>
        </p:spPr>
        <p:txBody>
          <a:bodyPr wrap="square" lIns="91440" tIns="45720" rIns="91440" bIns="45720">
            <a:spAutoFit/>
          </a:bodyPr>
          <a:lstStyle/>
          <a:p>
            <a:pPr algn="ctr"/>
            <a:r>
              <a:rPr lang="en-GB" sz="2800" b="1" cap="none" spc="0" dirty="0">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rPr>
              <a:t>/ </a:t>
            </a:r>
            <a:r>
              <a:rPr lang="en-GB" sz="2400" b="1" cap="none" spc="0" dirty="0" err="1">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rPr>
              <a:t>TechnicalInterview</a:t>
            </a:r>
            <a:endParaRPr lang="en-GB" sz="2400" b="1" cap="none" spc="0" dirty="0">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endParaRPr>
          </a:p>
        </p:txBody>
      </p:sp>
      <p:graphicFrame>
        <p:nvGraphicFramePr>
          <p:cNvPr id="6" name="Table 5">
            <a:extLst>
              <a:ext uri="{FF2B5EF4-FFF2-40B4-BE49-F238E27FC236}">
                <a16:creationId xmlns:a16="http://schemas.microsoft.com/office/drawing/2014/main" id="{B451FDAA-5D33-E543-8108-F4DD8553F5E0}"/>
              </a:ext>
            </a:extLst>
          </p:cNvPr>
          <p:cNvGraphicFramePr>
            <a:graphicFrameLocks noGrp="1"/>
          </p:cNvGraphicFramePr>
          <p:nvPr>
            <p:extLst>
              <p:ext uri="{D42A27DB-BD31-4B8C-83A1-F6EECF244321}">
                <p14:modId xmlns:p14="http://schemas.microsoft.com/office/powerpoint/2010/main" val="1053530580"/>
              </p:ext>
            </p:extLst>
          </p:nvPr>
        </p:nvGraphicFramePr>
        <p:xfrm>
          <a:off x="1498305" y="1807482"/>
          <a:ext cx="8942060" cy="3783090"/>
        </p:xfrm>
        <a:graphic>
          <a:graphicData uri="http://schemas.openxmlformats.org/drawingml/2006/table">
            <a:tbl>
              <a:tblPr/>
              <a:tblGrid>
                <a:gridCol w="4471030">
                  <a:extLst>
                    <a:ext uri="{9D8B030D-6E8A-4147-A177-3AD203B41FA5}">
                      <a16:colId xmlns:a16="http://schemas.microsoft.com/office/drawing/2014/main" val="4215486955"/>
                    </a:ext>
                  </a:extLst>
                </a:gridCol>
                <a:gridCol w="4471030">
                  <a:extLst>
                    <a:ext uri="{9D8B030D-6E8A-4147-A177-3AD203B41FA5}">
                      <a16:colId xmlns:a16="http://schemas.microsoft.com/office/drawing/2014/main" val="3506418970"/>
                    </a:ext>
                  </a:extLst>
                </a:gridCol>
              </a:tblGrid>
              <a:tr h="456580">
                <a:tc>
                  <a:txBody>
                    <a:bodyPr/>
                    <a:lstStyle/>
                    <a:p>
                      <a:pPr algn="ctr" fontAlgn="t"/>
                      <a:r>
                        <a:rPr lang="en-IN" b="1" dirty="0">
                          <a:effectLst/>
                        </a:rPr>
                        <a:t>List</a:t>
                      </a:r>
                      <a:endParaRPr lang="en-IN" dirty="0">
                        <a:effectLst/>
                      </a:endParaRPr>
                    </a:p>
                  </a:txBody>
                  <a:tcPr marL="76200" marR="76200" marT="76200" marB="76200">
                    <a:lnL w="12700" cap="flat" cmpd="sng" algn="ctr">
                      <a:solidFill>
                        <a:srgbClr val="F05293"/>
                      </a:solidFill>
                      <a:prstDash val="solid"/>
                      <a:round/>
                      <a:headEnd type="none" w="med" len="med"/>
                      <a:tailEnd type="none" w="med" len="med"/>
                    </a:lnL>
                    <a:lnR w="12700" cap="flat" cmpd="sng" algn="ctr">
                      <a:solidFill>
                        <a:srgbClr val="00EB90"/>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ctr" fontAlgn="t"/>
                      <a:r>
                        <a:rPr lang="en-IN" b="1" dirty="0">
                          <a:effectLst/>
                        </a:rPr>
                        <a:t>Set</a:t>
                      </a:r>
                      <a:endParaRPr lang="en-IN" dirty="0">
                        <a:effectLst/>
                      </a:endParaRPr>
                    </a:p>
                  </a:txBody>
                  <a:tcPr marL="76200" marR="76200" marT="76200" marB="76200">
                    <a:lnL w="12700" cap="flat" cmpd="sng" algn="ctr">
                      <a:solidFill>
                        <a:srgbClr val="00EB90"/>
                      </a:solidFill>
                      <a:prstDash val="solid"/>
                      <a:round/>
                      <a:headEnd type="none" w="med" len="med"/>
                      <a:tailEnd type="none" w="med" len="med"/>
                    </a:lnL>
                    <a:lnR w="12700" cap="flat" cmpd="sng" algn="ctr">
                      <a:solidFill>
                        <a:srgbClr val="805293"/>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518370118"/>
                  </a:ext>
                </a:extLst>
              </a:tr>
              <a:tr h="456580">
                <a:tc>
                  <a:txBody>
                    <a:bodyPr/>
                    <a:lstStyle/>
                    <a:p>
                      <a:pPr algn="l" fontAlgn="t"/>
                      <a:r>
                        <a:rPr lang="en-IN">
                          <a:effectLst/>
                        </a:rPr>
                        <a:t>An ordered collection of elements</a:t>
                      </a:r>
                    </a:p>
                  </a:txBody>
                  <a:tcPr marL="76200" marR="76200" marT="76200" marB="76200">
                    <a:lnL w="12700" cap="flat" cmpd="sng" algn="ctr">
                      <a:solidFill>
                        <a:srgbClr val="302792"/>
                      </a:solidFill>
                      <a:prstDash val="solid"/>
                      <a:round/>
                      <a:headEnd type="none" w="med" len="med"/>
                      <a:tailEnd type="none" w="med" len="med"/>
                    </a:lnL>
                    <a:lnR w="12700" cap="flat" cmpd="sng" algn="ctr">
                      <a:solidFill>
                        <a:srgbClr val="501B93"/>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IN" dirty="0">
                          <a:effectLst/>
                        </a:rPr>
                        <a:t>An unordered collection of elements</a:t>
                      </a:r>
                    </a:p>
                  </a:txBody>
                  <a:tcPr marL="76200" marR="76200" marT="76200" marB="76200">
                    <a:lnL w="12700" cap="flat" cmpd="sng" algn="ctr">
                      <a:solidFill>
                        <a:srgbClr val="501B93"/>
                      </a:solidFill>
                      <a:prstDash val="solid"/>
                      <a:round/>
                      <a:headEnd type="none" w="med" len="med"/>
                      <a:tailEnd type="none" w="med" len="med"/>
                    </a:lnL>
                    <a:lnR w="12700" cap="flat" cmpd="sng" algn="ctr">
                      <a:solidFill>
                        <a:srgbClr val="D07392"/>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074053271"/>
                  </a:ext>
                </a:extLst>
              </a:tr>
              <a:tr h="456580">
                <a:tc>
                  <a:txBody>
                    <a:bodyPr/>
                    <a:lstStyle/>
                    <a:p>
                      <a:pPr algn="l" fontAlgn="t"/>
                      <a:r>
                        <a:rPr lang="en-IN">
                          <a:effectLst/>
                        </a:rPr>
                        <a:t>Preserves the insertion order</a:t>
                      </a:r>
                    </a:p>
                  </a:txBody>
                  <a:tcPr marL="76200" marR="76200" marT="76200" marB="76200">
                    <a:lnL w="12700" cap="flat" cmpd="sng" algn="ctr">
                      <a:solidFill>
                        <a:srgbClr val="205D9D"/>
                      </a:solidFill>
                      <a:prstDash val="solid"/>
                      <a:round/>
                      <a:headEnd type="none" w="med" len="med"/>
                      <a:tailEnd type="none" w="med" len="med"/>
                    </a:lnL>
                    <a:lnR w="12700" cap="flat" cmpd="sng" algn="ctr">
                      <a:solidFill>
                        <a:srgbClr val="10B49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IN">
                          <a:effectLst/>
                        </a:rPr>
                        <a:t>Doesn't preserves the insertion order</a:t>
                      </a:r>
                    </a:p>
                  </a:txBody>
                  <a:tcPr marL="76200" marR="76200" marT="76200" marB="76200">
                    <a:lnL w="12700" cap="flat" cmpd="sng" algn="ctr">
                      <a:solidFill>
                        <a:srgbClr val="10B49D"/>
                      </a:solidFill>
                      <a:prstDash val="solid"/>
                      <a:round/>
                      <a:headEnd type="none" w="med" len="med"/>
                      <a:tailEnd type="none" w="med" len="med"/>
                    </a:lnL>
                    <a:lnR w="12700" cap="flat" cmpd="sng" algn="ctr">
                      <a:solidFill>
                        <a:srgbClr val="80F19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759178391"/>
                  </a:ext>
                </a:extLst>
              </a:tr>
              <a:tr h="456580">
                <a:tc>
                  <a:txBody>
                    <a:bodyPr/>
                    <a:lstStyle/>
                    <a:p>
                      <a:pPr algn="l" fontAlgn="t"/>
                      <a:r>
                        <a:rPr lang="en-IN">
                          <a:effectLst/>
                        </a:rPr>
                        <a:t>Duplicate values are allowed</a:t>
                      </a:r>
                    </a:p>
                  </a:txBody>
                  <a:tcPr marL="76200" marR="76200" marT="76200" marB="76200">
                    <a:lnL w="12700" cap="flat" cmpd="sng" algn="ctr">
                      <a:solidFill>
                        <a:srgbClr val="50C89C"/>
                      </a:solidFill>
                      <a:prstDash val="solid"/>
                      <a:round/>
                      <a:headEnd type="none" w="med" len="med"/>
                      <a:tailEnd type="none" w="med" len="med"/>
                    </a:lnL>
                    <a:lnR w="12700" cap="flat" cmpd="sng" algn="ctr">
                      <a:solidFill>
                        <a:srgbClr val="504099"/>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IN">
                          <a:effectLst/>
                        </a:rPr>
                        <a:t>Duplicate values are not allowed</a:t>
                      </a:r>
                    </a:p>
                  </a:txBody>
                  <a:tcPr marL="76200" marR="76200" marT="76200" marB="76200">
                    <a:lnL w="12700" cap="flat" cmpd="sng" algn="ctr">
                      <a:solidFill>
                        <a:srgbClr val="504099"/>
                      </a:solidFill>
                      <a:prstDash val="solid"/>
                      <a:round/>
                      <a:headEnd type="none" w="med" len="med"/>
                      <a:tailEnd type="none" w="med" len="med"/>
                    </a:lnL>
                    <a:lnR w="12700" cap="flat" cmpd="sng" algn="ctr">
                      <a:solidFill>
                        <a:srgbClr val="504299"/>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481433249"/>
                  </a:ext>
                </a:extLst>
              </a:tr>
              <a:tr h="750095">
                <a:tc>
                  <a:txBody>
                    <a:bodyPr/>
                    <a:lstStyle/>
                    <a:p>
                      <a:pPr algn="l" fontAlgn="t"/>
                      <a:r>
                        <a:rPr lang="en-IN">
                          <a:effectLst/>
                        </a:rPr>
                        <a:t>Any number of null values can be stored</a:t>
                      </a:r>
                    </a:p>
                  </a:txBody>
                  <a:tcPr marL="76200" marR="76200" marT="76200" marB="76200">
                    <a:lnL w="12700" cap="flat" cmpd="sng" algn="ctr">
                      <a:solidFill>
                        <a:srgbClr val="D07D99"/>
                      </a:solidFill>
                      <a:prstDash val="solid"/>
                      <a:round/>
                      <a:headEnd type="none" w="med" len="med"/>
                      <a:tailEnd type="none" w="med" len="med"/>
                    </a:lnL>
                    <a:lnR w="12700" cap="flat" cmpd="sng" algn="ctr">
                      <a:solidFill>
                        <a:srgbClr val="C05699"/>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IN">
                          <a:effectLst/>
                        </a:rPr>
                        <a:t>Only one null values can be stored</a:t>
                      </a:r>
                    </a:p>
                  </a:txBody>
                  <a:tcPr marL="76200" marR="76200" marT="76200" marB="76200">
                    <a:lnL w="12700" cap="flat" cmpd="sng" algn="ctr">
                      <a:solidFill>
                        <a:srgbClr val="C05699"/>
                      </a:solidFill>
                      <a:prstDash val="solid"/>
                      <a:round/>
                      <a:headEnd type="none" w="med" len="med"/>
                      <a:tailEnd type="none" w="med" len="med"/>
                    </a:lnL>
                    <a:lnR w="12700" cap="flat" cmpd="sng" algn="ctr">
                      <a:solidFill>
                        <a:srgbClr val="506799"/>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4159936931"/>
                  </a:ext>
                </a:extLst>
              </a:tr>
              <a:tr h="750095">
                <a:tc>
                  <a:txBody>
                    <a:bodyPr/>
                    <a:lstStyle/>
                    <a:p>
                      <a:pPr algn="l" fontAlgn="t"/>
                      <a:r>
                        <a:rPr lang="en-IN">
                          <a:effectLst/>
                        </a:rPr>
                        <a:t>ListIterator can be used to traverse the List in any direction</a:t>
                      </a:r>
                    </a:p>
                  </a:txBody>
                  <a:tcPr marL="76200" marR="76200" marT="76200" marB="76200">
                    <a:lnL w="12700" cap="flat" cmpd="sng" algn="ctr">
                      <a:solidFill>
                        <a:srgbClr val="807299"/>
                      </a:solidFill>
                      <a:prstDash val="solid"/>
                      <a:round/>
                      <a:headEnd type="none" w="med" len="med"/>
                      <a:tailEnd type="none" w="med" len="med"/>
                    </a:lnL>
                    <a:lnR w="12700" cap="flat" cmpd="sng" algn="ctr">
                      <a:solidFill>
                        <a:srgbClr val="407D99"/>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IN">
                          <a:effectLst/>
                        </a:rPr>
                        <a:t>ListIterator cannot be used to traverse a Set</a:t>
                      </a:r>
                    </a:p>
                  </a:txBody>
                  <a:tcPr marL="76200" marR="76200" marT="76200" marB="76200">
                    <a:lnL w="12700" cap="flat" cmpd="sng" algn="ctr">
                      <a:solidFill>
                        <a:srgbClr val="407D99"/>
                      </a:solidFill>
                      <a:prstDash val="solid"/>
                      <a:round/>
                      <a:headEnd type="none" w="med" len="med"/>
                      <a:tailEnd type="none" w="med" len="med"/>
                    </a:lnL>
                    <a:lnR w="12700" cap="flat" cmpd="sng" algn="ctr">
                      <a:solidFill>
                        <a:srgbClr val="A07299"/>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79488095"/>
                  </a:ext>
                </a:extLst>
              </a:tr>
              <a:tr h="456580">
                <a:tc>
                  <a:txBody>
                    <a:bodyPr/>
                    <a:lstStyle/>
                    <a:p>
                      <a:pPr algn="l" fontAlgn="t"/>
                      <a:r>
                        <a:rPr lang="en-IN">
                          <a:effectLst/>
                        </a:rPr>
                        <a:t>Contains a legacy class called vector</a:t>
                      </a:r>
                    </a:p>
                  </a:txBody>
                  <a:tcPr marL="76200" marR="76200" marT="76200" marB="76200">
                    <a:lnL w="12700" cap="flat" cmpd="sng" algn="ctr">
                      <a:solidFill>
                        <a:srgbClr val="406D99"/>
                      </a:solidFill>
                      <a:prstDash val="solid"/>
                      <a:round/>
                      <a:headEnd type="none" w="med" len="med"/>
                      <a:tailEnd type="none" w="med" len="med"/>
                    </a:lnL>
                    <a:lnR w="12700" cap="flat" cmpd="sng" algn="ctr">
                      <a:solidFill>
                        <a:srgbClr val="507E99"/>
                      </a:solidFill>
                      <a:prstDash val="solid"/>
                      <a:round/>
                      <a:headEnd type="none" w="med" len="med"/>
                      <a:tailEnd type="none" w="med" len="med"/>
                    </a:lnR>
                    <a:lnT w="9525" cap="flat" cmpd="sng" algn="ctr">
                      <a:solidFill>
                        <a:srgbClr val="DDDDDD"/>
                      </a:solidFill>
                      <a:prstDash val="solid"/>
                      <a:round/>
                      <a:headEnd type="none" w="med" len="med"/>
                      <a:tailEnd type="none" w="med" len="med"/>
                    </a:lnT>
                    <a:lnB w="12700" cap="flat" cmpd="sng" algn="ctr">
                      <a:solidFill>
                        <a:srgbClr val="706999"/>
                      </a:solidFill>
                      <a:prstDash val="solid"/>
                      <a:round/>
                      <a:headEnd type="none" w="med" len="med"/>
                      <a:tailEnd type="none" w="med" len="med"/>
                    </a:lnB>
                    <a:solidFill>
                      <a:srgbClr val="F9F9F9"/>
                    </a:solidFill>
                  </a:tcPr>
                </a:tc>
                <a:tc>
                  <a:txBody>
                    <a:bodyPr/>
                    <a:lstStyle/>
                    <a:p>
                      <a:pPr algn="l" fontAlgn="t"/>
                      <a:r>
                        <a:rPr lang="en-IN" dirty="0">
                          <a:effectLst/>
                        </a:rPr>
                        <a:t>Doesn't contains any legacy class</a:t>
                      </a:r>
                    </a:p>
                  </a:txBody>
                  <a:tcPr marL="76200" marR="76200" marT="76200" marB="76200">
                    <a:lnL w="12700" cap="flat" cmpd="sng" algn="ctr">
                      <a:solidFill>
                        <a:srgbClr val="507E99"/>
                      </a:solidFill>
                      <a:prstDash val="solid"/>
                      <a:round/>
                      <a:headEnd type="none" w="med" len="med"/>
                      <a:tailEnd type="none" w="med" len="med"/>
                    </a:lnL>
                    <a:lnR w="12700" cap="flat" cmpd="sng" algn="ctr">
                      <a:solidFill>
                        <a:srgbClr val="E06A99"/>
                      </a:solidFill>
                      <a:prstDash val="solid"/>
                      <a:round/>
                      <a:headEnd type="none" w="med" len="med"/>
                      <a:tailEnd type="none" w="med" len="med"/>
                    </a:lnR>
                    <a:lnT w="9525" cap="flat" cmpd="sng" algn="ctr">
                      <a:solidFill>
                        <a:srgbClr val="DDDDDD"/>
                      </a:solidFill>
                      <a:prstDash val="solid"/>
                      <a:round/>
                      <a:headEnd type="none" w="med" len="med"/>
                      <a:tailEnd type="none" w="med" len="med"/>
                    </a:lnT>
                    <a:lnB w="12700" cap="flat" cmpd="sng" algn="ctr">
                      <a:solidFill>
                        <a:srgbClr val="407C99"/>
                      </a:solidFill>
                      <a:prstDash val="solid"/>
                      <a:round/>
                      <a:headEnd type="none" w="med" len="med"/>
                      <a:tailEnd type="none" w="med" len="med"/>
                    </a:lnB>
                    <a:solidFill>
                      <a:srgbClr val="F9F9F9"/>
                    </a:solidFill>
                  </a:tcPr>
                </a:tc>
                <a:extLst>
                  <a:ext uri="{0D108BD9-81ED-4DB2-BD59-A6C34878D82A}">
                    <a16:rowId xmlns:a16="http://schemas.microsoft.com/office/drawing/2014/main" val="1566453342"/>
                  </a:ext>
                </a:extLst>
              </a:tr>
            </a:tbl>
          </a:graphicData>
        </a:graphic>
      </p:graphicFrame>
    </p:spTree>
    <p:extLst>
      <p:ext uri="{BB962C8B-B14F-4D97-AF65-F5344CB8AC3E}">
        <p14:creationId xmlns:p14="http://schemas.microsoft.com/office/powerpoint/2010/main" val="2578601123"/>
      </p:ext>
    </p:extLst>
  </p:cSld>
  <p:clrMapOvr>
    <a:masterClrMapping/>
  </p:clrMapOvr>
  <mc:AlternateContent xmlns:mc="http://schemas.openxmlformats.org/markup-compatibility/2006">
    <mc:Choice xmlns:p14="http://schemas.microsoft.com/office/powerpoint/2010/main" Requires="p14">
      <p:transition p14:dur="250" advClick="0" advTm="25000">
        <p:fade/>
      </p:transition>
    </mc:Choice>
    <mc:Fallback>
      <p:transition advClick="0" advTm="25000">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1">
            <a:alpha val="2000"/>
          </a:schemeClr>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749D71F-45A9-A74F-B8E9-AC57F6312580}"/>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1000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Rectangle 1">
            <a:extLst>
              <a:ext uri="{FF2B5EF4-FFF2-40B4-BE49-F238E27FC236}">
                <a16:creationId xmlns:a16="http://schemas.microsoft.com/office/drawing/2014/main" id="{0C19DA35-7768-C342-B617-C78C4952E4AF}"/>
              </a:ext>
            </a:extLst>
          </p:cNvPr>
          <p:cNvSpPr/>
          <p:nvPr/>
        </p:nvSpPr>
        <p:spPr>
          <a:xfrm>
            <a:off x="603659" y="794426"/>
            <a:ext cx="6033896" cy="646331"/>
          </a:xfrm>
          <a:prstGeom prst="rect">
            <a:avLst/>
          </a:prstGeom>
          <a:noFill/>
        </p:spPr>
        <p:txBody>
          <a:bodyPr wrap="none" lIns="91440" tIns="45720" rIns="91440" bIns="45720">
            <a:spAutoFit/>
          </a:bodyPr>
          <a:lstStyle/>
          <a:p>
            <a:r>
              <a:rPr lang="en-GB" sz="3600" b="1" dirty="0">
                <a:ln w="0"/>
                <a:effectLst>
                  <a:outerShdw blurRad="38100" dist="19050" dir="2700000" algn="tl" rotWithShape="0">
                    <a:schemeClr val="dk1">
                      <a:alpha val="40000"/>
                    </a:schemeClr>
                  </a:outerShdw>
                </a:effectLst>
              </a:rPr>
              <a:t>31. </a:t>
            </a:r>
            <a:r>
              <a:rPr lang="en-IN" sz="3600" b="1" dirty="0"/>
              <a:t>What is LinkedList in Java</a:t>
            </a:r>
            <a:r>
              <a:rPr lang="en-IN" sz="3600" b="1" dirty="0">
                <a:ln w="0"/>
                <a:effectLst>
                  <a:outerShdw blurRad="38100" dist="19050" dir="2700000" algn="tl" rotWithShape="0">
                    <a:schemeClr val="dk1">
                      <a:alpha val="40000"/>
                    </a:schemeClr>
                  </a:outerShdw>
                </a:effectLst>
              </a:rPr>
              <a:t>? </a:t>
            </a:r>
            <a:endParaRPr lang="en-IN" sz="3600" dirty="0">
              <a:ln w="0"/>
              <a:effectLst>
                <a:outerShdw blurRad="38100" dist="19050" dir="2700000" algn="tl" rotWithShape="0">
                  <a:schemeClr val="dk1">
                    <a:alpha val="40000"/>
                  </a:schemeClr>
                </a:outerShdw>
              </a:effectLst>
            </a:endParaRPr>
          </a:p>
        </p:txBody>
      </p:sp>
      <p:sp>
        <p:nvSpPr>
          <p:cNvPr id="3" name="Rectangle 2">
            <a:extLst>
              <a:ext uri="{FF2B5EF4-FFF2-40B4-BE49-F238E27FC236}">
                <a16:creationId xmlns:a16="http://schemas.microsoft.com/office/drawing/2014/main" id="{20154A35-8EE6-2342-9C40-B5CDBF7FBC2E}"/>
              </a:ext>
            </a:extLst>
          </p:cNvPr>
          <p:cNvSpPr/>
          <p:nvPr/>
        </p:nvSpPr>
        <p:spPr>
          <a:xfrm>
            <a:off x="1123540" y="1568211"/>
            <a:ext cx="10464801" cy="1569660"/>
          </a:xfrm>
          <a:prstGeom prst="rect">
            <a:avLst/>
          </a:prstGeom>
          <a:noFill/>
        </p:spPr>
        <p:txBody>
          <a:bodyPr wrap="square" lIns="91440" tIns="45720" rIns="91440" bIns="45720">
            <a:spAutoFit/>
          </a:bodyPr>
          <a:lstStyle/>
          <a:p>
            <a:r>
              <a:rPr lang="en-IN" sz="2400" b="1" dirty="0"/>
              <a:t>LinkedList</a:t>
            </a:r>
            <a:r>
              <a:rPr lang="en-IN" sz="2400" dirty="0"/>
              <a:t> class in Java implements </a:t>
            </a:r>
            <a:r>
              <a:rPr lang="en-IN" sz="2400" b="1" dirty="0"/>
              <a:t>Deque and List using a doubly linked list</a:t>
            </a:r>
            <a:r>
              <a:rPr lang="en-IN" sz="2400" dirty="0"/>
              <a:t>. There is a private class node in a doubly-linked list which provides its structure. It also has an item variable for holding the value and reference to Node class. This can be used for </a:t>
            </a:r>
            <a:r>
              <a:rPr lang="en-IN" sz="2400" b="1" dirty="0"/>
              <a:t>connecting the next and previous nodes</a:t>
            </a:r>
            <a:r>
              <a:rPr lang="en-IN" sz="2400" dirty="0"/>
              <a:t>.</a:t>
            </a:r>
          </a:p>
        </p:txBody>
      </p:sp>
      <p:sp>
        <p:nvSpPr>
          <p:cNvPr id="4" name="Round Diagonal Corner of Rectangle 3">
            <a:extLst>
              <a:ext uri="{FF2B5EF4-FFF2-40B4-BE49-F238E27FC236}">
                <a16:creationId xmlns:a16="http://schemas.microsoft.com/office/drawing/2014/main" id="{457AAA6D-6C4D-9348-827C-C436274DA656}"/>
              </a:ext>
            </a:extLst>
          </p:cNvPr>
          <p:cNvSpPr/>
          <p:nvPr/>
        </p:nvSpPr>
        <p:spPr>
          <a:xfrm>
            <a:off x="9390743" y="228472"/>
            <a:ext cx="2931886" cy="638628"/>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Technical Interview</a:t>
            </a:r>
          </a:p>
        </p:txBody>
      </p:sp>
      <p:pic>
        <p:nvPicPr>
          <p:cNvPr id="7" name="Picture 6" descr="A picture containing sitting, dark, plate, food&#10;&#10;Description automatically generated">
            <a:extLst>
              <a:ext uri="{FF2B5EF4-FFF2-40B4-BE49-F238E27FC236}">
                <a16:creationId xmlns:a16="http://schemas.microsoft.com/office/drawing/2014/main" id="{A2CCB54D-890A-C943-BF12-3F2A1771813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08381" y="6244112"/>
            <a:ext cx="1580718" cy="352534"/>
          </a:xfrm>
          <a:prstGeom prst="rect">
            <a:avLst/>
          </a:prstGeom>
        </p:spPr>
      </p:pic>
      <p:sp>
        <p:nvSpPr>
          <p:cNvPr id="8" name="Rectangle 7">
            <a:extLst>
              <a:ext uri="{FF2B5EF4-FFF2-40B4-BE49-F238E27FC236}">
                <a16:creationId xmlns:a16="http://schemas.microsoft.com/office/drawing/2014/main" id="{AE501090-992D-D741-954A-282D05DCC423}"/>
              </a:ext>
            </a:extLst>
          </p:cNvPr>
          <p:cNvSpPr/>
          <p:nvPr/>
        </p:nvSpPr>
        <p:spPr>
          <a:xfrm>
            <a:off x="8911685" y="6158769"/>
            <a:ext cx="3280315" cy="523220"/>
          </a:xfrm>
          <a:prstGeom prst="rect">
            <a:avLst/>
          </a:prstGeom>
          <a:noFill/>
        </p:spPr>
        <p:txBody>
          <a:bodyPr wrap="square" lIns="91440" tIns="45720" rIns="91440" bIns="45720">
            <a:spAutoFit/>
          </a:bodyPr>
          <a:lstStyle/>
          <a:p>
            <a:pPr algn="ctr"/>
            <a:r>
              <a:rPr lang="en-GB" sz="2800" b="1" cap="none" spc="0" dirty="0">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rPr>
              <a:t>/ </a:t>
            </a:r>
            <a:r>
              <a:rPr lang="en-GB" sz="2400" b="1" cap="none" spc="0" dirty="0" err="1">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rPr>
              <a:t>TechnicalInterview</a:t>
            </a:r>
            <a:endParaRPr lang="en-GB" sz="2400" b="1" cap="none" spc="0" dirty="0">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endParaRPr>
          </a:p>
        </p:txBody>
      </p:sp>
      <p:sp>
        <p:nvSpPr>
          <p:cNvPr id="9" name="Rectangle 8">
            <a:extLst>
              <a:ext uri="{FF2B5EF4-FFF2-40B4-BE49-F238E27FC236}">
                <a16:creationId xmlns:a16="http://schemas.microsoft.com/office/drawing/2014/main" id="{408C6B88-643D-864A-9CD8-0BC048A0C698}"/>
              </a:ext>
            </a:extLst>
          </p:cNvPr>
          <p:cNvSpPr/>
          <p:nvPr/>
        </p:nvSpPr>
        <p:spPr>
          <a:xfrm>
            <a:off x="603659" y="3639313"/>
            <a:ext cx="5821274" cy="646331"/>
          </a:xfrm>
          <a:prstGeom prst="rect">
            <a:avLst/>
          </a:prstGeom>
          <a:noFill/>
        </p:spPr>
        <p:txBody>
          <a:bodyPr wrap="none" lIns="91440" tIns="45720" rIns="91440" bIns="45720">
            <a:spAutoFit/>
          </a:bodyPr>
          <a:lstStyle/>
          <a:p>
            <a:r>
              <a:rPr lang="en-GB" sz="3600" b="1" dirty="0">
                <a:ln w="0"/>
                <a:effectLst>
                  <a:outerShdw blurRad="38100" dist="19050" dir="2700000" algn="tl" rotWithShape="0">
                    <a:schemeClr val="dk1">
                      <a:alpha val="40000"/>
                    </a:schemeClr>
                  </a:outerShdw>
                </a:effectLst>
              </a:rPr>
              <a:t>32. </a:t>
            </a:r>
            <a:r>
              <a:rPr lang="en-IN" sz="3600" b="1" dirty="0"/>
              <a:t>What is </a:t>
            </a:r>
            <a:r>
              <a:rPr lang="en-IN" sz="3600" b="1" dirty="0" err="1"/>
              <a:t>ArrayList</a:t>
            </a:r>
            <a:r>
              <a:rPr lang="en-IN" sz="3600" b="1" dirty="0"/>
              <a:t> in Java</a:t>
            </a:r>
            <a:r>
              <a:rPr lang="en-IN" sz="3600" b="1" dirty="0">
                <a:ln w="0"/>
                <a:effectLst>
                  <a:outerShdw blurRad="38100" dist="19050" dir="2700000" algn="tl" rotWithShape="0">
                    <a:schemeClr val="dk1">
                      <a:alpha val="40000"/>
                    </a:schemeClr>
                  </a:outerShdw>
                </a:effectLst>
              </a:rPr>
              <a:t>? </a:t>
            </a:r>
            <a:endParaRPr lang="en-IN" sz="3600" dirty="0">
              <a:ln w="0"/>
              <a:effectLst>
                <a:outerShdw blurRad="38100" dist="19050" dir="2700000" algn="tl" rotWithShape="0">
                  <a:schemeClr val="dk1">
                    <a:alpha val="40000"/>
                  </a:schemeClr>
                </a:outerShdw>
              </a:effectLst>
            </a:endParaRPr>
          </a:p>
        </p:txBody>
      </p:sp>
      <p:sp>
        <p:nvSpPr>
          <p:cNvPr id="10" name="Rectangle 9">
            <a:extLst>
              <a:ext uri="{FF2B5EF4-FFF2-40B4-BE49-F238E27FC236}">
                <a16:creationId xmlns:a16="http://schemas.microsoft.com/office/drawing/2014/main" id="{74771EE1-9ADE-7347-AB96-C65C42BE96BB}"/>
              </a:ext>
            </a:extLst>
          </p:cNvPr>
          <p:cNvSpPr/>
          <p:nvPr/>
        </p:nvSpPr>
        <p:spPr>
          <a:xfrm>
            <a:off x="1123540" y="4413098"/>
            <a:ext cx="10464801" cy="1569660"/>
          </a:xfrm>
          <a:prstGeom prst="rect">
            <a:avLst/>
          </a:prstGeom>
          <a:noFill/>
        </p:spPr>
        <p:txBody>
          <a:bodyPr wrap="square" lIns="91440" tIns="45720" rIns="91440" bIns="45720">
            <a:spAutoFit/>
          </a:bodyPr>
          <a:lstStyle/>
          <a:p>
            <a:r>
              <a:rPr lang="en-IN" sz="2400" b="1" dirty="0" err="1"/>
              <a:t>ArrayList</a:t>
            </a:r>
            <a:r>
              <a:rPr lang="en-IN" sz="2400" dirty="0"/>
              <a:t> is a data structure that can be stretched to accommodate additional elements within itself and shrink back to a smaller size when elements are removed. It is a very important data structure useful in handling the </a:t>
            </a:r>
            <a:r>
              <a:rPr lang="en-IN" sz="2400" b="1" dirty="0"/>
              <a:t>dynamic </a:t>
            </a:r>
            <a:r>
              <a:rPr lang="en-IN" sz="2400" b="1" dirty="0" err="1"/>
              <a:t>behavior</a:t>
            </a:r>
            <a:r>
              <a:rPr lang="en-IN" sz="2400" b="1" dirty="0"/>
              <a:t> </a:t>
            </a:r>
            <a:r>
              <a:rPr lang="en-IN" sz="2400" dirty="0"/>
              <a:t>of elements.</a:t>
            </a:r>
          </a:p>
        </p:txBody>
      </p:sp>
    </p:spTree>
    <p:extLst>
      <p:ext uri="{BB962C8B-B14F-4D97-AF65-F5344CB8AC3E}">
        <p14:creationId xmlns:p14="http://schemas.microsoft.com/office/powerpoint/2010/main" val="3186090021"/>
      </p:ext>
    </p:extLst>
  </p:cSld>
  <p:clrMapOvr>
    <a:masterClrMapping/>
  </p:clrMapOvr>
  <mc:AlternateContent xmlns:mc="http://schemas.openxmlformats.org/markup-compatibility/2006">
    <mc:Choice xmlns:p14="http://schemas.microsoft.com/office/powerpoint/2010/main" Requires="p14">
      <p:transition p14:dur="250" advClick="0" advTm="25000">
        <p:fade/>
      </p:transition>
    </mc:Choice>
    <mc:Fallback>
      <p:transition advClick="0" advTm="25000">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749D71F-45A9-A74F-B8E9-AC57F6312580}"/>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1000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Rectangle 1">
            <a:extLst>
              <a:ext uri="{FF2B5EF4-FFF2-40B4-BE49-F238E27FC236}">
                <a16:creationId xmlns:a16="http://schemas.microsoft.com/office/drawing/2014/main" id="{0C19DA35-7768-C342-B617-C78C4952E4AF}"/>
              </a:ext>
            </a:extLst>
          </p:cNvPr>
          <p:cNvSpPr/>
          <p:nvPr/>
        </p:nvSpPr>
        <p:spPr>
          <a:xfrm>
            <a:off x="603659" y="794426"/>
            <a:ext cx="5608395" cy="646331"/>
          </a:xfrm>
          <a:prstGeom prst="rect">
            <a:avLst/>
          </a:prstGeom>
          <a:noFill/>
        </p:spPr>
        <p:txBody>
          <a:bodyPr wrap="none" lIns="91440" tIns="45720" rIns="91440" bIns="45720">
            <a:spAutoFit/>
          </a:bodyPr>
          <a:lstStyle/>
          <a:p>
            <a:r>
              <a:rPr lang="en-IN" sz="3600" b="1" dirty="0"/>
              <a:t>33. What is a Vector in Java?</a:t>
            </a:r>
            <a:endParaRPr lang="en-IN" dirty="0"/>
          </a:p>
        </p:txBody>
      </p:sp>
      <p:sp>
        <p:nvSpPr>
          <p:cNvPr id="4" name="Round Diagonal Corner of Rectangle 3">
            <a:extLst>
              <a:ext uri="{FF2B5EF4-FFF2-40B4-BE49-F238E27FC236}">
                <a16:creationId xmlns:a16="http://schemas.microsoft.com/office/drawing/2014/main" id="{457AAA6D-6C4D-9348-827C-C436274DA656}"/>
              </a:ext>
            </a:extLst>
          </p:cNvPr>
          <p:cNvSpPr/>
          <p:nvPr/>
        </p:nvSpPr>
        <p:spPr>
          <a:xfrm>
            <a:off x="9390743" y="228472"/>
            <a:ext cx="2931886" cy="638628"/>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Technical Interview</a:t>
            </a:r>
          </a:p>
        </p:txBody>
      </p:sp>
      <p:pic>
        <p:nvPicPr>
          <p:cNvPr id="7" name="Picture 6" descr="A picture containing sitting, dark, plate, food&#10;&#10;Description automatically generated">
            <a:extLst>
              <a:ext uri="{FF2B5EF4-FFF2-40B4-BE49-F238E27FC236}">
                <a16:creationId xmlns:a16="http://schemas.microsoft.com/office/drawing/2014/main" id="{A2CCB54D-890A-C943-BF12-3F2A1771813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08381" y="6244112"/>
            <a:ext cx="1580718" cy="352534"/>
          </a:xfrm>
          <a:prstGeom prst="rect">
            <a:avLst/>
          </a:prstGeom>
        </p:spPr>
      </p:pic>
      <p:sp>
        <p:nvSpPr>
          <p:cNvPr id="8" name="Rectangle 7">
            <a:extLst>
              <a:ext uri="{FF2B5EF4-FFF2-40B4-BE49-F238E27FC236}">
                <a16:creationId xmlns:a16="http://schemas.microsoft.com/office/drawing/2014/main" id="{AE501090-992D-D741-954A-282D05DCC423}"/>
              </a:ext>
            </a:extLst>
          </p:cNvPr>
          <p:cNvSpPr/>
          <p:nvPr/>
        </p:nvSpPr>
        <p:spPr>
          <a:xfrm>
            <a:off x="8911685" y="6158769"/>
            <a:ext cx="3280315" cy="523220"/>
          </a:xfrm>
          <a:prstGeom prst="rect">
            <a:avLst/>
          </a:prstGeom>
          <a:noFill/>
        </p:spPr>
        <p:txBody>
          <a:bodyPr wrap="square" lIns="91440" tIns="45720" rIns="91440" bIns="45720">
            <a:spAutoFit/>
          </a:bodyPr>
          <a:lstStyle/>
          <a:p>
            <a:pPr algn="ctr"/>
            <a:r>
              <a:rPr lang="en-GB" sz="2800" b="1" cap="none" spc="0" dirty="0">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rPr>
              <a:t>/ </a:t>
            </a:r>
            <a:r>
              <a:rPr lang="en-GB" sz="2400" b="1" cap="none" spc="0" dirty="0" err="1">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rPr>
              <a:t>TechnicalInterview</a:t>
            </a:r>
            <a:endParaRPr lang="en-GB" sz="2400" b="1" cap="none" spc="0" dirty="0">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endParaRPr>
          </a:p>
        </p:txBody>
      </p:sp>
      <p:sp>
        <p:nvSpPr>
          <p:cNvPr id="9" name="Rectangle 8">
            <a:extLst>
              <a:ext uri="{FF2B5EF4-FFF2-40B4-BE49-F238E27FC236}">
                <a16:creationId xmlns:a16="http://schemas.microsoft.com/office/drawing/2014/main" id="{CCA62839-E77D-7745-B66E-80840A1F59E4}"/>
              </a:ext>
            </a:extLst>
          </p:cNvPr>
          <p:cNvSpPr/>
          <p:nvPr/>
        </p:nvSpPr>
        <p:spPr>
          <a:xfrm>
            <a:off x="1187691" y="1661526"/>
            <a:ext cx="10464801" cy="2677656"/>
          </a:xfrm>
          <a:prstGeom prst="rect">
            <a:avLst/>
          </a:prstGeom>
          <a:noFill/>
        </p:spPr>
        <p:txBody>
          <a:bodyPr wrap="square" lIns="91440" tIns="45720" rIns="91440" bIns="45720">
            <a:spAutoFit/>
          </a:bodyPr>
          <a:lstStyle/>
          <a:p>
            <a:r>
              <a:rPr lang="en-IN" sz="2400" b="1" dirty="0"/>
              <a:t>Vectors</a:t>
            </a:r>
            <a:r>
              <a:rPr lang="en-IN" sz="2400" dirty="0"/>
              <a:t> are similar to arrays, where the elements of the vector object can be </a:t>
            </a:r>
            <a:r>
              <a:rPr lang="en-IN" sz="2400" b="1" dirty="0"/>
              <a:t>accessed via an index </a:t>
            </a:r>
            <a:r>
              <a:rPr lang="en-IN" sz="2400" dirty="0"/>
              <a:t>into the vector. Vector implements a </a:t>
            </a:r>
            <a:r>
              <a:rPr lang="en-IN" sz="2400" b="1" dirty="0"/>
              <a:t>dynamic array</a:t>
            </a:r>
            <a:r>
              <a:rPr lang="en-IN" sz="2400" dirty="0"/>
              <a:t>. Also, the vector is not limited to a specific size, it can </a:t>
            </a:r>
            <a:r>
              <a:rPr lang="en-IN" sz="2400" b="1" dirty="0"/>
              <a:t>shrink or grow </a:t>
            </a:r>
            <a:r>
              <a:rPr lang="en-IN" sz="2400" dirty="0"/>
              <a:t>automatically whenever required. It is similar to Array List, but with two differences :</a:t>
            </a:r>
          </a:p>
          <a:p>
            <a:pPr marL="342900" indent="-342900">
              <a:buFont typeface="Arial" panose="020B0604020202020204" pitchFamily="34" charset="0"/>
              <a:buChar char="•"/>
            </a:pPr>
            <a:r>
              <a:rPr lang="en-IN" sz="2400" dirty="0"/>
              <a:t>Vector is </a:t>
            </a:r>
            <a:r>
              <a:rPr lang="en-IN" sz="2400" b="1" dirty="0"/>
              <a:t>synchronized</a:t>
            </a:r>
            <a:r>
              <a:rPr lang="en-IN" sz="2400" dirty="0"/>
              <a:t>.</a:t>
            </a:r>
          </a:p>
          <a:p>
            <a:pPr marL="342900" indent="-342900">
              <a:buFont typeface="Arial" panose="020B0604020202020204" pitchFamily="34" charset="0"/>
              <a:buChar char="•"/>
            </a:pPr>
            <a:r>
              <a:rPr lang="en-IN" sz="2400" dirty="0"/>
              <a:t>Vector contains many </a:t>
            </a:r>
            <a:r>
              <a:rPr lang="en-IN" sz="2400" b="1" dirty="0"/>
              <a:t>legacy methods </a:t>
            </a:r>
            <a:r>
              <a:rPr lang="en-IN" sz="2400" dirty="0"/>
              <a:t>that are not part of the collections framework.</a:t>
            </a:r>
          </a:p>
        </p:txBody>
      </p:sp>
    </p:spTree>
    <p:extLst>
      <p:ext uri="{BB962C8B-B14F-4D97-AF65-F5344CB8AC3E}">
        <p14:creationId xmlns:p14="http://schemas.microsoft.com/office/powerpoint/2010/main" val="1895745206"/>
      </p:ext>
    </p:extLst>
  </p:cSld>
  <p:clrMapOvr>
    <a:masterClrMapping/>
  </p:clrMapOvr>
  <mc:AlternateContent xmlns:mc="http://schemas.openxmlformats.org/markup-compatibility/2006">
    <mc:Choice xmlns:p14="http://schemas.microsoft.com/office/powerpoint/2010/main" Requires="p14">
      <p:transition p14:dur="250" advClick="0" advTm="25000">
        <p:fade/>
      </p:transition>
    </mc:Choice>
    <mc:Fallback>
      <p:transition advClick="0" advTm="25000">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749D71F-45A9-A74F-B8E9-AC57F6312580}"/>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100000"/>
                    </a14:imgEffect>
                  </a14:imgLayer>
                </a14:imgProps>
              </a:ext>
              <a:ext uri="{28A0092B-C50C-407E-A947-70E740481C1C}">
                <a14:useLocalDpi xmlns:a14="http://schemas.microsoft.com/office/drawing/2010/main" val="0"/>
              </a:ext>
            </a:extLst>
          </a:blip>
          <a:stretch>
            <a:fillRect/>
          </a:stretch>
        </p:blipFill>
        <p:spPr>
          <a:xfrm>
            <a:off x="0" y="-7617"/>
            <a:ext cx="12192000" cy="6858000"/>
          </a:xfrm>
          <a:prstGeom prst="rect">
            <a:avLst/>
          </a:prstGeom>
        </p:spPr>
      </p:pic>
      <p:sp>
        <p:nvSpPr>
          <p:cNvPr id="2" name="Rectangle 1">
            <a:extLst>
              <a:ext uri="{FF2B5EF4-FFF2-40B4-BE49-F238E27FC236}">
                <a16:creationId xmlns:a16="http://schemas.microsoft.com/office/drawing/2014/main" id="{0C19DA35-7768-C342-B617-C78C4952E4AF}"/>
              </a:ext>
            </a:extLst>
          </p:cNvPr>
          <p:cNvSpPr/>
          <p:nvPr/>
        </p:nvSpPr>
        <p:spPr>
          <a:xfrm>
            <a:off x="603659" y="794426"/>
            <a:ext cx="5925148" cy="646331"/>
          </a:xfrm>
          <a:prstGeom prst="rect">
            <a:avLst/>
          </a:prstGeom>
          <a:noFill/>
        </p:spPr>
        <p:txBody>
          <a:bodyPr wrap="none" lIns="91440" tIns="45720" rIns="91440" bIns="45720">
            <a:spAutoFit/>
          </a:bodyPr>
          <a:lstStyle/>
          <a:p>
            <a:r>
              <a:rPr lang="en-IN" sz="3600" b="1" dirty="0"/>
              <a:t>34. What is a HashSet in Java?</a:t>
            </a:r>
            <a:endParaRPr lang="en-IN" dirty="0"/>
          </a:p>
        </p:txBody>
      </p:sp>
      <p:sp>
        <p:nvSpPr>
          <p:cNvPr id="4" name="Round Diagonal Corner of Rectangle 3">
            <a:extLst>
              <a:ext uri="{FF2B5EF4-FFF2-40B4-BE49-F238E27FC236}">
                <a16:creationId xmlns:a16="http://schemas.microsoft.com/office/drawing/2014/main" id="{457AAA6D-6C4D-9348-827C-C436274DA656}"/>
              </a:ext>
            </a:extLst>
          </p:cNvPr>
          <p:cNvSpPr/>
          <p:nvPr/>
        </p:nvSpPr>
        <p:spPr>
          <a:xfrm>
            <a:off x="9390743" y="228472"/>
            <a:ext cx="2931886" cy="638628"/>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Technical Interview</a:t>
            </a:r>
          </a:p>
        </p:txBody>
      </p:sp>
      <p:pic>
        <p:nvPicPr>
          <p:cNvPr id="7" name="Picture 6" descr="A picture containing sitting, dark, plate, food&#10;&#10;Description automatically generated">
            <a:extLst>
              <a:ext uri="{FF2B5EF4-FFF2-40B4-BE49-F238E27FC236}">
                <a16:creationId xmlns:a16="http://schemas.microsoft.com/office/drawing/2014/main" id="{A2CCB54D-890A-C943-BF12-3F2A1771813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08381" y="6244112"/>
            <a:ext cx="1580718" cy="352534"/>
          </a:xfrm>
          <a:prstGeom prst="rect">
            <a:avLst/>
          </a:prstGeom>
        </p:spPr>
      </p:pic>
      <p:sp>
        <p:nvSpPr>
          <p:cNvPr id="8" name="Rectangle 7">
            <a:extLst>
              <a:ext uri="{FF2B5EF4-FFF2-40B4-BE49-F238E27FC236}">
                <a16:creationId xmlns:a16="http://schemas.microsoft.com/office/drawing/2014/main" id="{AE501090-992D-D741-954A-282D05DCC423}"/>
              </a:ext>
            </a:extLst>
          </p:cNvPr>
          <p:cNvSpPr/>
          <p:nvPr/>
        </p:nvSpPr>
        <p:spPr>
          <a:xfrm>
            <a:off x="8911685" y="6158769"/>
            <a:ext cx="3280315" cy="523220"/>
          </a:xfrm>
          <a:prstGeom prst="rect">
            <a:avLst/>
          </a:prstGeom>
          <a:noFill/>
        </p:spPr>
        <p:txBody>
          <a:bodyPr wrap="square" lIns="91440" tIns="45720" rIns="91440" bIns="45720">
            <a:spAutoFit/>
          </a:bodyPr>
          <a:lstStyle/>
          <a:p>
            <a:pPr algn="ctr"/>
            <a:r>
              <a:rPr lang="en-GB" sz="2800" b="1" cap="none" spc="0" dirty="0">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rPr>
              <a:t>/ </a:t>
            </a:r>
            <a:r>
              <a:rPr lang="en-GB" sz="2400" b="1" cap="none" spc="0" dirty="0" err="1">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rPr>
              <a:t>TechnicalInterview</a:t>
            </a:r>
            <a:endParaRPr lang="en-GB" sz="2400" b="1" cap="none" spc="0" dirty="0">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endParaRPr>
          </a:p>
        </p:txBody>
      </p:sp>
      <p:sp>
        <p:nvSpPr>
          <p:cNvPr id="9" name="Rectangle 8">
            <a:extLst>
              <a:ext uri="{FF2B5EF4-FFF2-40B4-BE49-F238E27FC236}">
                <a16:creationId xmlns:a16="http://schemas.microsoft.com/office/drawing/2014/main" id="{CCA62839-E77D-7745-B66E-80840A1F59E4}"/>
              </a:ext>
            </a:extLst>
          </p:cNvPr>
          <p:cNvSpPr/>
          <p:nvPr/>
        </p:nvSpPr>
        <p:spPr>
          <a:xfrm>
            <a:off x="1187691" y="1661526"/>
            <a:ext cx="10464801" cy="1200329"/>
          </a:xfrm>
          <a:prstGeom prst="rect">
            <a:avLst/>
          </a:prstGeom>
          <a:noFill/>
        </p:spPr>
        <p:txBody>
          <a:bodyPr wrap="square" lIns="91440" tIns="45720" rIns="91440" bIns="45720">
            <a:spAutoFit/>
          </a:bodyPr>
          <a:lstStyle/>
          <a:p>
            <a:r>
              <a:rPr lang="en-IN" sz="2400" b="1" dirty="0"/>
              <a:t>HashSet</a:t>
            </a:r>
            <a:r>
              <a:rPr lang="en-IN" sz="2400" dirty="0"/>
              <a:t> is a class that extends </a:t>
            </a:r>
            <a:r>
              <a:rPr lang="en-IN" sz="2400" dirty="0" err="1"/>
              <a:t>AbstractSet</a:t>
            </a:r>
            <a:r>
              <a:rPr lang="en-IN" sz="2400" dirty="0"/>
              <a:t> and implements the Set interface in Java. It is a very useful tool that allows you to store unique items and access them in constant time (on average). </a:t>
            </a:r>
            <a:r>
              <a:rPr lang="en-IN" sz="2400" b="1" dirty="0"/>
              <a:t>No duplicate values are stored</a:t>
            </a:r>
            <a:r>
              <a:rPr lang="en-IN" sz="2400" dirty="0"/>
              <a:t>.</a:t>
            </a:r>
          </a:p>
        </p:txBody>
      </p:sp>
      <p:sp>
        <p:nvSpPr>
          <p:cNvPr id="10" name="Rectangle 9">
            <a:extLst>
              <a:ext uri="{FF2B5EF4-FFF2-40B4-BE49-F238E27FC236}">
                <a16:creationId xmlns:a16="http://schemas.microsoft.com/office/drawing/2014/main" id="{A0D72E9D-36D3-4048-A39A-2CB1E1B0A919}"/>
              </a:ext>
            </a:extLst>
          </p:cNvPr>
          <p:cNvSpPr/>
          <p:nvPr/>
        </p:nvSpPr>
        <p:spPr>
          <a:xfrm>
            <a:off x="535905" y="3349815"/>
            <a:ext cx="7172476" cy="646331"/>
          </a:xfrm>
          <a:prstGeom prst="rect">
            <a:avLst/>
          </a:prstGeom>
          <a:noFill/>
        </p:spPr>
        <p:txBody>
          <a:bodyPr wrap="none" lIns="91440" tIns="45720" rIns="91440" bIns="45720">
            <a:spAutoFit/>
          </a:bodyPr>
          <a:lstStyle/>
          <a:p>
            <a:r>
              <a:rPr lang="en-IN" sz="3600" b="1" dirty="0"/>
              <a:t>35. What is a </a:t>
            </a:r>
            <a:r>
              <a:rPr lang="en-IN" sz="3600" b="1" dirty="0" err="1"/>
              <a:t>LinkedHashSet</a:t>
            </a:r>
            <a:r>
              <a:rPr lang="en-IN" sz="3600" b="1" dirty="0"/>
              <a:t> in Java?</a:t>
            </a:r>
            <a:endParaRPr lang="en-IN" dirty="0"/>
          </a:p>
        </p:txBody>
      </p:sp>
      <p:sp>
        <p:nvSpPr>
          <p:cNvPr id="11" name="Rectangle 10">
            <a:extLst>
              <a:ext uri="{FF2B5EF4-FFF2-40B4-BE49-F238E27FC236}">
                <a16:creationId xmlns:a16="http://schemas.microsoft.com/office/drawing/2014/main" id="{DA1CFB76-5BF5-8947-9274-2CD294C84AD3}"/>
              </a:ext>
            </a:extLst>
          </p:cNvPr>
          <p:cNvSpPr/>
          <p:nvPr/>
        </p:nvSpPr>
        <p:spPr>
          <a:xfrm>
            <a:off x="1187690" y="4094595"/>
            <a:ext cx="10464801" cy="1200329"/>
          </a:xfrm>
          <a:prstGeom prst="rect">
            <a:avLst/>
          </a:prstGeom>
          <a:noFill/>
        </p:spPr>
        <p:txBody>
          <a:bodyPr wrap="square" lIns="91440" tIns="45720" rIns="91440" bIns="45720">
            <a:spAutoFit/>
          </a:bodyPr>
          <a:lstStyle/>
          <a:p>
            <a:r>
              <a:rPr lang="en-IN" sz="2400" b="1" dirty="0" err="1"/>
              <a:t>LinkedHashSet</a:t>
            </a:r>
            <a:r>
              <a:rPr lang="en-IN" sz="2400" dirty="0"/>
              <a:t> is a subclass of the class called HashSet and implements the set interface. It is a </a:t>
            </a:r>
            <a:r>
              <a:rPr lang="en-IN" sz="2400" b="1" dirty="0"/>
              <a:t>well-ordered version </a:t>
            </a:r>
            <a:r>
              <a:rPr lang="en-IN" sz="2400" dirty="0"/>
              <a:t>of HashSet that maintains a </a:t>
            </a:r>
            <a:r>
              <a:rPr lang="en-IN" sz="2400" b="1" dirty="0"/>
              <a:t>doubly-linked</a:t>
            </a:r>
            <a:r>
              <a:rPr lang="en-IN" sz="2400" dirty="0"/>
              <a:t> List across its all elements.</a:t>
            </a:r>
          </a:p>
        </p:txBody>
      </p:sp>
    </p:spTree>
    <p:extLst>
      <p:ext uri="{BB962C8B-B14F-4D97-AF65-F5344CB8AC3E}">
        <p14:creationId xmlns:p14="http://schemas.microsoft.com/office/powerpoint/2010/main" val="2438641490"/>
      </p:ext>
    </p:extLst>
  </p:cSld>
  <p:clrMapOvr>
    <a:masterClrMapping/>
  </p:clrMapOvr>
  <mc:AlternateContent xmlns:mc="http://schemas.openxmlformats.org/markup-compatibility/2006">
    <mc:Choice xmlns:p14="http://schemas.microsoft.com/office/powerpoint/2010/main" Requires="p14">
      <p:transition p14:dur="250" advClick="0" advTm="25000">
        <p:fade/>
      </p:transition>
    </mc:Choice>
    <mc:Fallback>
      <p:transition advClick="0" advTm="25000">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1">
            <a:alpha val="2000"/>
          </a:schemeClr>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749D71F-45A9-A74F-B8E9-AC57F6312580}"/>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1000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Rectangle 1">
            <a:extLst>
              <a:ext uri="{FF2B5EF4-FFF2-40B4-BE49-F238E27FC236}">
                <a16:creationId xmlns:a16="http://schemas.microsoft.com/office/drawing/2014/main" id="{0C19DA35-7768-C342-B617-C78C4952E4AF}"/>
              </a:ext>
            </a:extLst>
          </p:cNvPr>
          <p:cNvSpPr/>
          <p:nvPr/>
        </p:nvSpPr>
        <p:spPr>
          <a:xfrm>
            <a:off x="603659" y="794426"/>
            <a:ext cx="5984459" cy="646331"/>
          </a:xfrm>
          <a:prstGeom prst="rect">
            <a:avLst/>
          </a:prstGeom>
          <a:noFill/>
        </p:spPr>
        <p:txBody>
          <a:bodyPr wrap="none" lIns="91440" tIns="45720" rIns="91440" bIns="45720">
            <a:spAutoFit/>
          </a:bodyPr>
          <a:lstStyle/>
          <a:p>
            <a:r>
              <a:rPr lang="en-GB" sz="3600" b="1" dirty="0">
                <a:ln w="0"/>
                <a:effectLst>
                  <a:outerShdw blurRad="38100" dist="19050" dir="2700000" algn="tl" rotWithShape="0">
                    <a:schemeClr val="dk1">
                      <a:alpha val="40000"/>
                    </a:schemeClr>
                  </a:outerShdw>
                </a:effectLst>
              </a:rPr>
              <a:t>36</a:t>
            </a:r>
            <a:r>
              <a:rPr lang="en-GB" sz="3200" b="1" dirty="0">
                <a:ln w="0"/>
                <a:effectLst>
                  <a:outerShdw blurRad="38100" dist="19050" dir="2700000" algn="tl" rotWithShape="0">
                    <a:schemeClr val="dk1">
                      <a:alpha val="40000"/>
                    </a:schemeClr>
                  </a:outerShdw>
                </a:effectLst>
              </a:rPr>
              <a:t>. </a:t>
            </a:r>
            <a:r>
              <a:rPr lang="en-IN" sz="3600" b="1" dirty="0"/>
              <a:t>What is a Tree Set in Java</a:t>
            </a:r>
            <a:r>
              <a:rPr lang="en-IN" sz="3600" b="1" dirty="0">
                <a:ln w="0"/>
                <a:effectLst>
                  <a:outerShdw blurRad="38100" dist="19050" dir="2700000" algn="tl" rotWithShape="0">
                    <a:schemeClr val="dk1">
                      <a:alpha val="40000"/>
                    </a:schemeClr>
                  </a:outerShdw>
                </a:effectLst>
              </a:rPr>
              <a:t>? </a:t>
            </a:r>
            <a:endParaRPr lang="en-IN" sz="3600" dirty="0">
              <a:ln w="0"/>
              <a:effectLst>
                <a:outerShdw blurRad="38100" dist="19050" dir="2700000" algn="tl" rotWithShape="0">
                  <a:schemeClr val="dk1">
                    <a:alpha val="40000"/>
                  </a:schemeClr>
                </a:outerShdw>
              </a:effectLst>
            </a:endParaRPr>
          </a:p>
        </p:txBody>
      </p:sp>
      <p:sp>
        <p:nvSpPr>
          <p:cNvPr id="3" name="Rectangle 2">
            <a:extLst>
              <a:ext uri="{FF2B5EF4-FFF2-40B4-BE49-F238E27FC236}">
                <a16:creationId xmlns:a16="http://schemas.microsoft.com/office/drawing/2014/main" id="{20154A35-8EE6-2342-9C40-B5CDBF7FBC2E}"/>
              </a:ext>
            </a:extLst>
          </p:cNvPr>
          <p:cNvSpPr/>
          <p:nvPr/>
        </p:nvSpPr>
        <p:spPr>
          <a:xfrm>
            <a:off x="1123540" y="1568211"/>
            <a:ext cx="10464801" cy="1200329"/>
          </a:xfrm>
          <a:prstGeom prst="rect">
            <a:avLst/>
          </a:prstGeom>
          <a:noFill/>
        </p:spPr>
        <p:txBody>
          <a:bodyPr wrap="square" lIns="91440" tIns="45720" rIns="91440" bIns="45720">
            <a:spAutoFit/>
          </a:bodyPr>
          <a:lstStyle/>
          <a:p>
            <a:r>
              <a:rPr lang="en-IN" sz="2400" b="1" dirty="0" err="1"/>
              <a:t>TreeSet</a:t>
            </a:r>
            <a:r>
              <a:rPr lang="en-IN" sz="2400" dirty="0"/>
              <a:t> is one of the most important implementations of the </a:t>
            </a:r>
            <a:r>
              <a:rPr lang="en-IN" sz="2400" dirty="0" err="1"/>
              <a:t>SortedSet</a:t>
            </a:r>
            <a:r>
              <a:rPr lang="en-IN" sz="2400" dirty="0"/>
              <a:t> interface in Java that uses a Tree for storage. The ordering of the elements is maintained by a set using their </a:t>
            </a:r>
            <a:r>
              <a:rPr lang="en-IN" sz="2400" b="1" dirty="0"/>
              <a:t>natural ordering </a:t>
            </a:r>
            <a:r>
              <a:rPr lang="en-IN" sz="2400" dirty="0"/>
              <a:t>whether or not an explicit comparator is provided.</a:t>
            </a:r>
          </a:p>
        </p:txBody>
      </p:sp>
      <p:sp>
        <p:nvSpPr>
          <p:cNvPr id="4" name="Round Diagonal Corner of Rectangle 3">
            <a:extLst>
              <a:ext uri="{FF2B5EF4-FFF2-40B4-BE49-F238E27FC236}">
                <a16:creationId xmlns:a16="http://schemas.microsoft.com/office/drawing/2014/main" id="{457AAA6D-6C4D-9348-827C-C436274DA656}"/>
              </a:ext>
            </a:extLst>
          </p:cNvPr>
          <p:cNvSpPr/>
          <p:nvPr/>
        </p:nvSpPr>
        <p:spPr>
          <a:xfrm>
            <a:off x="9390743" y="228472"/>
            <a:ext cx="2931886" cy="638628"/>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Technical Interview</a:t>
            </a:r>
          </a:p>
        </p:txBody>
      </p:sp>
      <p:pic>
        <p:nvPicPr>
          <p:cNvPr id="7" name="Picture 6" descr="A picture containing sitting, dark, plate, food&#10;&#10;Description automatically generated">
            <a:extLst>
              <a:ext uri="{FF2B5EF4-FFF2-40B4-BE49-F238E27FC236}">
                <a16:creationId xmlns:a16="http://schemas.microsoft.com/office/drawing/2014/main" id="{A2CCB54D-890A-C943-BF12-3F2A1771813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08381" y="6244112"/>
            <a:ext cx="1580718" cy="352534"/>
          </a:xfrm>
          <a:prstGeom prst="rect">
            <a:avLst/>
          </a:prstGeom>
        </p:spPr>
      </p:pic>
      <p:sp>
        <p:nvSpPr>
          <p:cNvPr id="8" name="Rectangle 7">
            <a:extLst>
              <a:ext uri="{FF2B5EF4-FFF2-40B4-BE49-F238E27FC236}">
                <a16:creationId xmlns:a16="http://schemas.microsoft.com/office/drawing/2014/main" id="{AE501090-992D-D741-954A-282D05DCC423}"/>
              </a:ext>
            </a:extLst>
          </p:cNvPr>
          <p:cNvSpPr/>
          <p:nvPr/>
        </p:nvSpPr>
        <p:spPr>
          <a:xfrm>
            <a:off x="8911685" y="6158769"/>
            <a:ext cx="3280315" cy="523220"/>
          </a:xfrm>
          <a:prstGeom prst="rect">
            <a:avLst/>
          </a:prstGeom>
          <a:noFill/>
        </p:spPr>
        <p:txBody>
          <a:bodyPr wrap="square" lIns="91440" tIns="45720" rIns="91440" bIns="45720">
            <a:spAutoFit/>
          </a:bodyPr>
          <a:lstStyle/>
          <a:p>
            <a:pPr algn="ctr"/>
            <a:r>
              <a:rPr lang="en-GB" sz="2800" b="1" cap="none" spc="0" dirty="0">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rPr>
              <a:t>/ </a:t>
            </a:r>
            <a:r>
              <a:rPr lang="en-GB" sz="2400" b="1" cap="none" spc="0" dirty="0" err="1">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rPr>
              <a:t>TechnicalInterview</a:t>
            </a:r>
            <a:endParaRPr lang="en-GB" sz="2400" b="1" cap="none" spc="0" dirty="0">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endParaRPr>
          </a:p>
        </p:txBody>
      </p:sp>
      <p:sp>
        <p:nvSpPr>
          <p:cNvPr id="9" name="Rectangle 1">
            <a:extLst>
              <a:ext uri="{FF2B5EF4-FFF2-40B4-BE49-F238E27FC236}">
                <a16:creationId xmlns:a16="http://schemas.microsoft.com/office/drawing/2014/main" id="{D4B8EE67-D6FD-C24D-A0D5-37AFAA283ED8}"/>
              </a:ext>
            </a:extLst>
          </p:cNvPr>
          <p:cNvSpPr>
            <a:spLocks noChangeArrowheads="1"/>
          </p:cNvSpPr>
          <p:nvPr/>
        </p:nvSpPr>
        <p:spPr bwMode="auto">
          <a:xfrm>
            <a:off x="2535238" y="18161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1" name="Rectangle 10">
            <a:extLst>
              <a:ext uri="{FF2B5EF4-FFF2-40B4-BE49-F238E27FC236}">
                <a16:creationId xmlns:a16="http://schemas.microsoft.com/office/drawing/2014/main" id="{1D0C53B5-FBC3-5540-BCE8-0D03DA9A310E}"/>
              </a:ext>
            </a:extLst>
          </p:cNvPr>
          <p:cNvSpPr/>
          <p:nvPr/>
        </p:nvSpPr>
        <p:spPr>
          <a:xfrm>
            <a:off x="603659" y="3146485"/>
            <a:ext cx="5017784" cy="646331"/>
          </a:xfrm>
          <a:prstGeom prst="rect">
            <a:avLst/>
          </a:prstGeom>
          <a:noFill/>
        </p:spPr>
        <p:txBody>
          <a:bodyPr wrap="none" lIns="91440" tIns="45720" rIns="91440" bIns="45720">
            <a:spAutoFit/>
          </a:bodyPr>
          <a:lstStyle/>
          <a:p>
            <a:r>
              <a:rPr lang="en-GB" sz="3600" b="1" dirty="0">
                <a:ln w="0"/>
                <a:effectLst>
                  <a:outerShdw blurRad="38100" dist="19050" dir="2700000" algn="tl" rotWithShape="0">
                    <a:schemeClr val="dk1">
                      <a:alpha val="40000"/>
                    </a:schemeClr>
                  </a:outerShdw>
                </a:effectLst>
              </a:rPr>
              <a:t>37. </a:t>
            </a:r>
            <a:r>
              <a:rPr lang="en-IN" sz="3600" b="1" dirty="0"/>
              <a:t>What is Map in Java</a:t>
            </a:r>
            <a:r>
              <a:rPr lang="en-IN" sz="3600" b="1" dirty="0">
                <a:ln w="0"/>
                <a:effectLst>
                  <a:outerShdw blurRad="38100" dist="19050" dir="2700000" algn="tl" rotWithShape="0">
                    <a:schemeClr val="dk1">
                      <a:alpha val="40000"/>
                    </a:schemeClr>
                  </a:outerShdw>
                </a:effectLst>
              </a:rPr>
              <a:t>? </a:t>
            </a:r>
            <a:endParaRPr lang="en-IN" sz="3600" dirty="0">
              <a:ln w="0"/>
              <a:effectLst>
                <a:outerShdw blurRad="38100" dist="19050" dir="2700000" algn="tl" rotWithShape="0">
                  <a:schemeClr val="dk1">
                    <a:alpha val="40000"/>
                  </a:schemeClr>
                </a:outerShdw>
              </a:effectLst>
            </a:endParaRPr>
          </a:p>
        </p:txBody>
      </p:sp>
      <p:sp>
        <p:nvSpPr>
          <p:cNvPr id="12" name="Rectangle 11">
            <a:extLst>
              <a:ext uri="{FF2B5EF4-FFF2-40B4-BE49-F238E27FC236}">
                <a16:creationId xmlns:a16="http://schemas.microsoft.com/office/drawing/2014/main" id="{97AD1483-409F-EF4C-B8C2-DDB7BE5E19CB}"/>
              </a:ext>
            </a:extLst>
          </p:cNvPr>
          <p:cNvSpPr/>
          <p:nvPr/>
        </p:nvSpPr>
        <p:spPr>
          <a:xfrm>
            <a:off x="1123539" y="3878159"/>
            <a:ext cx="10464801" cy="1938992"/>
          </a:xfrm>
          <a:prstGeom prst="rect">
            <a:avLst/>
          </a:prstGeom>
          <a:noFill/>
        </p:spPr>
        <p:txBody>
          <a:bodyPr wrap="square" lIns="91440" tIns="45720" rIns="91440" bIns="45720">
            <a:spAutoFit/>
          </a:bodyPr>
          <a:lstStyle/>
          <a:p>
            <a:r>
              <a:rPr lang="en-IN" sz="2400" dirty="0"/>
              <a:t>A </a:t>
            </a:r>
            <a:r>
              <a:rPr lang="en-IN" sz="2400" b="1" dirty="0"/>
              <a:t>Map</a:t>
            </a:r>
            <a:r>
              <a:rPr lang="en-IN" sz="2400" dirty="0"/>
              <a:t> contains values on the basis of key, i.e. key and value pair. Each key and value pair is known as an entry. A Map contains unique keys.</a:t>
            </a:r>
          </a:p>
          <a:p>
            <a:endParaRPr lang="en-IN" sz="2400" dirty="0"/>
          </a:p>
          <a:p>
            <a:r>
              <a:rPr lang="en-IN" sz="2400" dirty="0"/>
              <a:t>There are two interfaces for implementing Map in java: </a:t>
            </a:r>
            <a:r>
              <a:rPr lang="en-IN" sz="2400" b="1" dirty="0"/>
              <a:t>Map</a:t>
            </a:r>
            <a:r>
              <a:rPr lang="en-IN" sz="2400" dirty="0"/>
              <a:t> and </a:t>
            </a:r>
            <a:r>
              <a:rPr lang="en-IN" sz="2400" b="1" dirty="0" err="1"/>
              <a:t>SortedMap</a:t>
            </a:r>
            <a:r>
              <a:rPr lang="en-IN" sz="2400" dirty="0"/>
              <a:t>, and three classes: </a:t>
            </a:r>
            <a:r>
              <a:rPr lang="en-IN" sz="2400" b="1" dirty="0"/>
              <a:t>HashMap</a:t>
            </a:r>
            <a:r>
              <a:rPr lang="en-IN" sz="2400" dirty="0"/>
              <a:t>, </a:t>
            </a:r>
            <a:r>
              <a:rPr lang="en-IN" sz="2400" b="1" dirty="0" err="1"/>
              <a:t>LinkedHashMap</a:t>
            </a:r>
            <a:r>
              <a:rPr lang="en-IN" sz="2400" dirty="0"/>
              <a:t>, and </a:t>
            </a:r>
            <a:r>
              <a:rPr lang="en-IN" sz="2400" b="1" dirty="0" err="1"/>
              <a:t>TreeMap</a:t>
            </a:r>
            <a:r>
              <a:rPr lang="en-IN" sz="2400" dirty="0"/>
              <a:t>.</a:t>
            </a:r>
          </a:p>
        </p:txBody>
      </p:sp>
    </p:spTree>
    <p:extLst>
      <p:ext uri="{BB962C8B-B14F-4D97-AF65-F5344CB8AC3E}">
        <p14:creationId xmlns:p14="http://schemas.microsoft.com/office/powerpoint/2010/main" val="501444196"/>
      </p:ext>
    </p:extLst>
  </p:cSld>
  <p:clrMapOvr>
    <a:masterClrMapping/>
  </p:clrMapOvr>
  <mc:AlternateContent xmlns:mc="http://schemas.openxmlformats.org/markup-compatibility/2006">
    <mc:Choice xmlns:p14="http://schemas.microsoft.com/office/powerpoint/2010/main" Requires="p14">
      <p:transition p14:dur="250" advClick="0" advTm="25000">
        <p:fade/>
      </p:transition>
    </mc:Choice>
    <mc:Fallback>
      <p:transition advClick="0" advTm="25000">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1">
            <a:alpha val="2000"/>
          </a:schemeClr>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749D71F-45A9-A74F-B8E9-AC57F6312580}"/>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1000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Rectangle 1">
            <a:extLst>
              <a:ext uri="{FF2B5EF4-FFF2-40B4-BE49-F238E27FC236}">
                <a16:creationId xmlns:a16="http://schemas.microsoft.com/office/drawing/2014/main" id="{0C19DA35-7768-C342-B617-C78C4952E4AF}"/>
              </a:ext>
            </a:extLst>
          </p:cNvPr>
          <p:cNvSpPr/>
          <p:nvPr/>
        </p:nvSpPr>
        <p:spPr>
          <a:xfrm>
            <a:off x="603659" y="794426"/>
            <a:ext cx="9765558" cy="646331"/>
          </a:xfrm>
          <a:prstGeom prst="rect">
            <a:avLst/>
          </a:prstGeom>
          <a:noFill/>
        </p:spPr>
        <p:txBody>
          <a:bodyPr wrap="none" lIns="91440" tIns="45720" rIns="91440" bIns="45720">
            <a:spAutoFit/>
          </a:bodyPr>
          <a:lstStyle/>
          <a:p>
            <a:r>
              <a:rPr lang="en-GB" sz="3600" b="1" dirty="0">
                <a:ln w="0"/>
                <a:effectLst>
                  <a:outerShdw blurRad="38100" dist="19050" dir="2700000" algn="tl" rotWithShape="0">
                    <a:schemeClr val="dk1">
                      <a:alpha val="40000"/>
                    </a:schemeClr>
                  </a:outerShdw>
                </a:effectLst>
              </a:rPr>
              <a:t>38. </a:t>
            </a:r>
            <a:r>
              <a:rPr lang="en-IN" sz="3600" b="1" dirty="0"/>
              <a:t>What is the difference between Set and Map</a:t>
            </a:r>
            <a:r>
              <a:rPr lang="en-IN" sz="3600" b="1" dirty="0">
                <a:ln w="0"/>
                <a:effectLst>
                  <a:outerShdw blurRad="38100" dist="19050" dir="2700000" algn="tl" rotWithShape="0">
                    <a:schemeClr val="dk1">
                      <a:alpha val="40000"/>
                    </a:schemeClr>
                  </a:outerShdw>
                </a:effectLst>
              </a:rPr>
              <a:t>? </a:t>
            </a:r>
            <a:endParaRPr lang="en-IN" sz="3600" dirty="0">
              <a:ln w="0"/>
              <a:effectLst>
                <a:outerShdw blurRad="38100" dist="19050" dir="2700000" algn="tl" rotWithShape="0">
                  <a:schemeClr val="dk1">
                    <a:alpha val="40000"/>
                  </a:schemeClr>
                </a:outerShdw>
              </a:effectLst>
            </a:endParaRPr>
          </a:p>
        </p:txBody>
      </p:sp>
      <p:sp>
        <p:nvSpPr>
          <p:cNvPr id="4" name="Round Diagonal Corner of Rectangle 3">
            <a:extLst>
              <a:ext uri="{FF2B5EF4-FFF2-40B4-BE49-F238E27FC236}">
                <a16:creationId xmlns:a16="http://schemas.microsoft.com/office/drawing/2014/main" id="{457AAA6D-6C4D-9348-827C-C436274DA656}"/>
              </a:ext>
            </a:extLst>
          </p:cNvPr>
          <p:cNvSpPr/>
          <p:nvPr/>
        </p:nvSpPr>
        <p:spPr>
          <a:xfrm>
            <a:off x="9390743" y="228472"/>
            <a:ext cx="2931886" cy="638628"/>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Technical Interview</a:t>
            </a:r>
          </a:p>
        </p:txBody>
      </p:sp>
      <p:pic>
        <p:nvPicPr>
          <p:cNvPr id="7" name="Picture 6" descr="A picture containing sitting, dark, plate, food&#10;&#10;Description automatically generated">
            <a:extLst>
              <a:ext uri="{FF2B5EF4-FFF2-40B4-BE49-F238E27FC236}">
                <a16:creationId xmlns:a16="http://schemas.microsoft.com/office/drawing/2014/main" id="{A2CCB54D-890A-C943-BF12-3F2A1771813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08381" y="6244112"/>
            <a:ext cx="1580718" cy="352534"/>
          </a:xfrm>
          <a:prstGeom prst="rect">
            <a:avLst/>
          </a:prstGeom>
        </p:spPr>
      </p:pic>
      <p:sp>
        <p:nvSpPr>
          <p:cNvPr id="8" name="Rectangle 7">
            <a:extLst>
              <a:ext uri="{FF2B5EF4-FFF2-40B4-BE49-F238E27FC236}">
                <a16:creationId xmlns:a16="http://schemas.microsoft.com/office/drawing/2014/main" id="{AE501090-992D-D741-954A-282D05DCC423}"/>
              </a:ext>
            </a:extLst>
          </p:cNvPr>
          <p:cNvSpPr/>
          <p:nvPr/>
        </p:nvSpPr>
        <p:spPr>
          <a:xfrm>
            <a:off x="8911685" y="6158769"/>
            <a:ext cx="3280315" cy="523220"/>
          </a:xfrm>
          <a:prstGeom prst="rect">
            <a:avLst/>
          </a:prstGeom>
          <a:noFill/>
        </p:spPr>
        <p:txBody>
          <a:bodyPr wrap="square" lIns="91440" tIns="45720" rIns="91440" bIns="45720">
            <a:spAutoFit/>
          </a:bodyPr>
          <a:lstStyle/>
          <a:p>
            <a:pPr algn="ctr"/>
            <a:r>
              <a:rPr lang="en-GB" sz="2800" b="1" cap="none" spc="0" dirty="0">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rPr>
              <a:t>/ </a:t>
            </a:r>
            <a:r>
              <a:rPr lang="en-GB" sz="2400" b="1" cap="none" spc="0" dirty="0" err="1">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rPr>
              <a:t>TechnicalInterview</a:t>
            </a:r>
            <a:endParaRPr lang="en-GB" sz="2400" b="1" cap="none" spc="0" dirty="0">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endParaRPr>
          </a:p>
        </p:txBody>
      </p:sp>
      <p:sp>
        <p:nvSpPr>
          <p:cNvPr id="9" name="Rectangle 1">
            <a:extLst>
              <a:ext uri="{FF2B5EF4-FFF2-40B4-BE49-F238E27FC236}">
                <a16:creationId xmlns:a16="http://schemas.microsoft.com/office/drawing/2014/main" id="{D4B8EE67-D6FD-C24D-A0D5-37AFAA283ED8}"/>
              </a:ext>
            </a:extLst>
          </p:cNvPr>
          <p:cNvSpPr>
            <a:spLocks noChangeArrowheads="1"/>
          </p:cNvSpPr>
          <p:nvPr/>
        </p:nvSpPr>
        <p:spPr bwMode="auto">
          <a:xfrm>
            <a:off x="2535238" y="18161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6" name="Table 5">
            <a:extLst>
              <a:ext uri="{FF2B5EF4-FFF2-40B4-BE49-F238E27FC236}">
                <a16:creationId xmlns:a16="http://schemas.microsoft.com/office/drawing/2014/main" id="{E3571F85-354F-6E45-9F15-A3B093C430FF}"/>
              </a:ext>
            </a:extLst>
          </p:cNvPr>
          <p:cNvGraphicFramePr>
            <a:graphicFrameLocks noGrp="1"/>
          </p:cNvGraphicFramePr>
          <p:nvPr>
            <p:extLst>
              <p:ext uri="{D42A27DB-BD31-4B8C-83A1-F6EECF244321}">
                <p14:modId xmlns:p14="http://schemas.microsoft.com/office/powerpoint/2010/main" val="2855059603"/>
              </p:ext>
            </p:extLst>
          </p:nvPr>
        </p:nvGraphicFramePr>
        <p:xfrm>
          <a:off x="1284790" y="1730756"/>
          <a:ext cx="9375494" cy="3479012"/>
        </p:xfrm>
        <a:graphic>
          <a:graphicData uri="http://schemas.openxmlformats.org/drawingml/2006/table">
            <a:tbl>
              <a:tblPr/>
              <a:tblGrid>
                <a:gridCol w="4687747">
                  <a:extLst>
                    <a:ext uri="{9D8B030D-6E8A-4147-A177-3AD203B41FA5}">
                      <a16:colId xmlns:a16="http://schemas.microsoft.com/office/drawing/2014/main" val="1026337591"/>
                    </a:ext>
                  </a:extLst>
                </a:gridCol>
                <a:gridCol w="4687747">
                  <a:extLst>
                    <a:ext uri="{9D8B030D-6E8A-4147-A177-3AD203B41FA5}">
                      <a16:colId xmlns:a16="http://schemas.microsoft.com/office/drawing/2014/main" val="1237474674"/>
                    </a:ext>
                  </a:extLst>
                </a:gridCol>
              </a:tblGrid>
              <a:tr h="616534">
                <a:tc>
                  <a:txBody>
                    <a:bodyPr/>
                    <a:lstStyle/>
                    <a:p>
                      <a:pPr algn="ctr" fontAlgn="t"/>
                      <a:r>
                        <a:rPr lang="en-IN" b="1" dirty="0">
                          <a:effectLst/>
                        </a:rPr>
                        <a:t>Set</a:t>
                      </a:r>
                      <a:endParaRPr lang="en-IN" dirty="0">
                        <a:effectLst/>
                      </a:endParaRPr>
                    </a:p>
                  </a:txBody>
                  <a:tcPr marL="76200" marR="76200" marT="76200" marB="76200">
                    <a:lnL w="12700" cap="flat" cmpd="sng" algn="ctr">
                      <a:solidFill>
                        <a:srgbClr val="A0079A"/>
                      </a:solidFill>
                      <a:prstDash val="solid"/>
                      <a:round/>
                      <a:headEnd type="none" w="med" len="med"/>
                      <a:tailEnd type="none" w="med" len="med"/>
                    </a:lnL>
                    <a:lnR w="12700" cap="flat" cmpd="sng" algn="ctr">
                      <a:solidFill>
                        <a:srgbClr val="20239A"/>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ctr" fontAlgn="t"/>
                      <a:r>
                        <a:rPr lang="en-IN" b="1" dirty="0">
                          <a:effectLst/>
                        </a:rPr>
                        <a:t>Map</a:t>
                      </a:r>
                      <a:endParaRPr lang="en-IN" dirty="0">
                        <a:effectLst/>
                      </a:endParaRPr>
                    </a:p>
                  </a:txBody>
                  <a:tcPr marL="76200" marR="76200" marT="76200" marB="76200">
                    <a:lnL w="12700" cap="flat" cmpd="sng" algn="ctr">
                      <a:solidFill>
                        <a:srgbClr val="20239A"/>
                      </a:solidFill>
                      <a:prstDash val="solid"/>
                      <a:round/>
                      <a:headEnd type="none" w="med" len="med"/>
                      <a:tailEnd type="none" w="med" len="med"/>
                    </a:lnL>
                    <a:lnR w="12700" cap="flat" cmpd="sng" algn="ctr">
                      <a:solidFill>
                        <a:srgbClr val="703D9A"/>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1970745414"/>
                  </a:ext>
                </a:extLst>
              </a:tr>
              <a:tr h="616534">
                <a:tc>
                  <a:txBody>
                    <a:bodyPr/>
                    <a:lstStyle/>
                    <a:p>
                      <a:pPr algn="l" fontAlgn="t"/>
                      <a:r>
                        <a:rPr lang="en-IN">
                          <a:effectLst/>
                        </a:rPr>
                        <a:t>Set belongs to package-java.util.</a:t>
                      </a:r>
                    </a:p>
                  </a:txBody>
                  <a:tcPr marL="76200" marR="76200" marT="76200" marB="76200">
                    <a:lnL w="12700" cap="flat" cmpd="sng" algn="ctr">
                      <a:solidFill>
                        <a:srgbClr val="B02E9A"/>
                      </a:solidFill>
                      <a:prstDash val="solid"/>
                      <a:round/>
                      <a:headEnd type="none" w="med" len="med"/>
                      <a:tailEnd type="none" w="med" len="med"/>
                    </a:lnL>
                    <a:lnR w="12700" cap="flat" cmpd="sng" algn="ctr">
                      <a:solidFill>
                        <a:srgbClr val="D02098"/>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IN">
                          <a:effectLst/>
                        </a:rPr>
                        <a:t>The map belongs package- java.util.</a:t>
                      </a:r>
                    </a:p>
                  </a:txBody>
                  <a:tcPr marL="76200" marR="76200" marT="76200" marB="76200">
                    <a:lnL w="12700" cap="flat" cmpd="sng" algn="ctr">
                      <a:solidFill>
                        <a:srgbClr val="D02098"/>
                      </a:solidFill>
                      <a:prstDash val="solid"/>
                      <a:round/>
                      <a:headEnd type="none" w="med" len="med"/>
                      <a:tailEnd type="none" w="med" len="med"/>
                    </a:lnL>
                    <a:lnR w="12700" cap="flat" cmpd="sng" algn="ctr">
                      <a:solidFill>
                        <a:srgbClr val="F00298"/>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024279075"/>
                  </a:ext>
                </a:extLst>
              </a:tr>
              <a:tr h="1012876">
                <a:tc>
                  <a:txBody>
                    <a:bodyPr/>
                    <a:lstStyle/>
                    <a:p>
                      <a:pPr algn="l" fontAlgn="t"/>
                      <a:r>
                        <a:rPr lang="en-IN">
                          <a:effectLst/>
                        </a:rPr>
                        <a:t>It can extend the collection interface.</a:t>
                      </a:r>
                    </a:p>
                  </a:txBody>
                  <a:tcPr marL="76200" marR="76200" marT="76200" marB="76200">
                    <a:lnL w="12700" cap="flat" cmpd="sng" algn="ctr">
                      <a:solidFill>
                        <a:srgbClr val="F00898"/>
                      </a:solidFill>
                      <a:prstDash val="solid"/>
                      <a:round/>
                      <a:headEnd type="none" w="med" len="med"/>
                      <a:tailEnd type="none" w="med" len="med"/>
                    </a:lnL>
                    <a:lnR w="12700" cap="flat" cmpd="sng" algn="ctr">
                      <a:solidFill>
                        <a:srgbClr val="B03F98"/>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IN">
                          <a:effectLst/>
                        </a:rPr>
                        <a:t>It does not extend the collection interface.</a:t>
                      </a:r>
                    </a:p>
                  </a:txBody>
                  <a:tcPr marL="76200" marR="76200" marT="76200" marB="76200">
                    <a:lnL w="12700" cap="flat" cmpd="sng" algn="ctr">
                      <a:solidFill>
                        <a:srgbClr val="B03F98"/>
                      </a:solidFill>
                      <a:prstDash val="solid"/>
                      <a:round/>
                      <a:headEnd type="none" w="med" len="med"/>
                      <a:tailEnd type="none" w="med" len="med"/>
                    </a:lnL>
                    <a:lnR w="12700" cap="flat" cmpd="sng" algn="ctr">
                      <a:solidFill>
                        <a:srgbClr val="D00C98"/>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868445122"/>
                  </a:ext>
                </a:extLst>
              </a:tr>
              <a:tr h="616534">
                <a:tc>
                  <a:txBody>
                    <a:bodyPr/>
                    <a:lstStyle/>
                    <a:p>
                      <a:pPr algn="l" fontAlgn="t"/>
                      <a:r>
                        <a:rPr lang="en-IN">
                          <a:effectLst/>
                        </a:rPr>
                        <a:t>It does not allow duplicate values.</a:t>
                      </a:r>
                    </a:p>
                  </a:txBody>
                  <a:tcPr marL="76200" marR="76200" marT="76200" marB="76200">
                    <a:lnL w="12700" cap="flat" cmpd="sng" algn="ctr">
                      <a:solidFill>
                        <a:srgbClr val="800298"/>
                      </a:solidFill>
                      <a:prstDash val="solid"/>
                      <a:round/>
                      <a:headEnd type="none" w="med" len="med"/>
                      <a:tailEnd type="none" w="med" len="med"/>
                    </a:lnL>
                    <a:lnR w="12700" cap="flat" cmpd="sng" algn="ctr">
                      <a:solidFill>
                        <a:srgbClr val="E03098"/>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IN">
                          <a:effectLst/>
                        </a:rPr>
                        <a:t>It allows duplicate values.</a:t>
                      </a:r>
                    </a:p>
                  </a:txBody>
                  <a:tcPr marL="76200" marR="76200" marT="76200" marB="76200">
                    <a:lnL w="12700" cap="flat" cmpd="sng" algn="ctr">
                      <a:solidFill>
                        <a:srgbClr val="E03098"/>
                      </a:solidFill>
                      <a:prstDash val="solid"/>
                      <a:round/>
                      <a:headEnd type="none" w="med" len="med"/>
                      <a:tailEnd type="none" w="med" len="med"/>
                    </a:lnL>
                    <a:lnR w="12700" cap="flat" cmpd="sng" algn="ctr">
                      <a:solidFill>
                        <a:srgbClr val="A01598"/>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377693885"/>
                  </a:ext>
                </a:extLst>
              </a:tr>
              <a:tr h="616534">
                <a:tc>
                  <a:txBody>
                    <a:bodyPr/>
                    <a:lstStyle/>
                    <a:p>
                      <a:pPr algn="l" fontAlgn="t"/>
                      <a:r>
                        <a:rPr lang="en-IN">
                          <a:effectLst/>
                        </a:rPr>
                        <a:t>Set can sort only one null value.</a:t>
                      </a:r>
                    </a:p>
                  </a:txBody>
                  <a:tcPr marL="76200" marR="76200" marT="76200" marB="76200">
                    <a:lnL w="12700" cap="flat" cmpd="sng" algn="ctr">
                      <a:solidFill>
                        <a:srgbClr val="503E98"/>
                      </a:solidFill>
                      <a:prstDash val="solid"/>
                      <a:round/>
                      <a:headEnd type="none" w="med" len="med"/>
                      <a:tailEnd type="none" w="med" len="med"/>
                    </a:lnL>
                    <a:lnR w="12700" cap="flat" cmpd="sng" algn="ctr">
                      <a:solidFill>
                        <a:srgbClr val="900598"/>
                      </a:solidFill>
                      <a:prstDash val="solid"/>
                      <a:round/>
                      <a:headEnd type="none" w="med" len="med"/>
                      <a:tailEnd type="none" w="med" len="med"/>
                    </a:lnR>
                    <a:lnT w="9525" cap="flat" cmpd="sng" algn="ctr">
                      <a:solidFill>
                        <a:srgbClr val="DDDDDD"/>
                      </a:solidFill>
                      <a:prstDash val="solid"/>
                      <a:round/>
                      <a:headEnd type="none" w="med" len="med"/>
                      <a:tailEnd type="none" w="med" len="med"/>
                    </a:lnT>
                    <a:lnB w="12700" cap="flat" cmpd="sng" algn="ctr">
                      <a:solidFill>
                        <a:srgbClr val="003B98"/>
                      </a:solidFill>
                      <a:prstDash val="solid"/>
                      <a:round/>
                      <a:headEnd type="none" w="med" len="med"/>
                      <a:tailEnd type="none" w="med" len="med"/>
                    </a:lnB>
                    <a:solidFill>
                      <a:srgbClr val="F9F9F9"/>
                    </a:solidFill>
                  </a:tcPr>
                </a:tc>
                <a:tc>
                  <a:txBody>
                    <a:bodyPr/>
                    <a:lstStyle/>
                    <a:p>
                      <a:pPr algn="l" fontAlgn="t"/>
                      <a:r>
                        <a:rPr lang="en-IN" dirty="0">
                          <a:effectLst/>
                        </a:rPr>
                        <a:t>The map can sort multiple null values.</a:t>
                      </a:r>
                    </a:p>
                  </a:txBody>
                  <a:tcPr marL="76200" marR="76200" marT="76200" marB="76200">
                    <a:lnL w="12700" cap="flat" cmpd="sng" algn="ctr">
                      <a:solidFill>
                        <a:srgbClr val="900598"/>
                      </a:solidFill>
                      <a:prstDash val="solid"/>
                      <a:round/>
                      <a:headEnd type="none" w="med" len="med"/>
                      <a:tailEnd type="none" w="med" len="med"/>
                    </a:lnL>
                    <a:lnR w="12700" cap="flat" cmpd="sng" algn="ctr">
                      <a:solidFill>
                        <a:srgbClr val="203E98"/>
                      </a:solidFill>
                      <a:prstDash val="solid"/>
                      <a:round/>
                      <a:headEnd type="none" w="med" len="med"/>
                      <a:tailEnd type="none" w="med" len="med"/>
                    </a:lnR>
                    <a:lnT w="9525" cap="flat" cmpd="sng" algn="ctr">
                      <a:solidFill>
                        <a:srgbClr val="DDDDDD"/>
                      </a:solidFill>
                      <a:prstDash val="solid"/>
                      <a:round/>
                      <a:headEnd type="none" w="med" len="med"/>
                      <a:tailEnd type="none" w="med" len="med"/>
                    </a:lnT>
                    <a:lnB w="12700" cap="flat" cmpd="sng" algn="ctr">
                      <a:solidFill>
                        <a:srgbClr val="A00998"/>
                      </a:solidFill>
                      <a:prstDash val="solid"/>
                      <a:round/>
                      <a:headEnd type="none" w="med" len="med"/>
                      <a:tailEnd type="none" w="med" len="med"/>
                    </a:lnB>
                    <a:solidFill>
                      <a:srgbClr val="F9F9F9"/>
                    </a:solidFill>
                  </a:tcPr>
                </a:tc>
                <a:extLst>
                  <a:ext uri="{0D108BD9-81ED-4DB2-BD59-A6C34878D82A}">
                    <a16:rowId xmlns:a16="http://schemas.microsoft.com/office/drawing/2014/main" val="2671427001"/>
                  </a:ext>
                </a:extLst>
              </a:tr>
            </a:tbl>
          </a:graphicData>
        </a:graphic>
      </p:graphicFrame>
    </p:spTree>
    <p:extLst>
      <p:ext uri="{BB962C8B-B14F-4D97-AF65-F5344CB8AC3E}">
        <p14:creationId xmlns:p14="http://schemas.microsoft.com/office/powerpoint/2010/main" val="1827460067"/>
      </p:ext>
    </p:extLst>
  </p:cSld>
  <p:clrMapOvr>
    <a:masterClrMapping/>
  </p:clrMapOvr>
  <mc:AlternateContent xmlns:mc="http://schemas.openxmlformats.org/markup-compatibility/2006">
    <mc:Choice xmlns:p14="http://schemas.microsoft.com/office/powerpoint/2010/main" Requires="p14">
      <p:transition p14:dur="250" advClick="0" advTm="25000">
        <p:fade/>
      </p:transition>
    </mc:Choice>
    <mc:Fallback>
      <p:transition advClick="0" advTm="25000">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1">
            <a:alpha val="2000"/>
          </a:schemeClr>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749D71F-45A9-A74F-B8E9-AC57F6312580}"/>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100000"/>
                    </a14:imgEffect>
                  </a14:imgLayer>
                </a14:imgProps>
              </a:ext>
              <a:ext uri="{28A0092B-C50C-407E-A947-70E740481C1C}">
                <a14:useLocalDpi xmlns:a14="http://schemas.microsoft.com/office/drawing/2010/main" val="0"/>
              </a:ext>
            </a:extLst>
          </a:blip>
          <a:stretch>
            <a:fillRect/>
          </a:stretch>
        </p:blipFill>
        <p:spPr>
          <a:xfrm>
            <a:off x="0" y="-1580"/>
            <a:ext cx="12192000" cy="6858000"/>
          </a:xfrm>
          <a:prstGeom prst="rect">
            <a:avLst/>
          </a:prstGeom>
        </p:spPr>
      </p:pic>
      <p:sp>
        <p:nvSpPr>
          <p:cNvPr id="2" name="Rectangle 1">
            <a:extLst>
              <a:ext uri="{FF2B5EF4-FFF2-40B4-BE49-F238E27FC236}">
                <a16:creationId xmlns:a16="http://schemas.microsoft.com/office/drawing/2014/main" id="{0C19DA35-7768-C342-B617-C78C4952E4AF}"/>
              </a:ext>
            </a:extLst>
          </p:cNvPr>
          <p:cNvSpPr/>
          <p:nvPr/>
        </p:nvSpPr>
        <p:spPr>
          <a:xfrm>
            <a:off x="561770" y="770007"/>
            <a:ext cx="4482830" cy="646331"/>
          </a:xfrm>
          <a:prstGeom prst="rect">
            <a:avLst/>
          </a:prstGeom>
          <a:noFill/>
        </p:spPr>
        <p:txBody>
          <a:bodyPr wrap="none" lIns="91440" tIns="45720" rIns="91440" bIns="45720">
            <a:spAutoFit/>
          </a:bodyPr>
          <a:lstStyle/>
          <a:p>
            <a:r>
              <a:rPr lang="en-US" sz="3600" b="1" dirty="0">
                <a:ln w="0"/>
                <a:effectLst>
                  <a:outerShdw blurRad="38100" dist="19050" dir="2700000" algn="tl" rotWithShape="0">
                    <a:schemeClr val="dk1">
                      <a:alpha val="40000"/>
                    </a:schemeClr>
                  </a:outerShdw>
                </a:effectLst>
              </a:rPr>
              <a:t>39. </a:t>
            </a:r>
            <a:r>
              <a:rPr lang="en-IN" sz="3600" b="1" dirty="0"/>
              <a:t>What is HashMap?</a:t>
            </a:r>
            <a:endParaRPr lang="en-IN" sz="3600" b="1" dirty="0">
              <a:ln w="0"/>
              <a:effectLst>
                <a:outerShdw blurRad="38100" dist="19050" dir="2700000" algn="tl" rotWithShape="0">
                  <a:schemeClr val="dk1">
                    <a:alpha val="40000"/>
                  </a:schemeClr>
                </a:outerShdw>
              </a:effectLst>
            </a:endParaRPr>
          </a:p>
        </p:txBody>
      </p:sp>
      <p:sp>
        <p:nvSpPr>
          <p:cNvPr id="3" name="Rectangle 2">
            <a:extLst>
              <a:ext uri="{FF2B5EF4-FFF2-40B4-BE49-F238E27FC236}">
                <a16:creationId xmlns:a16="http://schemas.microsoft.com/office/drawing/2014/main" id="{20154A35-8EE6-2342-9C40-B5CDBF7FBC2E}"/>
              </a:ext>
            </a:extLst>
          </p:cNvPr>
          <p:cNvSpPr/>
          <p:nvPr/>
        </p:nvSpPr>
        <p:spPr>
          <a:xfrm>
            <a:off x="1027980" y="1638687"/>
            <a:ext cx="10464801" cy="1569660"/>
          </a:xfrm>
          <a:prstGeom prst="rect">
            <a:avLst/>
          </a:prstGeom>
          <a:noFill/>
        </p:spPr>
        <p:txBody>
          <a:bodyPr wrap="square" lIns="91440" tIns="45720" rIns="91440" bIns="45720">
            <a:spAutoFit/>
          </a:bodyPr>
          <a:lstStyle/>
          <a:p>
            <a:r>
              <a:rPr lang="en-IN" sz="2400" dirty="0"/>
              <a:t>Arrays store items in an ordered collection and are accessed using an index number (which is an integer). </a:t>
            </a:r>
            <a:r>
              <a:rPr lang="en-IN" sz="2400" b="1" dirty="0"/>
              <a:t>HashMap</a:t>
            </a:r>
            <a:r>
              <a:rPr lang="en-IN" sz="2400" dirty="0"/>
              <a:t> stores items as </a:t>
            </a:r>
            <a:r>
              <a:rPr lang="en-IN" sz="2400" b="1" dirty="0"/>
              <a:t>key/value </a:t>
            </a:r>
            <a:r>
              <a:rPr lang="en-IN" sz="2400" dirty="0"/>
              <a:t>pairs. Values can be accessed by indexes, known as keys, of a user-defined type. Java HashMap class implements the map interface by using a hash table</a:t>
            </a:r>
            <a:endParaRPr lang="en-IN" sz="2400" b="1" dirty="0"/>
          </a:p>
        </p:txBody>
      </p:sp>
      <p:sp>
        <p:nvSpPr>
          <p:cNvPr id="4" name="Round Diagonal Corner of Rectangle 3">
            <a:extLst>
              <a:ext uri="{FF2B5EF4-FFF2-40B4-BE49-F238E27FC236}">
                <a16:creationId xmlns:a16="http://schemas.microsoft.com/office/drawing/2014/main" id="{457AAA6D-6C4D-9348-827C-C436274DA656}"/>
              </a:ext>
            </a:extLst>
          </p:cNvPr>
          <p:cNvSpPr/>
          <p:nvPr/>
        </p:nvSpPr>
        <p:spPr>
          <a:xfrm>
            <a:off x="9390743" y="228472"/>
            <a:ext cx="2931886" cy="638628"/>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Technical Interview</a:t>
            </a:r>
          </a:p>
        </p:txBody>
      </p:sp>
      <p:pic>
        <p:nvPicPr>
          <p:cNvPr id="7" name="Picture 6" descr="A picture containing sitting, dark, plate, food&#10;&#10;Description automatically generated">
            <a:extLst>
              <a:ext uri="{FF2B5EF4-FFF2-40B4-BE49-F238E27FC236}">
                <a16:creationId xmlns:a16="http://schemas.microsoft.com/office/drawing/2014/main" id="{A2CCB54D-890A-C943-BF12-3F2A1771813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08381" y="6244112"/>
            <a:ext cx="1580718" cy="352534"/>
          </a:xfrm>
          <a:prstGeom prst="rect">
            <a:avLst/>
          </a:prstGeom>
        </p:spPr>
      </p:pic>
      <p:sp>
        <p:nvSpPr>
          <p:cNvPr id="8" name="Rectangle 7">
            <a:extLst>
              <a:ext uri="{FF2B5EF4-FFF2-40B4-BE49-F238E27FC236}">
                <a16:creationId xmlns:a16="http://schemas.microsoft.com/office/drawing/2014/main" id="{AE501090-992D-D741-954A-282D05DCC423}"/>
              </a:ext>
            </a:extLst>
          </p:cNvPr>
          <p:cNvSpPr/>
          <p:nvPr/>
        </p:nvSpPr>
        <p:spPr>
          <a:xfrm>
            <a:off x="8911685" y="6158769"/>
            <a:ext cx="3280315" cy="523220"/>
          </a:xfrm>
          <a:prstGeom prst="rect">
            <a:avLst/>
          </a:prstGeom>
          <a:noFill/>
        </p:spPr>
        <p:txBody>
          <a:bodyPr wrap="square" lIns="91440" tIns="45720" rIns="91440" bIns="45720">
            <a:spAutoFit/>
          </a:bodyPr>
          <a:lstStyle/>
          <a:p>
            <a:pPr algn="ctr"/>
            <a:r>
              <a:rPr lang="en-GB" sz="2800" b="1" cap="none" spc="0" dirty="0">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rPr>
              <a:t>/ </a:t>
            </a:r>
            <a:r>
              <a:rPr lang="en-GB" sz="2400" b="1" cap="none" spc="0" dirty="0" err="1">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rPr>
              <a:t>TechnicalInterview</a:t>
            </a:r>
            <a:endParaRPr lang="en-GB" sz="2400" b="1" cap="none" spc="0" dirty="0">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endParaRPr>
          </a:p>
        </p:txBody>
      </p:sp>
      <p:sp>
        <p:nvSpPr>
          <p:cNvPr id="9" name="Rectangle 8">
            <a:extLst>
              <a:ext uri="{FF2B5EF4-FFF2-40B4-BE49-F238E27FC236}">
                <a16:creationId xmlns:a16="http://schemas.microsoft.com/office/drawing/2014/main" id="{E16D5CEF-70D7-7145-983F-853FA4363DCC}"/>
              </a:ext>
            </a:extLst>
          </p:cNvPr>
          <p:cNvSpPr/>
          <p:nvPr/>
        </p:nvSpPr>
        <p:spPr>
          <a:xfrm>
            <a:off x="561770" y="3491950"/>
            <a:ext cx="5701304" cy="646331"/>
          </a:xfrm>
          <a:prstGeom prst="rect">
            <a:avLst/>
          </a:prstGeom>
          <a:noFill/>
        </p:spPr>
        <p:txBody>
          <a:bodyPr wrap="none" lIns="91440" tIns="45720" rIns="91440" bIns="45720">
            <a:spAutoFit/>
          </a:bodyPr>
          <a:lstStyle/>
          <a:p>
            <a:r>
              <a:rPr lang="en-US" sz="3600" b="1" dirty="0">
                <a:ln w="0"/>
                <a:effectLst>
                  <a:outerShdw blurRad="38100" dist="19050" dir="2700000" algn="tl" rotWithShape="0">
                    <a:schemeClr val="dk1">
                      <a:alpha val="40000"/>
                    </a:schemeClr>
                  </a:outerShdw>
                </a:effectLst>
              </a:rPr>
              <a:t>40. </a:t>
            </a:r>
            <a:r>
              <a:rPr lang="en-IN" sz="3600" b="1" dirty="0"/>
              <a:t>What is </a:t>
            </a:r>
            <a:r>
              <a:rPr lang="en-IN" sz="3600" b="1" dirty="0" err="1"/>
              <a:t>LinkedHashmap</a:t>
            </a:r>
            <a:r>
              <a:rPr lang="en-IN" sz="3600" b="1" dirty="0"/>
              <a:t>?</a:t>
            </a:r>
            <a:endParaRPr lang="en-IN" sz="3600" b="1" dirty="0">
              <a:ln w="0"/>
              <a:effectLst>
                <a:outerShdw blurRad="38100" dist="19050" dir="2700000" algn="tl" rotWithShape="0">
                  <a:schemeClr val="dk1">
                    <a:alpha val="40000"/>
                  </a:schemeClr>
                </a:outerShdw>
              </a:effectLst>
            </a:endParaRPr>
          </a:p>
        </p:txBody>
      </p:sp>
      <p:sp>
        <p:nvSpPr>
          <p:cNvPr id="10" name="Rectangle 9">
            <a:extLst>
              <a:ext uri="{FF2B5EF4-FFF2-40B4-BE49-F238E27FC236}">
                <a16:creationId xmlns:a16="http://schemas.microsoft.com/office/drawing/2014/main" id="{179C37A0-AA99-6642-9085-64487AE7737C}"/>
              </a:ext>
            </a:extLst>
          </p:cNvPr>
          <p:cNvSpPr/>
          <p:nvPr/>
        </p:nvSpPr>
        <p:spPr>
          <a:xfrm>
            <a:off x="997876" y="4290844"/>
            <a:ext cx="10464801" cy="1200329"/>
          </a:xfrm>
          <a:prstGeom prst="rect">
            <a:avLst/>
          </a:prstGeom>
          <a:noFill/>
        </p:spPr>
        <p:txBody>
          <a:bodyPr wrap="square" lIns="91440" tIns="45720" rIns="91440" bIns="45720">
            <a:spAutoFit/>
          </a:bodyPr>
          <a:lstStyle/>
          <a:p>
            <a:r>
              <a:rPr lang="en-IN" sz="2400" b="1" dirty="0" err="1"/>
              <a:t>LinkedHashMap</a:t>
            </a:r>
            <a:r>
              <a:rPr lang="en-IN" sz="2400" dirty="0"/>
              <a:t> is the implementation of the Map interface. It can also extends the HashMap class. Therefore, like </a:t>
            </a:r>
            <a:r>
              <a:rPr lang="en-IN" sz="2400" b="1" dirty="0"/>
              <a:t>HashMap</a:t>
            </a:r>
            <a:r>
              <a:rPr lang="en-IN" sz="2400" dirty="0"/>
              <a:t>, </a:t>
            </a:r>
            <a:r>
              <a:rPr lang="en-IN" sz="2400" b="1" dirty="0" err="1"/>
              <a:t>LinkedHashMap</a:t>
            </a:r>
            <a:r>
              <a:rPr lang="en-IN" sz="2400" dirty="0"/>
              <a:t> enables Java developers to </a:t>
            </a:r>
            <a:r>
              <a:rPr lang="en-IN" sz="2400" b="1" dirty="0"/>
              <a:t>allow one null key </a:t>
            </a:r>
            <a:r>
              <a:rPr lang="en-IN" sz="2400" dirty="0"/>
              <a:t>and </a:t>
            </a:r>
            <a:r>
              <a:rPr lang="en-IN" sz="2400" b="1" dirty="0"/>
              <a:t>more than one null value</a:t>
            </a:r>
          </a:p>
        </p:txBody>
      </p:sp>
    </p:spTree>
    <p:extLst>
      <p:ext uri="{BB962C8B-B14F-4D97-AF65-F5344CB8AC3E}">
        <p14:creationId xmlns:p14="http://schemas.microsoft.com/office/powerpoint/2010/main" val="3530568718"/>
      </p:ext>
    </p:extLst>
  </p:cSld>
  <p:clrMapOvr>
    <a:masterClrMapping/>
  </p:clrMapOvr>
  <mc:AlternateContent xmlns:mc="http://schemas.openxmlformats.org/markup-compatibility/2006">
    <mc:Choice xmlns:p14="http://schemas.microsoft.com/office/powerpoint/2010/main" Requires="p14">
      <p:transition p14:dur="250" advClick="0" advTm="25000">
        <p:fade/>
      </p:transition>
    </mc:Choice>
    <mc:Fallback>
      <p:transition advClick="0" advTm="25000">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1">
            <a:alpha val="2000"/>
          </a:schemeClr>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749D71F-45A9-A74F-B8E9-AC57F6312580}"/>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100000"/>
                    </a14:imgEffect>
                  </a14:imgLayer>
                </a14:imgProps>
              </a:ext>
              <a:ext uri="{28A0092B-C50C-407E-A947-70E740481C1C}">
                <a14:useLocalDpi xmlns:a14="http://schemas.microsoft.com/office/drawing/2010/main" val="0"/>
              </a:ext>
            </a:extLst>
          </a:blip>
          <a:stretch>
            <a:fillRect/>
          </a:stretch>
        </p:blipFill>
        <p:spPr>
          <a:xfrm>
            <a:off x="0" y="-1580"/>
            <a:ext cx="12192000" cy="6858000"/>
          </a:xfrm>
          <a:prstGeom prst="rect">
            <a:avLst/>
          </a:prstGeom>
        </p:spPr>
      </p:pic>
      <p:sp>
        <p:nvSpPr>
          <p:cNvPr id="2" name="Rectangle 1">
            <a:extLst>
              <a:ext uri="{FF2B5EF4-FFF2-40B4-BE49-F238E27FC236}">
                <a16:creationId xmlns:a16="http://schemas.microsoft.com/office/drawing/2014/main" id="{0C19DA35-7768-C342-B617-C78C4952E4AF}"/>
              </a:ext>
            </a:extLst>
          </p:cNvPr>
          <p:cNvSpPr/>
          <p:nvPr/>
        </p:nvSpPr>
        <p:spPr>
          <a:xfrm>
            <a:off x="561770" y="770007"/>
            <a:ext cx="4359399" cy="646331"/>
          </a:xfrm>
          <a:prstGeom prst="rect">
            <a:avLst/>
          </a:prstGeom>
          <a:noFill/>
        </p:spPr>
        <p:txBody>
          <a:bodyPr wrap="none" lIns="91440" tIns="45720" rIns="91440" bIns="45720">
            <a:spAutoFit/>
          </a:bodyPr>
          <a:lstStyle/>
          <a:p>
            <a:r>
              <a:rPr lang="en-US" sz="3600" b="1" dirty="0">
                <a:ln w="0"/>
                <a:effectLst>
                  <a:outerShdw blurRad="38100" dist="19050" dir="2700000" algn="tl" rotWithShape="0">
                    <a:schemeClr val="dk1">
                      <a:alpha val="40000"/>
                    </a:schemeClr>
                  </a:outerShdw>
                </a:effectLst>
              </a:rPr>
              <a:t>41. </a:t>
            </a:r>
            <a:r>
              <a:rPr lang="en-IN" sz="3600" b="1" dirty="0"/>
              <a:t>What is </a:t>
            </a:r>
            <a:r>
              <a:rPr lang="en-IN" sz="3600" b="1" dirty="0" err="1"/>
              <a:t>TreeMap</a:t>
            </a:r>
            <a:r>
              <a:rPr lang="en-IN" sz="3600" b="1" dirty="0"/>
              <a:t>?</a:t>
            </a:r>
            <a:endParaRPr lang="en-IN" sz="3600" b="1" dirty="0">
              <a:ln w="0"/>
              <a:effectLst>
                <a:outerShdw blurRad="38100" dist="19050" dir="2700000" algn="tl" rotWithShape="0">
                  <a:schemeClr val="dk1">
                    <a:alpha val="40000"/>
                  </a:schemeClr>
                </a:outerShdw>
              </a:effectLst>
            </a:endParaRPr>
          </a:p>
        </p:txBody>
      </p:sp>
      <p:sp>
        <p:nvSpPr>
          <p:cNvPr id="3" name="Rectangle 2">
            <a:extLst>
              <a:ext uri="{FF2B5EF4-FFF2-40B4-BE49-F238E27FC236}">
                <a16:creationId xmlns:a16="http://schemas.microsoft.com/office/drawing/2014/main" id="{20154A35-8EE6-2342-9C40-B5CDBF7FBC2E}"/>
              </a:ext>
            </a:extLst>
          </p:cNvPr>
          <p:cNvSpPr/>
          <p:nvPr/>
        </p:nvSpPr>
        <p:spPr>
          <a:xfrm>
            <a:off x="1027980" y="1638687"/>
            <a:ext cx="10464801" cy="4524315"/>
          </a:xfrm>
          <a:prstGeom prst="rect">
            <a:avLst/>
          </a:prstGeom>
          <a:noFill/>
        </p:spPr>
        <p:txBody>
          <a:bodyPr wrap="square" lIns="91440" tIns="45720" rIns="91440" bIns="45720">
            <a:spAutoFit/>
          </a:bodyPr>
          <a:lstStyle/>
          <a:p>
            <a:r>
              <a:rPr lang="en-IN" sz="2400" dirty="0" err="1"/>
              <a:t>TreeMap</a:t>
            </a:r>
            <a:r>
              <a:rPr lang="en-IN" sz="2400" dirty="0"/>
              <a:t> is a class that implements the Map interface </a:t>
            </a:r>
            <a:r>
              <a:rPr lang="en-IN" sz="2400" b="1" dirty="0" err="1"/>
              <a:t>LinkedHashMap</a:t>
            </a:r>
            <a:r>
              <a:rPr lang="en-IN" sz="2400" dirty="0"/>
              <a:t> and HashMap. It can also implements the </a:t>
            </a:r>
            <a:r>
              <a:rPr lang="en-IN" sz="2400" dirty="0" err="1"/>
              <a:t>NavigableMap</a:t>
            </a:r>
            <a:r>
              <a:rPr lang="en-IN" sz="2400" dirty="0"/>
              <a:t> interface and can extends the </a:t>
            </a:r>
            <a:r>
              <a:rPr lang="en-IN" sz="2400" b="1" dirty="0" err="1"/>
              <a:t>AbstractMap</a:t>
            </a:r>
            <a:r>
              <a:rPr lang="en-IN" sz="2400" dirty="0"/>
              <a:t> class.</a:t>
            </a:r>
          </a:p>
          <a:p>
            <a:endParaRPr lang="en-IN" sz="2400" b="1" dirty="0"/>
          </a:p>
          <a:p>
            <a:r>
              <a:rPr lang="en-IN" sz="2400" b="1" dirty="0"/>
              <a:t>Important Points:</a:t>
            </a:r>
          </a:p>
          <a:p>
            <a:pPr marL="285750" indent="-285750">
              <a:buFont typeface="Arial" panose="020B0604020202020204" pitchFamily="34" charset="0"/>
              <a:buChar char="•"/>
            </a:pPr>
            <a:r>
              <a:rPr lang="en-IN" sz="2400" dirty="0"/>
              <a:t>Java </a:t>
            </a:r>
            <a:r>
              <a:rPr lang="en-IN" sz="2400" dirty="0" err="1"/>
              <a:t>TreeMap</a:t>
            </a:r>
            <a:r>
              <a:rPr lang="en-IN" sz="2400" dirty="0"/>
              <a:t> contains a key-value pair. It implements the </a:t>
            </a:r>
            <a:r>
              <a:rPr lang="en-IN" sz="2400" dirty="0" err="1"/>
              <a:t>NavigableMap</a:t>
            </a:r>
            <a:r>
              <a:rPr lang="en-IN" sz="2400" dirty="0"/>
              <a:t> interface and extends </a:t>
            </a:r>
            <a:r>
              <a:rPr lang="en-IN" sz="2400" dirty="0" err="1"/>
              <a:t>AbstractMap</a:t>
            </a:r>
            <a:r>
              <a:rPr lang="en-IN" sz="2400" dirty="0"/>
              <a:t> class.</a:t>
            </a:r>
          </a:p>
          <a:p>
            <a:pPr marL="285750" indent="-285750">
              <a:buFont typeface="Arial" panose="020B0604020202020204" pitchFamily="34" charset="0"/>
              <a:buChar char="•"/>
            </a:pPr>
            <a:r>
              <a:rPr lang="en-IN" sz="2400" dirty="0"/>
              <a:t>Java </a:t>
            </a:r>
            <a:r>
              <a:rPr lang="en-IN" sz="2400" dirty="0" err="1"/>
              <a:t>TreeMap</a:t>
            </a:r>
            <a:r>
              <a:rPr lang="en-IN" sz="2400" dirty="0"/>
              <a:t> contains </a:t>
            </a:r>
            <a:r>
              <a:rPr lang="en-IN" sz="2400" b="1" dirty="0"/>
              <a:t>only unique elements</a:t>
            </a:r>
            <a:r>
              <a:rPr lang="en-IN" sz="2400" dirty="0"/>
              <a:t>.</a:t>
            </a:r>
          </a:p>
          <a:p>
            <a:pPr marL="285750" indent="-285750">
              <a:buFont typeface="Arial" panose="020B0604020202020204" pitchFamily="34" charset="0"/>
              <a:buChar char="•"/>
            </a:pPr>
            <a:r>
              <a:rPr lang="en-IN" sz="2400" dirty="0"/>
              <a:t>Java </a:t>
            </a:r>
            <a:r>
              <a:rPr lang="en-IN" sz="2400" dirty="0" err="1"/>
              <a:t>TreeMap</a:t>
            </a:r>
            <a:r>
              <a:rPr lang="en-IN" sz="2400" dirty="0"/>
              <a:t> </a:t>
            </a:r>
            <a:r>
              <a:rPr lang="en-IN" sz="2400" b="1" dirty="0"/>
              <a:t>cannot have a null key </a:t>
            </a:r>
            <a:r>
              <a:rPr lang="en-IN" sz="2400" dirty="0"/>
              <a:t>but </a:t>
            </a:r>
            <a:r>
              <a:rPr lang="en-IN" sz="2400" b="1" dirty="0"/>
              <a:t>can have multiple null values</a:t>
            </a:r>
            <a:r>
              <a:rPr lang="en-IN" sz="2400" dirty="0"/>
              <a:t>.</a:t>
            </a:r>
          </a:p>
          <a:p>
            <a:pPr marL="285750" indent="-285750">
              <a:buFont typeface="Arial" panose="020B0604020202020204" pitchFamily="34" charset="0"/>
              <a:buChar char="•"/>
            </a:pPr>
            <a:r>
              <a:rPr lang="en-IN" sz="2400" dirty="0"/>
              <a:t>Java </a:t>
            </a:r>
            <a:r>
              <a:rPr lang="en-IN" sz="2400" dirty="0" err="1"/>
              <a:t>TreeMap</a:t>
            </a:r>
            <a:r>
              <a:rPr lang="en-IN" sz="2400" dirty="0"/>
              <a:t> is </a:t>
            </a:r>
            <a:r>
              <a:rPr lang="en-IN" sz="2400" b="1" dirty="0"/>
              <a:t>non synchronized</a:t>
            </a:r>
            <a:r>
              <a:rPr lang="en-IN" sz="2400" dirty="0"/>
              <a:t>.</a:t>
            </a:r>
          </a:p>
          <a:p>
            <a:pPr marL="285750" indent="-285750">
              <a:buFont typeface="Arial" panose="020B0604020202020204" pitchFamily="34" charset="0"/>
              <a:buChar char="•"/>
            </a:pPr>
            <a:r>
              <a:rPr lang="en-IN" sz="2400" dirty="0"/>
              <a:t>Java </a:t>
            </a:r>
            <a:r>
              <a:rPr lang="en-IN" sz="2400" dirty="0" err="1"/>
              <a:t>TreeMap</a:t>
            </a:r>
            <a:r>
              <a:rPr lang="en-IN" sz="2400" dirty="0"/>
              <a:t> maintains </a:t>
            </a:r>
            <a:r>
              <a:rPr lang="en-IN" sz="2400" b="1" dirty="0"/>
              <a:t>ascending</a:t>
            </a:r>
            <a:r>
              <a:rPr lang="en-IN" sz="2400" dirty="0"/>
              <a:t> order.</a:t>
            </a:r>
          </a:p>
          <a:p>
            <a:endParaRPr lang="en-IN" sz="2400" b="1" dirty="0"/>
          </a:p>
        </p:txBody>
      </p:sp>
      <p:sp>
        <p:nvSpPr>
          <p:cNvPr id="4" name="Round Diagonal Corner of Rectangle 3">
            <a:extLst>
              <a:ext uri="{FF2B5EF4-FFF2-40B4-BE49-F238E27FC236}">
                <a16:creationId xmlns:a16="http://schemas.microsoft.com/office/drawing/2014/main" id="{457AAA6D-6C4D-9348-827C-C436274DA656}"/>
              </a:ext>
            </a:extLst>
          </p:cNvPr>
          <p:cNvSpPr/>
          <p:nvPr/>
        </p:nvSpPr>
        <p:spPr>
          <a:xfrm>
            <a:off x="9390743" y="228472"/>
            <a:ext cx="2931886" cy="638628"/>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Technical Interview</a:t>
            </a:r>
          </a:p>
        </p:txBody>
      </p:sp>
      <p:pic>
        <p:nvPicPr>
          <p:cNvPr id="7" name="Picture 6" descr="A picture containing sitting, dark, plate, food&#10;&#10;Description automatically generated">
            <a:extLst>
              <a:ext uri="{FF2B5EF4-FFF2-40B4-BE49-F238E27FC236}">
                <a16:creationId xmlns:a16="http://schemas.microsoft.com/office/drawing/2014/main" id="{A2CCB54D-890A-C943-BF12-3F2A1771813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08381" y="6244112"/>
            <a:ext cx="1580718" cy="352534"/>
          </a:xfrm>
          <a:prstGeom prst="rect">
            <a:avLst/>
          </a:prstGeom>
        </p:spPr>
      </p:pic>
      <p:sp>
        <p:nvSpPr>
          <p:cNvPr id="8" name="Rectangle 7">
            <a:extLst>
              <a:ext uri="{FF2B5EF4-FFF2-40B4-BE49-F238E27FC236}">
                <a16:creationId xmlns:a16="http://schemas.microsoft.com/office/drawing/2014/main" id="{AE501090-992D-D741-954A-282D05DCC423}"/>
              </a:ext>
            </a:extLst>
          </p:cNvPr>
          <p:cNvSpPr/>
          <p:nvPr/>
        </p:nvSpPr>
        <p:spPr>
          <a:xfrm>
            <a:off x="8911685" y="6158769"/>
            <a:ext cx="3280315" cy="523220"/>
          </a:xfrm>
          <a:prstGeom prst="rect">
            <a:avLst/>
          </a:prstGeom>
          <a:noFill/>
        </p:spPr>
        <p:txBody>
          <a:bodyPr wrap="square" lIns="91440" tIns="45720" rIns="91440" bIns="45720">
            <a:spAutoFit/>
          </a:bodyPr>
          <a:lstStyle/>
          <a:p>
            <a:pPr algn="ctr"/>
            <a:r>
              <a:rPr lang="en-GB" sz="2800" b="1" cap="none" spc="0" dirty="0">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rPr>
              <a:t>/ </a:t>
            </a:r>
            <a:r>
              <a:rPr lang="en-GB" sz="2400" b="1" cap="none" spc="0" dirty="0" err="1">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rPr>
              <a:t>TechnicalInterview</a:t>
            </a:r>
            <a:endParaRPr lang="en-GB" sz="2400" b="1" cap="none" spc="0" dirty="0">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endParaRPr>
          </a:p>
        </p:txBody>
      </p:sp>
    </p:spTree>
    <p:extLst>
      <p:ext uri="{BB962C8B-B14F-4D97-AF65-F5344CB8AC3E}">
        <p14:creationId xmlns:p14="http://schemas.microsoft.com/office/powerpoint/2010/main" val="1228499874"/>
      </p:ext>
    </p:extLst>
  </p:cSld>
  <p:clrMapOvr>
    <a:masterClrMapping/>
  </p:clrMapOvr>
  <mc:AlternateContent xmlns:mc="http://schemas.openxmlformats.org/markup-compatibility/2006">
    <mc:Choice xmlns:p14="http://schemas.microsoft.com/office/powerpoint/2010/main" Requires="p14">
      <p:transition p14:dur="250" advClick="0" advTm="25000">
        <p:fade/>
      </p:transition>
    </mc:Choice>
    <mc:Fallback>
      <p:transition advClick="0" advTm="25000">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1">
            <a:alpha val="2000"/>
          </a:schemeClr>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749D71F-45A9-A74F-B8E9-AC57F6312580}"/>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100000"/>
                    </a14:imgEffect>
                  </a14:imgLayer>
                </a14:imgProps>
              </a:ext>
              <a:ext uri="{28A0092B-C50C-407E-A947-70E740481C1C}">
                <a14:useLocalDpi xmlns:a14="http://schemas.microsoft.com/office/drawing/2010/main" val="0"/>
              </a:ext>
            </a:extLst>
          </a:blip>
          <a:stretch>
            <a:fillRect/>
          </a:stretch>
        </p:blipFill>
        <p:spPr>
          <a:xfrm>
            <a:off x="0" y="-1580"/>
            <a:ext cx="12192000" cy="6858000"/>
          </a:xfrm>
          <a:prstGeom prst="rect">
            <a:avLst/>
          </a:prstGeom>
        </p:spPr>
      </p:pic>
      <p:sp>
        <p:nvSpPr>
          <p:cNvPr id="4" name="Round Diagonal Corner of Rectangle 3">
            <a:extLst>
              <a:ext uri="{FF2B5EF4-FFF2-40B4-BE49-F238E27FC236}">
                <a16:creationId xmlns:a16="http://schemas.microsoft.com/office/drawing/2014/main" id="{457AAA6D-6C4D-9348-827C-C436274DA656}"/>
              </a:ext>
            </a:extLst>
          </p:cNvPr>
          <p:cNvSpPr/>
          <p:nvPr/>
        </p:nvSpPr>
        <p:spPr>
          <a:xfrm>
            <a:off x="9390743" y="228472"/>
            <a:ext cx="2931886" cy="638628"/>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Technical Interview</a:t>
            </a:r>
          </a:p>
        </p:txBody>
      </p:sp>
      <p:pic>
        <p:nvPicPr>
          <p:cNvPr id="7" name="Picture 6" descr="A picture containing sitting, dark, plate, food&#10;&#10;Description automatically generated">
            <a:extLst>
              <a:ext uri="{FF2B5EF4-FFF2-40B4-BE49-F238E27FC236}">
                <a16:creationId xmlns:a16="http://schemas.microsoft.com/office/drawing/2014/main" id="{A2CCB54D-890A-C943-BF12-3F2A1771813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08381" y="6244112"/>
            <a:ext cx="1580718" cy="352534"/>
          </a:xfrm>
          <a:prstGeom prst="rect">
            <a:avLst/>
          </a:prstGeom>
        </p:spPr>
      </p:pic>
      <p:sp>
        <p:nvSpPr>
          <p:cNvPr id="8" name="Rectangle 7">
            <a:extLst>
              <a:ext uri="{FF2B5EF4-FFF2-40B4-BE49-F238E27FC236}">
                <a16:creationId xmlns:a16="http://schemas.microsoft.com/office/drawing/2014/main" id="{AE501090-992D-D741-954A-282D05DCC423}"/>
              </a:ext>
            </a:extLst>
          </p:cNvPr>
          <p:cNvSpPr/>
          <p:nvPr/>
        </p:nvSpPr>
        <p:spPr>
          <a:xfrm>
            <a:off x="8911685" y="6158769"/>
            <a:ext cx="3280315" cy="523220"/>
          </a:xfrm>
          <a:prstGeom prst="rect">
            <a:avLst/>
          </a:prstGeom>
          <a:noFill/>
        </p:spPr>
        <p:txBody>
          <a:bodyPr wrap="square" lIns="91440" tIns="45720" rIns="91440" bIns="45720">
            <a:spAutoFit/>
          </a:bodyPr>
          <a:lstStyle/>
          <a:p>
            <a:pPr algn="ctr"/>
            <a:r>
              <a:rPr lang="en-GB" sz="2800" b="1" cap="none" spc="0" dirty="0">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rPr>
              <a:t>/ </a:t>
            </a:r>
            <a:r>
              <a:rPr lang="en-GB" sz="2400" b="1" cap="none" spc="0" dirty="0" err="1">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rPr>
              <a:t>TechnicalInterview</a:t>
            </a:r>
            <a:endParaRPr lang="en-GB" sz="2400" b="1" cap="none" spc="0" dirty="0">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endParaRPr>
          </a:p>
        </p:txBody>
      </p:sp>
      <p:sp>
        <p:nvSpPr>
          <p:cNvPr id="9" name="Rectangle 8">
            <a:extLst>
              <a:ext uri="{FF2B5EF4-FFF2-40B4-BE49-F238E27FC236}">
                <a16:creationId xmlns:a16="http://schemas.microsoft.com/office/drawing/2014/main" id="{01D5D8C3-82CB-2E4F-A8EE-6F42E77C479E}"/>
              </a:ext>
            </a:extLst>
          </p:cNvPr>
          <p:cNvSpPr/>
          <p:nvPr/>
        </p:nvSpPr>
        <p:spPr>
          <a:xfrm>
            <a:off x="576279" y="858419"/>
            <a:ext cx="6041910" cy="1200329"/>
          </a:xfrm>
          <a:prstGeom prst="rect">
            <a:avLst/>
          </a:prstGeom>
          <a:noFill/>
        </p:spPr>
        <p:txBody>
          <a:bodyPr wrap="none" lIns="91440" tIns="45720" rIns="91440" bIns="45720">
            <a:spAutoFit/>
          </a:bodyPr>
          <a:lstStyle/>
          <a:p>
            <a:r>
              <a:rPr lang="en-US" sz="3600" b="1" dirty="0">
                <a:ln w="0"/>
                <a:effectLst>
                  <a:outerShdw blurRad="38100" dist="19050" dir="2700000" algn="tl" rotWithShape="0">
                    <a:schemeClr val="dk1">
                      <a:alpha val="40000"/>
                    </a:schemeClr>
                  </a:outerShdw>
                </a:effectLst>
              </a:rPr>
              <a:t>42. </a:t>
            </a:r>
            <a:r>
              <a:rPr lang="en-IN" sz="3600" b="1" dirty="0">
                <a:ln w="0"/>
                <a:effectLst>
                  <a:outerShdw blurRad="38100" dist="19050" dir="2700000" algn="tl" rotWithShape="0">
                    <a:schemeClr val="dk1">
                      <a:alpha val="40000"/>
                    </a:schemeClr>
                  </a:outerShdw>
                </a:effectLst>
              </a:rPr>
              <a:t> </a:t>
            </a:r>
            <a:r>
              <a:rPr lang="en-IN" sz="3600" b="1" dirty="0"/>
              <a:t>Explain </a:t>
            </a:r>
            <a:r>
              <a:rPr lang="en-IN" sz="3600" b="1" dirty="0" err="1"/>
              <a:t>HashTable</a:t>
            </a:r>
            <a:r>
              <a:rPr lang="en-IN" sz="3600" b="1" dirty="0"/>
              <a:t> in Java</a:t>
            </a:r>
            <a:r>
              <a:rPr lang="en-IN" sz="3600" b="1" dirty="0">
                <a:ln w="0"/>
                <a:effectLst>
                  <a:outerShdw blurRad="38100" dist="19050" dir="2700000" algn="tl" rotWithShape="0">
                    <a:schemeClr val="dk1">
                      <a:alpha val="40000"/>
                    </a:schemeClr>
                  </a:outerShdw>
                </a:effectLst>
              </a:rPr>
              <a:t>?</a:t>
            </a:r>
          </a:p>
          <a:p>
            <a:endParaRPr lang="en-IN" sz="3600" b="1" dirty="0">
              <a:ln w="0"/>
              <a:effectLst>
                <a:outerShdw blurRad="38100" dist="19050" dir="2700000" algn="tl" rotWithShape="0">
                  <a:schemeClr val="dk1">
                    <a:alpha val="40000"/>
                  </a:schemeClr>
                </a:outerShdw>
              </a:effectLst>
            </a:endParaRPr>
          </a:p>
        </p:txBody>
      </p:sp>
      <p:sp>
        <p:nvSpPr>
          <p:cNvPr id="10" name="Rectangle 9">
            <a:extLst>
              <a:ext uri="{FF2B5EF4-FFF2-40B4-BE49-F238E27FC236}">
                <a16:creationId xmlns:a16="http://schemas.microsoft.com/office/drawing/2014/main" id="{AB7CA550-CAD1-B14B-89CD-EAC5B938FEF6}"/>
              </a:ext>
            </a:extLst>
          </p:cNvPr>
          <p:cNvSpPr/>
          <p:nvPr/>
        </p:nvSpPr>
        <p:spPr>
          <a:xfrm>
            <a:off x="1054064" y="1593441"/>
            <a:ext cx="10464801" cy="5262979"/>
          </a:xfrm>
          <a:prstGeom prst="rect">
            <a:avLst/>
          </a:prstGeom>
          <a:noFill/>
        </p:spPr>
        <p:txBody>
          <a:bodyPr wrap="square" lIns="91440" tIns="45720" rIns="91440" bIns="45720">
            <a:spAutoFit/>
          </a:bodyPr>
          <a:lstStyle/>
          <a:p>
            <a:r>
              <a:rPr lang="en-IN" sz="2400" dirty="0"/>
              <a:t>A </a:t>
            </a:r>
            <a:r>
              <a:rPr lang="en-IN" sz="2400" b="1" dirty="0"/>
              <a:t>hash table</a:t>
            </a:r>
            <a:r>
              <a:rPr lang="en-IN" sz="2400" dirty="0"/>
              <a:t> is a type of data structure that stores key-value pairs. The key is sent to a hash function that performs arithmetic operations on it. The result (commonly called the </a:t>
            </a:r>
            <a:r>
              <a:rPr lang="en-IN" sz="2400" i="1" dirty="0"/>
              <a:t>hash value</a:t>
            </a:r>
            <a:r>
              <a:rPr lang="en-IN" sz="2400" dirty="0"/>
              <a:t> or </a:t>
            </a:r>
            <a:r>
              <a:rPr lang="en-IN" sz="2400" i="1" dirty="0"/>
              <a:t>hash</a:t>
            </a:r>
            <a:r>
              <a:rPr lang="en-IN" sz="2400" dirty="0"/>
              <a:t>) is the index of the key-value pair in the hash table.</a:t>
            </a:r>
          </a:p>
          <a:p>
            <a:endParaRPr lang="en-IN" sz="2400" dirty="0"/>
          </a:p>
          <a:p>
            <a:r>
              <a:rPr lang="en-IN" sz="2400" b="1" dirty="0"/>
              <a:t>Features of </a:t>
            </a:r>
            <a:r>
              <a:rPr lang="en-IN" sz="2400" b="1" dirty="0" err="1"/>
              <a:t>Hashtable</a:t>
            </a:r>
            <a:endParaRPr lang="en-IN" sz="2400" dirty="0"/>
          </a:p>
          <a:p>
            <a:pPr marL="342900" indent="-342900" fontAlgn="base">
              <a:buFont typeface="Arial" panose="020B0604020202020204" pitchFamily="34" charset="0"/>
              <a:buChar char="•"/>
            </a:pPr>
            <a:r>
              <a:rPr lang="en-IN" sz="2400" dirty="0"/>
              <a:t>It is similar to HashMap, but is </a:t>
            </a:r>
            <a:r>
              <a:rPr lang="en-IN" sz="2400" b="1" dirty="0"/>
              <a:t>synchronized</a:t>
            </a:r>
            <a:r>
              <a:rPr lang="en-IN" sz="2400" dirty="0"/>
              <a:t>.</a:t>
            </a:r>
          </a:p>
          <a:p>
            <a:pPr marL="342900" indent="-342900" fontAlgn="base">
              <a:buFont typeface="Arial" panose="020B0604020202020204" pitchFamily="34" charset="0"/>
              <a:buChar char="•"/>
            </a:pPr>
            <a:r>
              <a:rPr lang="en-IN" sz="2400" dirty="0" err="1"/>
              <a:t>Hashtable</a:t>
            </a:r>
            <a:r>
              <a:rPr lang="en-IN" sz="2400" dirty="0"/>
              <a:t> stores key/value pair in hash table.</a:t>
            </a:r>
          </a:p>
          <a:p>
            <a:pPr marL="342900" indent="-342900" fontAlgn="base">
              <a:buFont typeface="Arial" panose="020B0604020202020204" pitchFamily="34" charset="0"/>
              <a:buChar char="•"/>
            </a:pPr>
            <a:r>
              <a:rPr lang="en-IN" sz="2400" dirty="0"/>
              <a:t>In </a:t>
            </a:r>
            <a:r>
              <a:rPr lang="en-IN" sz="2400" dirty="0" err="1"/>
              <a:t>Hashtable</a:t>
            </a:r>
            <a:r>
              <a:rPr lang="en-IN" sz="2400" dirty="0"/>
              <a:t> we specify an object that is used as a key, and the value we want to associate to that key. The key is then hashed, and the resulting hash code is used as the index at which the value is stored within the table.</a:t>
            </a:r>
          </a:p>
          <a:p>
            <a:pPr marL="342900" indent="-342900" fontAlgn="base">
              <a:buFont typeface="Arial" panose="020B0604020202020204" pitchFamily="34" charset="0"/>
              <a:buChar char="•"/>
            </a:pPr>
            <a:r>
              <a:rPr lang="en-IN" sz="2400" dirty="0"/>
              <a:t>The initial default capacity of </a:t>
            </a:r>
            <a:r>
              <a:rPr lang="en-IN" sz="2400" dirty="0" err="1"/>
              <a:t>Hashtable</a:t>
            </a:r>
            <a:r>
              <a:rPr lang="en-IN" sz="2400" dirty="0"/>
              <a:t> class is 11 whereas </a:t>
            </a:r>
            <a:r>
              <a:rPr lang="en-IN" sz="2400" dirty="0" err="1"/>
              <a:t>loadFactor</a:t>
            </a:r>
            <a:r>
              <a:rPr lang="en-IN" sz="2400" dirty="0"/>
              <a:t> is 0.75.</a:t>
            </a:r>
          </a:p>
          <a:p>
            <a:pPr marL="342900" indent="-342900" fontAlgn="base">
              <a:buFont typeface="Arial" panose="020B0604020202020204" pitchFamily="34" charset="0"/>
              <a:buChar char="•"/>
            </a:pPr>
            <a:r>
              <a:rPr lang="en-IN" sz="2400" dirty="0"/>
              <a:t>HashMap </a:t>
            </a:r>
            <a:r>
              <a:rPr lang="en-IN" sz="2400" b="1" dirty="0"/>
              <a:t>doesn’t provide any Enumeration</a:t>
            </a:r>
            <a:r>
              <a:rPr lang="en-IN" sz="2400" dirty="0"/>
              <a:t>, while </a:t>
            </a:r>
            <a:r>
              <a:rPr lang="en-IN" sz="2400" dirty="0" err="1"/>
              <a:t>Hashtable</a:t>
            </a:r>
            <a:r>
              <a:rPr lang="en-IN" sz="2400" dirty="0"/>
              <a:t> provides not fail-fast Enumeration.</a:t>
            </a:r>
          </a:p>
          <a:p>
            <a:endParaRPr lang="en-IN" sz="2400" dirty="0"/>
          </a:p>
        </p:txBody>
      </p:sp>
    </p:spTree>
    <p:extLst>
      <p:ext uri="{BB962C8B-B14F-4D97-AF65-F5344CB8AC3E}">
        <p14:creationId xmlns:p14="http://schemas.microsoft.com/office/powerpoint/2010/main" val="3481160402"/>
      </p:ext>
    </p:extLst>
  </p:cSld>
  <p:clrMapOvr>
    <a:masterClrMapping/>
  </p:clrMapOvr>
  <mc:AlternateContent xmlns:mc="http://schemas.openxmlformats.org/markup-compatibility/2006">
    <mc:Choice xmlns:p14="http://schemas.microsoft.com/office/powerpoint/2010/main" Requires="p14">
      <p:transition p14:dur="250" advClick="0" advTm="25000">
        <p:fade/>
      </p:transition>
    </mc:Choice>
    <mc:Fallback>
      <p:transition advClick="0" advTm="25000">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1">
            <a:alpha val="2000"/>
          </a:schemeClr>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749D71F-45A9-A74F-B8E9-AC57F6312580}"/>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1000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Rectangle 1">
            <a:extLst>
              <a:ext uri="{FF2B5EF4-FFF2-40B4-BE49-F238E27FC236}">
                <a16:creationId xmlns:a16="http://schemas.microsoft.com/office/drawing/2014/main" id="{0C19DA35-7768-C342-B617-C78C4952E4AF}"/>
              </a:ext>
            </a:extLst>
          </p:cNvPr>
          <p:cNvSpPr/>
          <p:nvPr/>
        </p:nvSpPr>
        <p:spPr>
          <a:xfrm>
            <a:off x="603659" y="794426"/>
            <a:ext cx="10238212" cy="1200329"/>
          </a:xfrm>
          <a:prstGeom prst="rect">
            <a:avLst/>
          </a:prstGeom>
          <a:noFill/>
        </p:spPr>
        <p:txBody>
          <a:bodyPr wrap="square" lIns="91440" tIns="45720" rIns="91440" bIns="45720">
            <a:spAutoFit/>
          </a:bodyPr>
          <a:lstStyle/>
          <a:p>
            <a:r>
              <a:rPr lang="en-IN" sz="3600" b="1" dirty="0"/>
              <a:t>43. What is the difference between </a:t>
            </a:r>
            <a:r>
              <a:rPr lang="en-IN" sz="3600" b="1" dirty="0" err="1"/>
              <a:t>Hashmap</a:t>
            </a:r>
            <a:r>
              <a:rPr lang="en-IN" sz="3600" b="1" dirty="0"/>
              <a:t> and </a:t>
            </a:r>
            <a:r>
              <a:rPr lang="en-IN" sz="3600" b="1" dirty="0" err="1"/>
              <a:t>Hashtable</a:t>
            </a:r>
            <a:r>
              <a:rPr lang="en-IN" sz="3600" b="1" dirty="0"/>
              <a:t>?</a:t>
            </a:r>
          </a:p>
        </p:txBody>
      </p:sp>
      <p:sp>
        <p:nvSpPr>
          <p:cNvPr id="4" name="Round Diagonal Corner of Rectangle 3">
            <a:extLst>
              <a:ext uri="{FF2B5EF4-FFF2-40B4-BE49-F238E27FC236}">
                <a16:creationId xmlns:a16="http://schemas.microsoft.com/office/drawing/2014/main" id="{457AAA6D-6C4D-9348-827C-C436274DA656}"/>
              </a:ext>
            </a:extLst>
          </p:cNvPr>
          <p:cNvSpPr/>
          <p:nvPr/>
        </p:nvSpPr>
        <p:spPr>
          <a:xfrm>
            <a:off x="9390743" y="228472"/>
            <a:ext cx="2931886" cy="638628"/>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Technical Interview</a:t>
            </a:r>
          </a:p>
        </p:txBody>
      </p:sp>
      <p:pic>
        <p:nvPicPr>
          <p:cNvPr id="7" name="Picture 6" descr="A picture containing sitting, dark, plate, food&#10;&#10;Description automatically generated">
            <a:extLst>
              <a:ext uri="{FF2B5EF4-FFF2-40B4-BE49-F238E27FC236}">
                <a16:creationId xmlns:a16="http://schemas.microsoft.com/office/drawing/2014/main" id="{A2CCB54D-890A-C943-BF12-3F2A1771813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08381" y="6244112"/>
            <a:ext cx="1580718" cy="352534"/>
          </a:xfrm>
          <a:prstGeom prst="rect">
            <a:avLst/>
          </a:prstGeom>
        </p:spPr>
      </p:pic>
      <p:sp>
        <p:nvSpPr>
          <p:cNvPr id="8" name="Rectangle 7">
            <a:extLst>
              <a:ext uri="{FF2B5EF4-FFF2-40B4-BE49-F238E27FC236}">
                <a16:creationId xmlns:a16="http://schemas.microsoft.com/office/drawing/2014/main" id="{AE501090-992D-D741-954A-282D05DCC423}"/>
              </a:ext>
            </a:extLst>
          </p:cNvPr>
          <p:cNvSpPr/>
          <p:nvPr/>
        </p:nvSpPr>
        <p:spPr>
          <a:xfrm>
            <a:off x="8911685" y="6158769"/>
            <a:ext cx="3280315" cy="523220"/>
          </a:xfrm>
          <a:prstGeom prst="rect">
            <a:avLst/>
          </a:prstGeom>
          <a:noFill/>
        </p:spPr>
        <p:txBody>
          <a:bodyPr wrap="square" lIns="91440" tIns="45720" rIns="91440" bIns="45720">
            <a:spAutoFit/>
          </a:bodyPr>
          <a:lstStyle/>
          <a:p>
            <a:pPr algn="ctr"/>
            <a:r>
              <a:rPr lang="en-GB" sz="2800" b="1" cap="none" spc="0" dirty="0">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rPr>
              <a:t>/ </a:t>
            </a:r>
            <a:r>
              <a:rPr lang="en-GB" sz="2400" b="1" cap="none" spc="0" dirty="0" err="1">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rPr>
              <a:t>TechnicalInterview</a:t>
            </a:r>
            <a:endParaRPr lang="en-GB" sz="2400" b="1" cap="none" spc="0" dirty="0">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endParaRPr>
          </a:p>
        </p:txBody>
      </p:sp>
      <p:graphicFrame>
        <p:nvGraphicFramePr>
          <p:cNvPr id="3" name="Table 2">
            <a:extLst>
              <a:ext uri="{FF2B5EF4-FFF2-40B4-BE49-F238E27FC236}">
                <a16:creationId xmlns:a16="http://schemas.microsoft.com/office/drawing/2014/main" id="{1989C5CC-2FE5-6E49-A826-5AED0FEA69E8}"/>
              </a:ext>
            </a:extLst>
          </p:cNvPr>
          <p:cNvGraphicFramePr>
            <a:graphicFrameLocks noGrp="1"/>
          </p:cNvGraphicFramePr>
          <p:nvPr>
            <p:extLst>
              <p:ext uri="{D42A27DB-BD31-4B8C-83A1-F6EECF244321}">
                <p14:modId xmlns:p14="http://schemas.microsoft.com/office/powerpoint/2010/main" val="949144881"/>
              </p:ext>
            </p:extLst>
          </p:nvPr>
        </p:nvGraphicFramePr>
        <p:xfrm>
          <a:off x="983848" y="2172493"/>
          <a:ext cx="8903102" cy="3656920"/>
        </p:xfrm>
        <a:graphic>
          <a:graphicData uri="http://schemas.openxmlformats.org/drawingml/2006/table">
            <a:tbl>
              <a:tblPr/>
              <a:tblGrid>
                <a:gridCol w="4451551">
                  <a:extLst>
                    <a:ext uri="{9D8B030D-6E8A-4147-A177-3AD203B41FA5}">
                      <a16:colId xmlns:a16="http://schemas.microsoft.com/office/drawing/2014/main" val="131847361"/>
                    </a:ext>
                  </a:extLst>
                </a:gridCol>
                <a:gridCol w="4451551">
                  <a:extLst>
                    <a:ext uri="{9D8B030D-6E8A-4147-A177-3AD203B41FA5}">
                      <a16:colId xmlns:a16="http://schemas.microsoft.com/office/drawing/2014/main" val="267081969"/>
                    </a:ext>
                  </a:extLst>
                </a:gridCol>
              </a:tblGrid>
              <a:tr h="426306">
                <a:tc>
                  <a:txBody>
                    <a:bodyPr/>
                    <a:lstStyle/>
                    <a:p>
                      <a:pPr algn="ctr" fontAlgn="t"/>
                      <a:r>
                        <a:rPr lang="en-IN" b="1" dirty="0" err="1">
                          <a:effectLst/>
                        </a:rPr>
                        <a:t>Hashmap</a:t>
                      </a:r>
                      <a:endParaRPr lang="en-IN" dirty="0">
                        <a:effectLst/>
                      </a:endParaRPr>
                    </a:p>
                  </a:txBody>
                  <a:tcPr marL="76200" marR="76200" marT="76200" marB="76200">
                    <a:lnL w="12700" cap="flat" cmpd="sng" algn="ctr">
                      <a:solidFill>
                        <a:srgbClr val="C0369B"/>
                      </a:solidFill>
                      <a:prstDash val="solid"/>
                      <a:round/>
                      <a:headEnd type="none" w="med" len="med"/>
                      <a:tailEnd type="none" w="med" len="med"/>
                    </a:lnL>
                    <a:lnR w="12700" cap="flat" cmpd="sng" algn="ctr">
                      <a:solidFill>
                        <a:srgbClr val="F0329B"/>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ctr" fontAlgn="t"/>
                      <a:r>
                        <a:rPr lang="en-IN" b="1" dirty="0" err="1">
                          <a:effectLst/>
                        </a:rPr>
                        <a:t>Hashtable</a:t>
                      </a:r>
                      <a:endParaRPr lang="en-IN" dirty="0">
                        <a:effectLst/>
                      </a:endParaRPr>
                    </a:p>
                  </a:txBody>
                  <a:tcPr marL="76200" marR="76200" marT="76200" marB="76200">
                    <a:lnL w="12700" cap="flat" cmpd="sng" algn="ctr">
                      <a:solidFill>
                        <a:srgbClr val="F0329B"/>
                      </a:solidFill>
                      <a:prstDash val="solid"/>
                      <a:round/>
                      <a:headEnd type="none" w="med" len="med"/>
                      <a:tailEnd type="none" w="med" len="med"/>
                    </a:lnL>
                    <a:lnR w="12700" cap="flat" cmpd="sng" algn="ctr">
                      <a:solidFill>
                        <a:srgbClr val="60129B"/>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601268786"/>
                  </a:ext>
                </a:extLst>
              </a:tr>
              <a:tr h="426306">
                <a:tc>
                  <a:txBody>
                    <a:bodyPr/>
                    <a:lstStyle/>
                    <a:p>
                      <a:pPr algn="l" fontAlgn="t"/>
                      <a:r>
                        <a:rPr lang="en-IN">
                          <a:effectLst/>
                        </a:rPr>
                        <a:t>It is not synchronized.</a:t>
                      </a:r>
                    </a:p>
                  </a:txBody>
                  <a:tcPr marL="76200" marR="76200" marT="76200" marB="76200">
                    <a:lnL w="12700" cap="flat" cmpd="sng" algn="ctr">
                      <a:solidFill>
                        <a:srgbClr val="D0B89F"/>
                      </a:solidFill>
                      <a:prstDash val="solid"/>
                      <a:round/>
                      <a:headEnd type="none" w="med" len="med"/>
                      <a:tailEnd type="none" w="med" len="med"/>
                    </a:lnL>
                    <a:lnR w="12700" cap="flat" cmpd="sng" algn="ctr">
                      <a:solidFill>
                        <a:srgbClr val="80B99F"/>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IN">
                          <a:effectLst/>
                        </a:rPr>
                        <a:t>It is synchronized.</a:t>
                      </a:r>
                    </a:p>
                  </a:txBody>
                  <a:tcPr marL="76200" marR="76200" marT="76200" marB="76200">
                    <a:lnL w="12700" cap="flat" cmpd="sng" algn="ctr">
                      <a:solidFill>
                        <a:srgbClr val="80B99F"/>
                      </a:solidFill>
                      <a:prstDash val="solid"/>
                      <a:round/>
                      <a:headEnd type="none" w="med" len="med"/>
                      <a:tailEnd type="none" w="med" len="med"/>
                    </a:lnL>
                    <a:lnR w="12700" cap="flat" cmpd="sng" algn="ctr">
                      <a:solidFill>
                        <a:srgbClr val="40A29F"/>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015998409"/>
                  </a:ext>
                </a:extLst>
              </a:tr>
              <a:tr h="700360">
                <a:tc>
                  <a:txBody>
                    <a:bodyPr/>
                    <a:lstStyle/>
                    <a:p>
                      <a:pPr algn="l" fontAlgn="t"/>
                      <a:r>
                        <a:rPr lang="en-IN">
                          <a:effectLst/>
                        </a:rPr>
                        <a:t>HashMap allows one key as a null value.</a:t>
                      </a:r>
                    </a:p>
                  </a:txBody>
                  <a:tcPr marL="76200" marR="76200" marT="76200" marB="76200">
                    <a:lnL w="12700" cap="flat" cmpd="sng" algn="ctr">
                      <a:solidFill>
                        <a:srgbClr val="50B09F"/>
                      </a:solidFill>
                      <a:prstDash val="solid"/>
                      <a:round/>
                      <a:headEnd type="none" w="med" len="med"/>
                      <a:tailEnd type="none" w="med" len="med"/>
                    </a:lnL>
                    <a:lnR w="12700" cap="flat" cmpd="sng" algn="ctr">
                      <a:solidFill>
                        <a:srgbClr val="00859F"/>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IN">
                          <a:effectLst/>
                        </a:rPr>
                        <a:t>HashTable does not allow null values.</a:t>
                      </a:r>
                    </a:p>
                  </a:txBody>
                  <a:tcPr marL="76200" marR="76200" marT="76200" marB="76200">
                    <a:lnL w="12700" cap="flat" cmpd="sng" algn="ctr">
                      <a:solidFill>
                        <a:srgbClr val="00859F"/>
                      </a:solidFill>
                      <a:prstDash val="solid"/>
                      <a:round/>
                      <a:headEnd type="none" w="med" len="med"/>
                      <a:tailEnd type="none" w="med" len="med"/>
                    </a:lnL>
                    <a:lnR w="12700" cap="flat" cmpd="sng" algn="ctr">
                      <a:solidFill>
                        <a:srgbClr val="10979F"/>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1807295696"/>
                  </a:ext>
                </a:extLst>
              </a:tr>
              <a:tr h="700360">
                <a:tc>
                  <a:txBody>
                    <a:bodyPr/>
                    <a:lstStyle/>
                    <a:p>
                      <a:pPr algn="l" fontAlgn="t"/>
                      <a:r>
                        <a:rPr lang="en-IN">
                          <a:effectLst/>
                        </a:rPr>
                        <a:t>Iterator is used to traverse HashMap.</a:t>
                      </a:r>
                    </a:p>
                  </a:txBody>
                  <a:tcPr marL="76200" marR="76200" marT="76200" marB="76200">
                    <a:lnL w="12700" cap="flat" cmpd="sng" algn="ctr">
                      <a:solidFill>
                        <a:srgbClr val="30BE9F"/>
                      </a:solidFill>
                      <a:prstDash val="solid"/>
                      <a:round/>
                      <a:headEnd type="none" w="med" len="med"/>
                      <a:tailEnd type="none" w="med" len="med"/>
                    </a:lnL>
                    <a:lnR w="12700" cap="flat" cmpd="sng" algn="ctr">
                      <a:solidFill>
                        <a:srgbClr val="80BE9F"/>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IN">
                          <a:effectLst/>
                        </a:rPr>
                        <a:t>Either Iterator or Enumerator is used for traversing a HashTable.</a:t>
                      </a:r>
                    </a:p>
                  </a:txBody>
                  <a:tcPr marL="76200" marR="76200" marT="76200" marB="76200">
                    <a:lnL w="12700" cap="flat" cmpd="sng" algn="ctr">
                      <a:solidFill>
                        <a:srgbClr val="80BE9F"/>
                      </a:solidFill>
                      <a:prstDash val="solid"/>
                      <a:round/>
                      <a:headEnd type="none" w="med" len="med"/>
                      <a:tailEnd type="none" w="med" len="med"/>
                    </a:lnL>
                    <a:lnR w="12700" cap="flat" cmpd="sng" algn="ctr">
                      <a:solidFill>
                        <a:srgbClr val="E0BC9F"/>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732061346"/>
                  </a:ext>
                </a:extLst>
              </a:tr>
              <a:tr h="700360">
                <a:tc>
                  <a:txBody>
                    <a:bodyPr/>
                    <a:lstStyle/>
                    <a:p>
                      <a:pPr algn="l" fontAlgn="t"/>
                      <a:r>
                        <a:rPr lang="en-IN">
                          <a:effectLst/>
                        </a:rPr>
                        <a:t>It can be used for both HashTable, HashMap and is fail-fast.</a:t>
                      </a:r>
                    </a:p>
                  </a:txBody>
                  <a:tcPr marL="76200" marR="76200" marT="76200" marB="76200">
                    <a:lnL w="12700" cap="flat" cmpd="sng" algn="ctr">
                      <a:solidFill>
                        <a:srgbClr val="90BD9F"/>
                      </a:solidFill>
                      <a:prstDash val="solid"/>
                      <a:round/>
                      <a:headEnd type="none" w="med" len="med"/>
                      <a:tailEnd type="none" w="med" len="med"/>
                    </a:lnL>
                    <a:lnR w="12700" cap="flat" cmpd="sng" algn="ctr">
                      <a:solidFill>
                        <a:srgbClr val="50919F"/>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IN">
                          <a:effectLst/>
                        </a:rPr>
                        <a:t>It can be used with HashTable and is fail-safe.</a:t>
                      </a:r>
                    </a:p>
                  </a:txBody>
                  <a:tcPr marL="76200" marR="76200" marT="76200" marB="76200">
                    <a:lnL w="12700" cap="flat" cmpd="sng" algn="ctr">
                      <a:solidFill>
                        <a:srgbClr val="50919F"/>
                      </a:solidFill>
                      <a:prstDash val="solid"/>
                      <a:round/>
                      <a:headEnd type="none" w="med" len="med"/>
                      <a:tailEnd type="none" w="med" len="med"/>
                    </a:lnL>
                    <a:lnR w="12700" cap="flat" cmpd="sng" algn="ctr">
                      <a:solidFill>
                        <a:srgbClr val="20879F"/>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426911310"/>
                  </a:ext>
                </a:extLst>
              </a:tr>
              <a:tr h="700360">
                <a:tc>
                  <a:txBody>
                    <a:bodyPr/>
                    <a:lstStyle/>
                    <a:p>
                      <a:pPr algn="l" fontAlgn="t"/>
                      <a:r>
                        <a:rPr lang="en-IN">
                          <a:effectLst/>
                        </a:rPr>
                        <a:t>HashMap perform faster than the HashTable.</a:t>
                      </a:r>
                    </a:p>
                  </a:txBody>
                  <a:tcPr marL="76200" marR="76200" marT="76200" marB="76200">
                    <a:lnL w="12700" cap="flat" cmpd="sng" algn="ctr">
                      <a:solidFill>
                        <a:srgbClr val="60B49F"/>
                      </a:solidFill>
                      <a:prstDash val="solid"/>
                      <a:round/>
                      <a:headEnd type="none" w="med" len="med"/>
                      <a:tailEnd type="none" w="med" len="med"/>
                    </a:lnL>
                    <a:lnR w="12700" cap="flat" cmpd="sng" algn="ctr">
                      <a:solidFill>
                        <a:srgbClr val="D0899F"/>
                      </a:solidFill>
                      <a:prstDash val="solid"/>
                      <a:round/>
                      <a:headEnd type="none" w="med" len="med"/>
                      <a:tailEnd type="none" w="med" len="med"/>
                    </a:lnR>
                    <a:lnT w="9525" cap="flat" cmpd="sng" algn="ctr">
                      <a:solidFill>
                        <a:srgbClr val="DDDDDD"/>
                      </a:solidFill>
                      <a:prstDash val="solid"/>
                      <a:round/>
                      <a:headEnd type="none" w="med" len="med"/>
                      <a:tailEnd type="none" w="med" len="med"/>
                    </a:lnT>
                    <a:lnB w="12700" cap="flat" cmpd="sng" algn="ctr">
                      <a:solidFill>
                        <a:srgbClr val="F08B9F"/>
                      </a:solidFill>
                      <a:prstDash val="solid"/>
                      <a:round/>
                      <a:headEnd type="none" w="med" len="med"/>
                      <a:tailEnd type="none" w="med" len="med"/>
                    </a:lnB>
                    <a:solidFill>
                      <a:srgbClr val="FFFFFF"/>
                    </a:solidFill>
                  </a:tcPr>
                </a:tc>
                <a:tc>
                  <a:txBody>
                    <a:bodyPr/>
                    <a:lstStyle/>
                    <a:p>
                      <a:pPr algn="l" fontAlgn="t"/>
                      <a:r>
                        <a:rPr lang="en-IN" dirty="0" err="1">
                          <a:effectLst/>
                        </a:rPr>
                        <a:t>Hashtable</a:t>
                      </a:r>
                      <a:r>
                        <a:rPr lang="en-IN" dirty="0">
                          <a:effectLst/>
                        </a:rPr>
                        <a:t> is not much faster as compared to HashMap.</a:t>
                      </a:r>
                    </a:p>
                  </a:txBody>
                  <a:tcPr marL="76200" marR="76200" marT="76200" marB="76200">
                    <a:lnL w="12700" cap="flat" cmpd="sng" algn="ctr">
                      <a:solidFill>
                        <a:srgbClr val="D0899F"/>
                      </a:solidFill>
                      <a:prstDash val="solid"/>
                      <a:round/>
                      <a:headEnd type="none" w="med" len="med"/>
                      <a:tailEnd type="none" w="med" len="med"/>
                    </a:lnL>
                    <a:lnR w="12700" cap="flat" cmpd="sng" algn="ctr">
                      <a:solidFill>
                        <a:srgbClr val="B0AC9F"/>
                      </a:solidFill>
                      <a:prstDash val="solid"/>
                      <a:round/>
                      <a:headEnd type="none" w="med" len="med"/>
                      <a:tailEnd type="none" w="med" len="med"/>
                    </a:lnR>
                    <a:lnT w="9525" cap="flat" cmpd="sng" algn="ctr">
                      <a:solidFill>
                        <a:srgbClr val="DDDDDD"/>
                      </a:solidFill>
                      <a:prstDash val="solid"/>
                      <a:round/>
                      <a:headEnd type="none" w="med" len="med"/>
                      <a:tailEnd type="none" w="med" len="med"/>
                    </a:lnT>
                    <a:lnB w="12700" cap="flat" cmpd="sng" algn="ctr">
                      <a:solidFill>
                        <a:srgbClr val="70BC9F"/>
                      </a:solidFill>
                      <a:prstDash val="solid"/>
                      <a:round/>
                      <a:headEnd type="none" w="med" len="med"/>
                      <a:tailEnd type="none" w="med" len="med"/>
                    </a:lnB>
                    <a:solidFill>
                      <a:srgbClr val="FFFFFF"/>
                    </a:solidFill>
                  </a:tcPr>
                </a:tc>
                <a:extLst>
                  <a:ext uri="{0D108BD9-81ED-4DB2-BD59-A6C34878D82A}">
                    <a16:rowId xmlns:a16="http://schemas.microsoft.com/office/drawing/2014/main" val="4215518004"/>
                  </a:ext>
                </a:extLst>
              </a:tr>
            </a:tbl>
          </a:graphicData>
        </a:graphic>
      </p:graphicFrame>
    </p:spTree>
    <p:extLst>
      <p:ext uri="{BB962C8B-B14F-4D97-AF65-F5344CB8AC3E}">
        <p14:creationId xmlns:p14="http://schemas.microsoft.com/office/powerpoint/2010/main" val="4279292349"/>
      </p:ext>
    </p:extLst>
  </p:cSld>
  <p:clrMapOvr>
    <a:masterClrMapping/>
  </p:clrMapOvr>
  <mc:AlternateContent xmlns:mc="http://schemas.openxmlformats.org/markup-compatibility/2006">
    <mc:Choice xmlns:p14="http://schemas.microsoft.com/office/powerpoint/2010/main" Requires="p14">
      <p:transition p14:dur="250" advClick="0" advTm="25000">
        <p:fade/>
      </p:transition>
    </mc:Choice>
    <mc:Fallback>
      <p:transition advClick="0" advTm="25000">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749D71F-45A9-A74F-B8E9-AC57F6312580}"/>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100000"/>
                    </a14:imgEffect>
                  </a14:imgLayer>
                </a14:imgProps>
              </a:ext>
              <a:ext uri="{28A0092B-C50C-407E-A947-70E740481C1C}">
                <a14:useLocalDpi xmlns:a14="http://schemas.microsoft.com/office/drawing/2010/main" val="0"/>
              </a:ext>
            </a:extLst>
          </a:blip>
          <a:stretch>
            <a:fillRect/>
          </a:stretch>
        </p:blipFill>
        <p:spPr>
          <a:xfrm>
            <a:off x="0" y="18139"/>
            <a:ext cx="12192000" cy="6858000"/>
          </a:xfrm>
          <a:prstGeom prst="rect">
            <a:avLst/>
          </a:prstGeom>
        </p:spPr>
      </p:pic>
      <p:sp>
        <p:nvSpPr>
          <p:cNvPr id="4" name="Round Diagonal Corner of Rectangle 3">
            <a:extLst>
              <a:ext uri="{FF2B5EF4-FFF2-40B4-BE49-F238E27FC236}">
                <a16:creationId xmlns:a16="http://schemas.microsoft.com/office/drawing/2014/main" id="{457AAA6D-6C4D-9348-827C-C436274DA656}"/>
              </a:ext>
            </a:extLst>
          </p:cNvPr>
          <p:cNvSpPr/>
          <p:nvPr/>
        </p:nvSpPr>
        <p:spPr>
          <a:xfrm>
            <a:off x="9390743" y="228472"/>
            <a:ext cx="2931886" cy="638628"/>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Technical Interview</a:t>
            </a:r>
          </a:p>
        </p:txBody>
      </p:sp>
      <p:pic>
        <p:nvPicPr>
          <p:cNvPr id="7" name="Picture 6" descr="A picture containing sitting, dark, plate, food&#10;&#10;Description automatically generated">
            <a:extLst>
              <a:ext uri="{FF2B5EF4-FFF2-40B4-BE49-F238E27FC236}">
                <a16:creationId xmlns:a16="http://schemas.microsoft.com/office/drawing/2014/main" id="{A2CCB54D-890A-C943-BF12-3F2A1771813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08381" y="6244112"/>
            <a:ext cx="1580718" cy="352534"/>
          </a:xfrm>
          <a:prstGeom prst="rect">
            <a:avLst/>
          </a:prstGeom>
        </p:spPr>
      </p:pic>
      <p:sp>
        <p:nvSpPr>
          <p:cNvPr id="8" name="Rectangle 7">
            <a:extLst>
              <a:ext uri="{FF2B5EF4-FFF2-40B4-BE49-F238E27FC236}">
                <a16:creationId xmlns:a16="http://schemas.microsoft.com/office/drawing/2014/main" id="{AE501090-992D-D741-954A-282D05DCC423}"/>
              </a:ext>
            </a:extLst>
          </p:cNvPr>
          <p:cNvSpPr/>
          <p:nvPr/>
        </p:nvSpPr>
        <p:spPr>
          <a:xfrm>
            <a:off x="8911685" y="6158769"/>
            <a:ext cx="3280315" cy="523220"/>
          </a:xfrm>
          <a:prstGeom prst="rect">
            <a:avLst/>
          </a:prstGeom>
          <a:noFill/>
        </p:spPr>
        <p:txBody>
          <a:bodyPr wrap="square" lIns="91440" tIns="45720" rIns="91440" bIns="45720">
            <a:spAutoFit/>
          </a:bodyPr>
          <a:lstStyle/>
          <a:p>
            <a:pPr algn="ctr"/>
            <a:r>
              <a:rPr lang="en-GB" sz="2800" b="1" cap="none" spc="0" dirty="0">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rPr>
              <a:t>/ </a:t>
            </a:r>
            <a:r>
              <a:rPr lang="en-GB" sz="2400" b="1" cap="none" spc="0" dirty="0" err="1">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rPr>
              <a:t>TechnicalInterview</a:t>
            </a:r>
            <a:endParaRPr lang="en-GB" sz="2400" b="1" cap="none" spc="0" dirty="0">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endParaRPr>
          </a:p>
        </p:txBody>
      </p:sp>
      <p:sp>
        <p:nvSpPr>
          <p:cNvPr id="11" name="Rectangle 10">
            <a:extLst>
              <a:ext uri="{FF2B5EF4-FFF2-40B4-BE49-F238E27FC236}">
                <a16:creationId xmlns:a16="http://schemas.microsoft.com/office/drawing/2014/main" id="{D5DB5186-5BD1-984E-843C-B6C0F2997A5A}"/>
              </a:ext>
            </a:extLst>
          </p:cNvPr>
          <p:cNvSpPr/>
          <p:nvPr/>
        </p:nvSpPr>
        <p:spPr>
          <a:xfrm>
            <a:off x="531742" y="748331"/>
            <a:ext cx="5311134" cy="646331"/>
          </a:xfrm>
          <a:prstGeom prst="rect">
            <a:avLst/>
          </a:prstGeom>
          <a:noFill/>
        </p:spPr>
        <p:txBody>
          <a:bodyPr wrap="none" lIns="91440" tIns="45720" rIns="91440" bIns="45720">
            <a:spAutoFit/>
          </a:bodyPr>
          <a:lstStyle/>
          <a:p>
            <a:r>
              <a:rPr lang="en-IN" sz="3600" b="1" dirty="0"/>
              <a:t>21. What is Queue in Java </a:t>
            </a:r>
            <a:r>
              <a:rPr lang="en-IN" b="1" dirty="0"/>
              <a:t>?</a:t>
            </a:r>
          </a:p>
        </p:txBody>
      </p:sp>
      <p:sp>
        <p:nvSpPr>
          <p:cNvPr id="14" name="Rectangle 13">
            <a:extLst>
              <a:ext uri="{FF2B5EF4-FFF2-40B4-BE49-F238E27FC236}">
                <a16:creationId xmlns:a16="http://schemas.microsoft.com/office/drawing/2014/main" id="{14A7B9FE-EA32-E845-90B9-520AB0EEDAE5}"/>
              </a:ext>
            </a:extLst>
          </p:cNvPr>
          <p:cNvSpPr/>
          <p:nvPr/>
        </p:nvSpPr>
        <p:spPr>
          <a:xfrm>
            <a:off x="886748" y="1627128"/>
            <a:ext cx="10676360" cy="2308324"/>
          </a:xfrm>
          <a:prstGeom prst="rect">
            <a:avLst/>
          </a:prstGeom>
          <a:noFill/>
        </p:spPr>
        <p:txBody>
          <a:bodyPr wrap="square" lIns="91440" tIns="45720" rIns="91440" bIns="45720">
            <a:spAutoFit/>
          </a:bodyPr>
          <a:lstStyle/>
          <a:p>
            <a:r>
              <a:rPr lang="en-IN" sz="2400" dirty="0"/>
              <a:t>Java Queue is an interface available in </a:t>
            </a:r>
            <a:r>
              <a:rPr lang="en-IN" sz="2400" b="1" dirty="0" err="1"/>
              <a:t>java.util</a:t>
            </a:r>
            <a:r>
              <a:rPr lang="en-IN" sz="2400" b="1" dirty="0"/>
              <a:t> package </a:t>
            </a:r>
            <a:r>
              <a:rPr lang="en-IN" sz="2400" dirty="0"/>
              <a:t>and extends </a:t>
            </a:r>
            <a:r>
              <a:rPr lang="en-IN" sz="2400" b="1" dirty="0" err="1"/>
              <a:t>java.util.Collection</a:t>
            </a:r>
            <a:r>
              <a:rPr lang="en-IN" sz="2400" b="1" dirty="0"/>
              <a:t> </a:t>
            </a:r>
            <a:r>
              <a:rPr lang="en-IN" sz="2400" dirty="0"/>
              <a:t>interface.</a:t>
            </a:r>
            <a:br>
              <a:rPr lang="en-IN" sz="2400" dirty="0"/>
            </a:br>
            <a:endParaRPr lang="en-IN" sz="2400" dirty="0"/>
          </a:p>
          <a:p>
            <a:r>
              <a:rPr lang="en-IN" sz="2400" dirty="0"/>
              <a:t>Just like Java List, Java Queue is a collection of ordered elements (Or objects) but it performs </a:t>
            </a:r>
            <a:r>
              <a:rPr lang="en-IN" sz="2400" b="1" dirty="0"/>
              <a:t>insert</a:t>
            </a:r>
            <a:r>
              <a:rPr lang="en-IN" sz="2400" dirty="0"/>
              <a:t> and </a:t>
            </a:r>
            <a:r>
              <a:rPr lang="en-IN" sz="2400" b="1" dirty="0"/>
              <a:t>remove</a:t>
            </a:r>
            <a:r>
              <a:rPr lang="en-IN" sz="2400" dirty="0"/>
              <a:t> operations differently. We can use Queue to store elements before processing those elements.</a:t>
            </a:r>
          </a:p>
        </p:txBody>
      </p:sp>
      <p:pic>
        <p:nvPicPr>
          <p:cNvPr id="3074" name="Picture 2">
            <a:extLst>
              <a:ext uri="{FF2B5EF4-FFF2-40B4-BE49-F238E27FC236}">
                <a16:creationId xmlns:a16="http://schemas.microsoft.com/office/drawing/2014/main" id="{ED25E032-7B3F-9549-AE3C-5F00FB11CEC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16446" y="4085019"/>
            <a:ext cx="5715000" cy="187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4907125"/>
      </p:ext>
    </p:extLst>
  </p:cSld>
  <p:clrMapOvr>
    <a:masterClrMapping/>
  </p:clrMapOvr>
  <mc:AlternateContent xmlns:mc="http://schemas.openxmlformats.org/markup-compatibility/2006">
    <mc:Choice xmlns:p14="http://schemas.microsoft.com/office/powerpoint/2010/main" Requires="p14">
      <p:transition p14:dur="250" advClick="0" advTm="25000">
        <p:fade/>
      </p:transition>
    </mc:Choice>
    <mc:Fallback>
      <p:transition advClick="0" advTm="25000">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1">
            <a:alpha val="2000"/>
          </a:schemeClr>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749D71F-45A9-A74F-B8E9-AC57F6312580}"/>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1000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Rectangle 1">
            <a:extLst>
              <a:ext uri="{FF2B5EF4-FFF2-40B4-BE49-F238E27FC236}">
                <a16:creationId xmlns:a16="http://schemas.microsoft.com/office/drawing/2014/main" id="{0C19DA35-7768-C342-B617-C78C4952E4AF}"/>
              </a:ext>
            </a:extLst>
          </p:cNvPr>
          <p:cNvSpPr/>
          <p:nvPr/>
        </p:nvSpPr>
        <p:spPr>
          <a:xfrm>
            <a:off x="603658" y="794426"/>
            <a:ext cx="11283541" cy="646331"/>
          </a:xfrm>
          <a:prstGeom prst="rect">
            <a:avLst/>
          </a:prstGeom>
          <a:noFill/>
        </p:spPr>
        <p:txBody>
          <a:bodyPr wrap="square" lIns="91440" tIns="45720" rIns="91440" bIns="45720">
            <a:spAutoFit/>
          </a:bodyPr>
          <a:lstStyle/>
          <a:p>
            <a:r>
              <a:rPr lang="en-IN" sz="3600" b="1" dirty="0"/>
              <a:t>44. What is the difference between HashSet and </a:t>
            </a:r>
            <a:r>
              <a:rPr lang="en-IN" sz="3600" b="1" dirty="0" err="1"/>
              <a:t>TreeSet</a:t>
            </a:r>
            <a:r>
              <a:rPr lang="en-IN" sz="3600" b="1" dirty="0"/>
              <a:t>?</a:t>
            </a:r>
          </a:p>
        </p:txBody>
      </p:sp>
      <p:sp>
        <p:nvSpPr>
          <p:cNvPr id="4" name="Round Diagonal Corner of Rectangle 3">
            <a:extLst>
              <a:ext uri="{FF2B5EF4-FFF2-40B4-BE49-F238E27FC236}">
                <a16:creationId xmlns:a16="http://schemas.microsoft.com/office/drawing/2014/main" id="{457AAA6D-6C4D-9348-827C-C436274DA656}"/>
              </a:ext>
            </a:extLst>
          </p:cNvPr>
          <p:cNvSpPr/>
          <p:nvPr/>
        </p:nvSpPr>
        <p:spPr>
          <a:xfrm>
            <a:off x="9390743" y="228472"/>
            <a:ext cx="2931886" cy="638628"/>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Technical Interview</a:t>
            </a:r>
          </a:p>
        </p:txBody>
      </p:sp>
      <p:pic>
        <p:nvPicPr>
          <p:cNvPr id="7" name="Picture 6" descr="A picture containing sitting, dark, plate, food&#10;&#10;Description automatically generated">
            <a:extLst>
              <a:ext uri="{FF2B5EF4-FFF2-40B4-BE49-F238E27FC236}">
                <a16:creationId xmlns:a16="http://schemas.microsoft.com/office/drawing/2014/main" id="{A2CCB54D-890A-C943-BF12-3F2A1771813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08381" y="6244112"/>
            <a:ext cx="1580718" cy="352534"/>
          </a:xfrm>
          <a:prstGeom prst="rect">
            <a:avLst/>
          </a:prstGeom>
        </p:spPr>
      </p:pic>
      <p:sp>
        <p:nvSpPr>
          <p:cNvPr id="8" name="Rectangle 7">
            <a:extLst>
              <a:ext uri="{FF2B5EF4-FFF2-40B4-BE49-F238E27FC236}">
                <a16:creationId xmlns:a16="http://schemas.microsoft.com/office/drawing/2014/main" id="{AE501090-992D-D741-954A-282D05DCC423}"/>
              </a:ext>
            </a:extLst>
          </p:cNvPr>
          <p:cNvSpPr/>
          <p:nvPr/>
        </p:nvSpPr>
        <p:spPr>
          <a:xfrm>
            <a:off x="8911685" y="6158769"/>
            <a:ext cx="3280315" cy="523220"/>
          </a:xfrm>
          <a:prstGeom prst="rect">
            <a:avLst/>
          </a:prstGeom>
          <a:noFill/>
        </p:spPr>
        <p:txBody>
          <a:bodyPr wrap="square" lIns="91440" tIns="45720" rIns="91440" bIns="45720">
            <a:spAutoFit/>
          </a:bodyPr>
          <a:lstStyle/>
          <a:p>
            <a:pPr algn="ctr"/>
            <a:r>
              <a:rPr lang="en-GB" sz="2800" b="1" cap="none" spc="0" dirty="0">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rPr>
              <a:t>/ </a:t>
            </a:r>
            <a:r>
              <a:rPr lang="en-GB" sz="2400" b="1" cap="none" spc="0" dirty="0" err="1">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rPr>
              <a:t>TechnicalInterview</a:t>
            </a:r>
            <a:endParaRPr lang="en-GB" sz="2400" b="1" cap="none" spc="0" dirty="0">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endParaRPr>
          </a:p>
        </p:txBody>
      </p:sp>
      <p:sp>
        <p:nvSpPr>
          <p:cNvPr id="9" name="Rectangle 8">
            <a:extLst>
              <a:ext uri="{FF2B5EF4-FFF2-40B4-BE49-F238E27FC236}">
                <a16:creationId xmlns:a16="http://schemas.microsoft.com/office/drawing/2014/main" id="{4154E631-A6D8-284B-B4A9-944452429316}"/>
              </a:ext>
            </a:extLst>
          </p:cNvPr>
          <p:cNvSpPr/>
          <p:nvPr/>
        </p:nvSpPr>
        <p:spPr>
          <a:xfrm>
            <a:off x="1054064" y="1593441"/>
            <a:ext cx="10464801" cy="4401205"/>
          </a:xfrm>
          <a:prstGeom prst="rect">
            <a:avLst/>
          </a:prstGeom>
          <a:noFill/>
        </p:spPr>
        <p:txBody>
          <a:bodyPr wrap="square" lIns="91440" tIns="45720" rIns="91440" bIns="45720">
            <a:spAutoFit/>
          </a:bodyPr>
          <a:lstStyle/>
          <a:p>
            <a:r>
              <a:rPr lang="en-IN" sz="2800" dirty="0"/>
              <a:t>The </a:t>
            </a:r>
            <a:r>
              <a:rPr lang="en-IN" sz="2800" b="1" dirty="0"/>
              <a:t>HashSet</a:t>
            </a:r>
            <a:r>
              <a:rPr lang="en-IN" sz="2800" dirty="0"/>
              <a:t> and </a:t>
            </a:r>
            <a:r>
              <a:rPr lang="en-IN" sz="2800" b="1" dirty="0" err="1"/>
              <a:t>TreeSet</a:t>
            </a:r>
            <a:r>
              <a:rPr lang="en-IN" sz="2800" dirty="0"/>
              <a:t>, both classes, implement Set interface. The differences between the both are listed below.</a:t>
            </a:r>
          </a:p>
          <a:p>
            <a:endParaRPr lang="en-IN" sz="2800" dirty="0"/>
          </a:p>
          <a:p>
            <a:pPr marL="457200" indent="-457200">
              <a:buFont typeface="Arial" panose="020B0604020202020204" pitchFamily="34" charset="0"/>
              <a:buChar char="•"/>
            </a:pPr>
            <a:r>
              <a:rPr lang="en-IN" sz="2800" b="1" dirty="0"/>
              <a:t>HashSet</a:t>
            </a:r>
            <a:r>
              <a:rPr lang="en-IN" sz="2800" dirty="0"/>
              <a:t> maintains </a:t>
            </a:r>
            <a:r>
              <a:rPr lang="en-IN" sz="2800" b="1" dirty="0"/>
              <a:t>no order </a:t>
            </a:r>
            <a:r>
              <a:rPr lang="en-IN" sz="2800" dirty="0"/>
              <a:t>whereas </a:t>
            </a:r>
            <a:r>
              <a:rPr lang="en-IN" sz="2800" b="1" dirty="0" err="1"/>
              <a:t>TreeSet</a:t>
            </a:r>
            <a:r>
              <a:rPr lang="en-IN" sz="2800" dirty="0"/>
              <a:t> maintains </a:t>
            </a:r>
            <a:r>
              <a:rPr lang="en-IN" sz="2800" b="1" dirty="0"/>
              <a:t>ascending</a:t>
            </a:r>
            <a:r>
              <a:rPr lang="en-IN" sz="2800" dirty="0"/>
              <a:t> order.</a:t>
            </a:r>
          </a:p>
          <a:p>
            <a:pPr marL="457200" indent="-457200">
              <a:buFont typeface="Arial" panose="020B0604020202020204" pitchFamily="34" charset="0"/>
              <a:buChar char="•"/>
            </a:pPr>
            <a:r>
              <a:rPr lang="en-IN" sz="2800" dirty="0"/>
              <a:t>HashSet impended by </a:t>
            </a:r>
            <a:r>
              <a:rPr lang="en-IN" sz="2800" b="1" dirty="0"/>
              <a:t>hash table </a:t>
            </a:r>
            <a:r>
              <a:rPr lang="en-IN" sz="2800" dirty="0"/>
              <a:t>whereas </a:t>
            </a:r>
            <a:r>
              <a:rPr lang="en-IN" sz="2800" dirty="0" err="1"/>
              <a:t>TreeSet</a:t>
            </a:r>
            <a:r>
              <a:rPr lang="en-IN" sz="2800" dirty="0"/>
              <a:t> implemented by a </a:t>
            </a:r>
            <a:r>
              <a:rPr lang="en-IN" sz="2800" b="1" dirty="0"/>
              <a:t>Tree</a:t>
            </a:r>
            <a:r>
              <a:rPr lang="en-IN" sz="2800" dirty="0"/>
              <a:t> structure.</a:t>
            </a:r>
          </a:p>
          <a:p>
            <a:pPr marL="457200" indent="-457200">
              <a:buFont typeface="Arial" panose="020B0604020202020204" pitchFamily="34" charset="0"/>
              <a:buChar char="•"/>
            </a:pPr>
            <a:r>
              <a:rPr lang="en-IN" sz="2800" dirty="0"/>
              <a:t>HashSet performs </a:t>
            </a:r>
            <a:r>
              <a:rPr lang="en-IN" sz="2800" b="1" dirty="0"/>
              <a:t>faster</a:t>
            </a:r>
            <a:r>
              <a:rPr lang="en-IN" sz="2800" dirty="0"/>
              <a:t> than </a:t>
            </a:r>
            <a:r>
              <a:rPr lang="en-IN" sz="2800" dirty="0" err="1"/>
              <a:t>TreeSet</a:t>
            </a:r>
            <a:r>
              <a:rPr lang="en-IN" sz="2800" dirty="0"/>
              <a:t>.</a:t>
            </a:r>
          </a:p>
          <a:p>
            <a:pPr marL="457200" indent="-457200">
              <a:buFont typeface="Arial" panose="020B0604020202020204" pitchFamily="34" charset="0"/>
              <a:buChar char="•"/>
            </a:pPr>
            <a:r>
              <a:rPr lang="en-IN" sz="2800" dirty="0"/>
              <a:t>HashSet is backed by HashMap whereas </a:t>
            </a:r>
            <a:r>
              <a:rPr lang="en-IN" sz="2800" dirty="0" err="1"/>
              <a:t>TreeSet</a:t>
            </a:r>
            <a:r>
              <a:rPr lang="en-IN" sz="2800" dirty="0"/>
              <a:t> is backed by </a:t>
            </a:r>
            <a:r>
              <a:rPr lang="en-IN" sz="2800" dirty="0" err="1"/>
              <a:t>TreeMap</a:t>
            </a:r>
            <a:endParaRPr lang="en-IN" sz="2800" dirty="0"/>
          </a:p>
        </p:txBody>
      </p:sp>
    </p:spTree>
    <p:extLst>
      <p:ext uri="{BB962C8B-B14F-4D97-AF65-F5344CB8AC3E}">
        <p14:creationId xmlns:p14="http://schemas.microsoft.com/office/powerpoint/2010/main" val="4153324633"/>
      </p:ext>
    </p:extLst>
  </p:cSld>
  <p:clrMapOvr>
    <a:masterClrMapping/>
  </p:clrMapOvr>
  <mc:AlternateContent xmlns:mc="http://schemas.openxmlformats.org/markup-compatibility/2006">
    <mc:Choice xmlns:p14="http://schemas.microsoft.com/office/powerpoint/2010/main" Requires="p14">
      <p:transition p14:dur="250" advClick="0" advTm="25000">
        <p:fade/>
      </p:transition>
    </mc:Choice>
    <mc:Fallback>
      <p:transition advClick="0" advTm="25000">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1">
            <a:alpha val="2000"/>
          </a:schemeClr>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749D71F-45A9-A74F-B8E9-AC57F6312580}"/>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100000"/>
                    </a14:imgEffect>
                  </a14:imgLayer>
                </a14:imgProps>
              </a:ext>
              <a:ext uri="{28A0092B-C50C-407E-A947-70E740481C1C}">
                <a14:useLocalDpi xmlns:a14="http://schemas.microsoft.com/office/drawing/2010/main" val="0"/>
              </a:ext>
            </a:extLst>
          </a:blip>
          <a:stretch>
            <a:fillRect/>
          </a:stretch>
        </p:blipFill>
        <p:spPr>
          <a:xfrm>
            <a:off x="0" y="-1580"/>
            <a:ext cx="12192000" cy="6858000"/>
          </a:xfrm>
          <a:prstGeom prst="rect">
            <a:avLst/>
          </a:prstGeom>
        </p:spPr>
      </p:pic>
      <p:sp>
        <p:nvSpPr>
          <p:cNvPr id="2" name="Rectangle 1">
            <a:extLst>
              <a:ext uri="{FF2B5EF4-FFF2-40B4-BE49-F238E27FC236}">
                <a16:creationId xmlns:a16="http://schemas.microsoft.com/office/drawing/2014/main" id="{0C19DA35-7768-C342-B617-C78C4952E4AF}"/>
              </a:ext>
            </a:extLst>
          </p:cNvPr>
          <p:cNvSpPr/>
          <p:nvPr/>
        </p:nvSpPr>
        <p:spPr>
          <a:xfrm>
            <a:off x="561770" y="770007"/>
            <a:ext cx="11337014" cy="646331"/>
          </a:xfrm>
          <a:prstGeom prst="rect">
            <a:avLst/>
          </a:prstGeom>
          <a:noFill/>
        </p:spPr>
        <p:txBody>
          <a:bodyPr wrap="none" lIns="91440" tIns="45720" rIns="91440" bIns="45720">
            <a:spAutoFit/>
          </a:bodyPr>
          <a:lstStyle/>
          <a:p>
            <a:r>
              <a:rPr lang="en-US" sz="3600" b="1" dirty="0">
                <a:ln w="0"/>
                <a:effectLst>
                  <a:outerShdw blurRad="38100" dist="19050" dir="2700000" algn="tl" rotWithShape="0">
                    <a:schemeClr val="dk1">
                      <a:alpha val="40000"/>
                    </a:schemeClr>
                  </a:outerShdw>
                </a:effectLst>
              </a:rPr>
              <a:t>45. </a:t>
            </a:r>
            <a:r>
              <a:rPr lang="en-IN" sz="3600" b="1" dirty="0"/>
              <a:t>What are the methods to make collection thread-safe?</a:t>
            </a:r>
            <a:endParaRPr lang="en-IN" sz="3600" b="1" dirty="0">
              <a:ln w="0"/>
              <a:effectLst>
                <a:outerShdw blurRad="38100" dist="19050" dir="2700000" algn="tl" rotWithShape="0">
                  <a:schemeClr val="dk1">
                    <a:alpha val="40000"/>
                  </a:schemeClr>
                </a:outerShdw>
              </a:effectLst>
            </a:endParaRPr>
          </a:p>
        </p:txBody>
      </p:sp>
      <p:sp>
        <p:nvSpPr>
          <p:cNvPr id="3" name="Rectangle 2">
            <a:extLst>
              <a:ext uri="{FF2B5EF4-FFF2-40B4-BE49-F238E27FC236}">
                <a16:creationId xmlns:a16="http://schemas.microsoft.com/office/drawing/2014/main" id="{20154A35-8EE6-2342-9C40-B5CDBF7FBC2E}"/>
              </a:ext>
            </a:extLst>
          </p:cNvPr>
          <p:cNvSpPr/>
          <p:nvPr/>
        </p:nvSpPr>
        <p:spPr>
          <a:xfrm>
            <a:off x="1027980" y="1638687"/>
            <a:ext cx="10464801" cy="2308324"/>
          </a:xfrm>
          <a:prstGeom prst="rect">
            <a:avLst/>
          </a:prstGeom>
          <a:noFill/>
        </p:spPr>
        <p:txBody>
          <a:bodyPr wrap="square" lIns="91440" tIns="45720" rIns="91440" bIns="45720">
            <a:spAutoFit/>
          </a:bodyPr>
          <a:lstStyle/>
          <a:p>
            <a:r>
              <a:rPr lang="en-IN" sz="2400" dirty="0"/>
              <a:t>The methods to make collection thread safe are:</a:t>
            </a:r>
          </a:p>
          <a:p>
            <a:pPr marL="342900" indent="-342900">
              <a:buFont typeface="Arial" panose="020B0604020202020204" pitchFamily="34" charset="0"/>
              <a:buChar char="•"/>
            </a:pPr>
            <a:r>
              <a:rPr lang="en-IN" sz="2400" b="1" dirty="0" err="1"/>
              <a:t>Collections.synchronizedList</a:t>
            </a:r>
            <a:r>
              <a:rPr lang="en-IN" sz="2400" b="1" dirty="0"/>
              <a:t>(list);</a:t>
            </a:r>
          </a:p>
          <a:p>
            <a:pPr marL="342900" indent="-342900">
              <a:buFont typeface="Arial" panose="020B0604020202020204" pitchFamily="34" charset="0"/>
              <a:buChar char="•"/>
            </a:pPr>
            <a:r>
              <a:rPr lang="en-IN" sz="2400" b="1" dirty="0" err="1"/>
              <a:t>Collections.synchronizedMap</a:t>
            </a:r>
            <a:r>
              <a:rPr lang="en-IN" sz="2400" b="1" dirty="0"/>
              <a:t>(map);</a:t>
            </a:r>
          </a:p>
          <a:p>
            <a:pPr marL="342900" indent="-342900">
              <a:buFont typeface="Arial" panose="020B0604020202020204" pitchFamily="34" charset="0"/>
              <a:buChar char="•"/>
            </a:pPr>
            <a:r>
              <a:rPr lang="en-IN" sz="2400" b="1" dirty="0" err="1"/>
              <a:t>Collections.synchronizedSet</a:t>
            </a:r>
            <a:r>
              <a:rPr lang="en-IN" sz="2400" b="1" dirty="0"/>
              <a:t>(set);</a:t>
            </a:r>
          </a:p>
          <a:p>
            <a:br>
              <a:rPr lang="en-IN" sz="2400" dirty="0"/>
            </a:br>
            <a:endParaRPr lang="en-IN" sz="2400" b="1" dirty="0"/>
          </a:p>
        </p:txBody>
      </p:sp>
      <p:sp>
        <p:nvSpPr>
          <p:cNvPr id="4" name="Round Diagonal Corner of Rectangle 3">
            <a:extLst>
              <a:ext uri="{FF2B5EF4-FFF2-40B4-BE49-F238E27FC236}">
                <a16:creationId xmlns:a16="http://schemas.microsoft.com/office/drawing/2014/main" id="{457AAA6D-6C4D-9348-827C-C436274DA656}"/>
              </a:ext>
            </a:extLst>
          </p:cNvPr>
          <p:cNvSpPr/>
          <p:nvPr/>
        </p:nvSpPr>
        <p:spPr>
          <a:xfrm>
            <a:off x="9390743" y="228472"/>
            <a:ext cx="2931886" cy="638628"/>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Technical Interview</a:t>
            </a:r>
          </a:p>
        </p:txBody>
      </p:sp>
      <p:pic>
        <p:nvPicPr>
          <p:cNvPr id="7" name="Picture 6" descr="A picture containing sitting, dark, plate, food&#10;&#10;Description automatically generated">
            <a:extLst>
              <a:ext uri="{FF2B5EF4-FFF2-40B4-BE49-F238E27FC236}">
                <a16:creationId xmlns:a16="http://schemas.microsoft.com/office/drawing/2014/main" id="{A2CCB54D-890A-C943-BF12-3F2A1771813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08381" y="6244112"/>
            <a:ext cx="1580718" cy="352534"/>
          </a:xfrm>
          <a:prstGeom prst="rect">
            <a:avLst/>
          </a:prstGeom>
        </p:spPr>
      </p:pic>
      <p:sp>
        <p:nvSpPr>
          <p:cNvPr id="8" name="Rectangle 7">
            <a:extLst>
              <a:ext uri="{FF2B5EF4-FFF2-40B4-BE49-F238E27FC236}">
                <a16:creationId xmlns:a16="http://schemas.microsoft.com/office/drawing/2014/main" id="{AE501090-992D-D741-954A-282D05DCC423}"/>
              </a:ext>
            </a:extLst>
          </p:cNvPr>
          <p:cNvSpPr/>
          <p:nvPr/>
        </p:nvSpPr>
        <p:spPr>
          <a:xfrm>
            <a:off x="8911685" y="6158769"/>
            <a:ext cx="3280315" cy="523220"/>
          </a:xfrm>
          <a:prstGeom prst="rect">
            <a:avLst/>
          </a:prstGeom>
          <a:noFill/>
        </p:spPr>
        <p:txBody>
          <a:bodyPr wrap="square" lIns="91440" tIns="45720" rIns="91440" bIns="45720">
            <a:spAutoFit/>
          </a:bodyPr>
          <a:lstStyle/>
          <a:p>
            <a:pPr algn="ctr"/>
            <a:r>
              <a:rPr lang="en-GB" sz="2800" b="1" cap="none" spc="0" dirty="0">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rPr>
              <a:t>/ </a:t>
            </a:r>
            <a:r>
              <a:rPr lang="en-GB" sz="2400" b="1" cap="none" spc="0" dirty="0" err="1">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rPr>
              <a:t>TechnicalInterview</a:t>
            </a:r>
            <a:endParaRPr lang="en-GB" sz="2400" b="1" cap="none" spc="0" dirty="0">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endParaRPr>
          </a:p>
        </p:txBody>
      </p:sp>
      <p:sp>
        <p:nvSpPr>
          <p:cNvPr id="9" name="Rectangle 8">
            <a:extLst>
              <a:ext uri="{FF2B5EF4-FFF2-40B4-BE49-F238E27FC236}">
                <a16:creationId xmlns:a16="http://schemas.microsoft.com/office/drawing/2014/main" id="{E16D5CEF-70D7-7145-983F-853FA4363DCC}"/>
              </a:ext>
            </a:extLst>
          </p:cNvPr>
          <p:cNvSpPr/>
          <p:nvPr/>
        </p:nvSpPr>
        <p:spPr>
          <a:xfrm>
            <a:off x="561770" y="3491950"/>
            <a:ext cx="10371109" cy="646331"/>
          </a:xfrm>
          <a:prstGeom prst="rect">
            <a:avLst/>
          </a:prstGeom>
          <a:noFill/>
        </p:spPr>
        <p:txBody>
          <a:bodyPr wrap="none" lIns="91440" tIns="45720" rIns="91440" bIns="45720">
            <a:spAutoFit/>
          </a:bodyPr>
          <a:lstStyle/>
          <a:p>
            <a:r>
              <a:rPr lang="en-US" sz="3600" b="1" dirty="0">
                <a:ln w="0"/>
                <a:effectLst>
                  <a:outerShdw blurRad="38100" dist="19050" dir="2700000" algn="tl" rotWithShape="0">
                    <a:schemeClr val="dk1">
                      <a:alpha val="40000"/>
                    </a:schemeClr>
                  </a:outerShdw>
                </a:effectLst>
              </a:rPr>
              <a:t>46. </a:t>
            </a:r>
            <a:r>
              <a:rPr lang="en-IN" sz="3600" b="1" dirty="0"/>
              <a:t>Mention the implementing List and Set interface?</a:t>
            </a:r>
            <a:endParaRPr lang="en-IN" sz="3600" b="1" dirty="0">
              <a:ln w="0"/>
              <a:effectLst>
                <a:outerShdw blurRad="38100" dist="19050" dir="2700000" algn="tl" rotWithShape="0">
                  <a:schemeClr val="dk1">
                    <a:alpha val="40000"/>
                  </a:schemeClr>
                </a:outerShdw>
              </a:effectLst>
            </a:endParaRPr>
          </a:p>
        </p:txBody>
      </p:sp>
      <p:sp>
        <p:nvSpPr>
          <p:cNvPr id="10" name="Rectangle 9">
            <a:extLst>
              <a:ext uri="{FF2B5EF4-FFF2-40B4-BE49-F238E27FC236}">
                <a16:creationId xmlns:a16="http://schemas.microsoft.com/office/drawing/2014/main" id="{179C37A0-AA99-6642-9085-64487AE7737C}"/>
              </a:ext>
            </a:extLst>
          </p:cNvPr>
          <p:cNvSpPr/>
          <p:nvPr/>
        </p:nvSpPr>
        <p:spPr>
          <a:xfrm>
            <a:off x="997876" y="4290844"/>
            <a:ext cx="10464801" cy="1938992"/>
          </a:xfrm>
          <a:prstGeom prst="rect">
            <a:avLst/>
          </a:prstGeom>
          <a:noFill/>
        </p:spPr>
        <p:txBody>
          <a:bodyPr wrap="square" lIns="91440" tIns="45720" rIns="91440" bIns="45720">
            <a:spAutoFit/>
          </a:bodyPr>
          <a:lstStyle/>
          <a:p>
            <a:r>
              <a:rPr lang="en-IN" sz="2400" b="1" dirty="0"/>
              <a:t>Class implementing List interface:</a:t>
            </a:r>
            <a:r>
              <a:rPr lang="en-IN" sz="2400" dirty="0"/>
              <a:t> </a:t>
            </a:r>
          </a:p>
          <a:p>
            <a:r>
              <a:rPr lang="en-IN" sz="2400" dirty="0"/>
              <a:t>1) </a:t>
            </a:r>
            <a:r>
              <a:rPr lang="en-IN" sz="2400" dirty="0" err="1"/>
              <a:t>ArrayList</a:t>
            </a:r>
            <a:r>
              <a:rPr lang="en-IN" sz="2400" dirty="0"/>
              <a:t>, 2) Vector, and 3) LinkedList.</a:t>
            </a:r>
          </a:p>
          <a:p>
            <a:endParaRPr lang="en-IN" sz="2400" b="1" dirty="0"/>
          </a:p>
          <a:p>
            <a:r>
              <a:rPr lang="en-IN" sz="2400" b="1" dirty="0"/>
              <a:t>Class implementing Set interface:</a:t>
            </a:r>
            <a:r>
              <a:rPr lang="en-IN" sz="2400" dirty="0"/>
              <a:t> </a:t>
            </a:r>
          </a:p>
          <a:p>
            <a:r>
              <a:rPr lang="en-IN" sz="2400" dirty="0"/>
              <a:t>1) HashSet, and 2) </a:t>
            </a:r>
            <a:r>
              <a:rPr lang="en-IN" sz="2400" dirty="0" err="1"/>
              <a:t>TreeSet</a:t>
            </a:r>
            <a:r>
              <a:rPr lang="en-IN" sz="2400" dirty="0"/>
              <a:t>.</a:t>
            </a:r>
          </a:p>
        </p:txBody>
      </p:sp>
    </p:spTree>
    <p:extLst>
      <p:ext uri="{BB962C8B-B14F-4D97-AF65-F5344CB8AC3E}">
        <p14:creationId xmlns:p14="http://schemas.microsoft.com/office/powerpoint/2010/main" val="248145873"/>
      </p:ext>
    </p:extLst>
  </p:cSld>
  <p:clrMapOvr>
    <a:masterClrMapping/>
  </p:clrMapOvr>
  <mc:AlternateContent xmlns:mc="http://schemas.openxmlformats.org/markup-compatibility/2006">
    <mc:Choice xmlns:p14="http://schemas.microsoft.com/office/powerpoint/2010/main" Requires="p14">
      <p:transition p14:dur="250" advClick="0" advTm="25000">
        <p:fade/>
      </p:transition>
    </mc:Choice>
    <mc:Fallback>
      <p:transition advClick="0" advTm="25000">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accent1">
            <a:alpha val="2000"/>
          </a:schemeClr>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749D71F-45A9-A74F-B8E9-AC57F6312580}"/>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1000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Rectangle 1">
            <a:extLst>
              <a:ext uri="{FF2B5EF4-FFF2-40B4-BE49-F238E27FC236}">
                <a16:creationId xmlns:a16="http://schemas.microsoft.com/office/drawing/2014/main" id="{0C19DA35-7768-C342-B617-C78C4952E4AF}"/>
              </a:ext>
            </a:extLst>
          </p:cNvPr>
          <p:cNvSpPr/>
          <p:nvPr/>
        </p:nvSpPr>
        <p:spPr>
          <a:xfrm>
            <a:off x="603659" y="794426"/>
            <a:ext cx="10680809" cy="646331"/>
          </a:xfrm>
          <a:prstGeom prst="rect">
            <a:avLst/>
          </a:prstGeom>
          <a:noFill/>
        </p:spPr>
        <p:txBody>
          <a:bodyPr wrap="none" lIns="91440" tIns="45720" rIns="91440" bIns="45720">
            <a:spAutoFit/>
          </a:bodyPr>
          <a:lstStyle/>
          <a:p>
            <a:r>
              <a:rPr lang="en-GB" sz="3600" b="1" dirty="0">
                <a:ln w="0"/>
                <a:effectLst>
                  <a:outerShdw blurRad="38100" dist="19050" dir="2700000" algn="tl" rotWithShape="0">
                    <a:schemeClr val="dk1">
                      <a:alpha val="40000"/>
                    </a:schemeClr>
                  </a:outerShdw>
                </a:effectLst>
              </a:rPr>
              <a:t>47</a:t>
            </a:r>
            <a:r>
              <a:rPr lang="en-GB" sz="3200" b="1" dirty="0">
                <a:ln w="0"/>
                <a:effectLst>
                  <a:outerShdw blurRad="38100" dist="19050" dir="2700000" algn="tl" rotWithShape="0">
                    <a:schemeClr val="dk1">
                      <a:alpha val="40000"/>
                    </a:schemeClr>
                  </a:outerShdw>
                </a:effectLst>
              </a:rPr>
              <a:t>. </a:t>
            </a:r>
            <a:r>
              <a:rPr lang="en-IN" sz="3200" b="1" dirty="0"/>
              <a:t>What is a good way to sort the Collection objects in Java</a:t>
            </a:r>
            <a:r>
              <a:rPr lang="en-IN" sz="3200" b="1" dirty="0">
                <a:ln w="0"/>
                <a:effectLst>
                  <a:outerShdw blurRad="38100" dist="19050" dir="2700000" algn="tl" rotWithShape="0">
                    <a:schemeClr val="dk1">
                      <a:alpha val="40000"/>
                    </a:schemeClr>
                  </a:outerShdw>
                </a:effectLst>
              </a:rPr>
              <a:t>? </a:t>
            </a:r>
            <a:endParaRPr lang="en-IN" sz="3600" dirty="0">
              <a:ln w="0"/>
              <a:effectLst>
                <a:outerShdw blurRad="38100" dist="19050" dir="2700000" algn="tl" rotWithShape="0">
                  <a:schemeClr val="dk1">
                    <a:alpha val="40000"/>
                  </a:schemeClr>
                </a:outerShdw>
              </a:effectLst>
            </a:endParaRPr>
          </a:p>
        </p:txBody>
      </p:sp>
      <p:sp>
        <p:nvSpPr>
          <p:cNvPr id="3" name="Rectangle 2">
            <a:extLst>
              <a:ext uri="{FF2B5EF4-FFF2-40B4-BE49-F238E27FC236}">
                <a16:creationId xmlns:a16="http://schemas.microsoft.com/office/drawing/2014/main" id="{20154A35-8EE6-2342-9C40-B5CDBF7FBC2E}"/>
              </a:ext>
            </a:extLst>
          </p:cNvPr>
          <p:cNvSpPr/>
          <p:nvPr/>
        </p:nvSpPr>
        <p:spPr>
          <a:xfrm>
            <a:off x="1123540" y="1568211"/>
            <a:ext cx="10464801" cy="2308324"/>
          </a:xfrm>
          <a:prstGeom prst="rect">
            <a:avLst/>
          </a:prstGeom>
          <a:noFill/>
        </p:spPr>
        <p:txBody>
          <a:bodyPr wrap="square" lIns="91440" tIns="45720" rIns="91440" bIns="45720">
            <a:spAutoFit/>
          </a:bodyPr>
          <a:lstStyle/>
          <a:p>
            <a:r>
              <a:rPr lang="en-IN" sz="2400" dirty="0"/>
              <a:t>A good way to sort Java collection objects is using </a:t>
            </a:r>
            <a:r>
              <a:rPr lang="en-IN" sz="2400" b="1" dirty="0"/>
              <a:t>Comparable</a:t>
            </a:r>
            <a:r>
              <a:rPr lang="en-IN" sz="2400" dirty="0"/>
              <a:t> and </a:t>
            </a:r>
            <a:r>
              <a:rPr lang="en-IN" sz="2400" b="1" dirty="0"/>
              <a:t>Comparator</a:t>
            </a:r>
            <a:r>
              <a:rPr lang="en-IN" sz="2400" dirty="0"/>
              <a:t> interfaces. A developer can use </a:t>
            </a:r>
            <a:r>
              <a:rPr lang="en-IN" sz="2400" b="1" dirty="0" err="1"/>
              <a:t>Collections.sort</a:t>
            </a:r>
            <a:r>
              <a:rPr lang="en-IN" sz="2400" b="1" dirty="0"/>
              <a:t>()</a:t>
            </a:r>
            <a:r>
              <a:rPr lang="en-IN" sz="2400" dirty="0"/>
              <a:t>, the elements are sorted based on the order mention in </a:t>
            </a:r>
            <a:r>
              <a:rPr lang="en-IN" sz="2400" b="1" dirty="0" err="1"/>
              <a:t>compareTo</a:t>
            </a:r>
            <a:r>
              <a:rPr lang="en-IN" sz="2400" dirty="0"/>
              <a:t>().</a:t>
            </a:r>
          </a:p>
          <a:p>
            <a:endParaRPr lang="en-IN" sz="2400" dirty="0"/>
          </a:p>
          <a:p>
            <a:r>
              <a:rPr lang="en-IN" sz="2400" dirty="0"/>
              <a:t>When a developer uses Collections, sort (Comparator), it sorts the objects depend on compare() of the Comparator interface.</a:t>
            </a:r>
          </a:p>
        </p:txBody>
      </p:sp>
      <p:sp>
        <p:nvSpPr>
          <p:cNvPr id="4" name="Round Diagonal Corner of Rectangle 3">
            <a:extLst>
              <a:ext uri="{FF2B5EF4-FFF2-40B4-BE49-F238E27FC236}">
                <a16:creationId xmlns:a16="http://schemas.microsoft.com/office/drawing/2014/main" id="{457AAA6D-6C4D-9348-827C-C436274DA656}"/>
              </a:ext>
            </a:extLst>
          </p:cNvPr>
          <p:cNvSpPr/>
          <p:nvPr/>
        </p:nvSpPr>
        <p:spPr>
          <a:xfrm>
            <a:off x="9390743" y="228472"/>
            <a:ext cx="2931886" cy="638628"/>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Technical Interview</a:t>
            </a:r>
          </a:p>
        </p:txBody>
      </p:sp>
      <p:pic>
        <p:nvPicPr>
          <p:cNvPr id="7" name="Picture 6" descr="A picture containing sitting, dark, plate, food&#10;&#10;Description automatically generated">
            <a:extLst>
              <a:ext uri="{FF2B5EF4-FFF2-40B4-BE49-F238E27FC236}">
                <a16:creationId xmlns:a16="http://schemas.microsoft.com/office/drawing/2014/main" id="{A2CCB54D-890A-C943-BF12-3F2A1771813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08381" y="6244112"/>
            <a:ext cx="1580718" cy="352534"/>
          </a:xfrm>
          <a:prstGeom prst="rect">
            <a:avLst/>
          </a:prstGeom>
        </p:spPr>
      </p:pic>
      <p:sp>
        <p:nvSpPr>
          <p:cNvPr id="8" name="Rectangle 7">
            <a:extLst>
              <a:ext uri="{FF2B5EF4-FFF2-40B4-BE49-F238E27FC236}">
                <a16:creationId xmlns:a16="http://schemas.microsoft.com/office/drawing/2014/main" id="{AE501090-992D-D741-954A-282D05DCC423}"/>
              </a:ext>
            </a:extLst>
          </p:cNvPr>
          <p:cNvSpPr/>
          <p:nvPr/>
        </p:nvSpPr>
        <p:spPr>
          <a:xfrm>
            <a:off x="8911685" y="6158769"/>
            <a:ext cx="3280315" cy="523220"/>
          </a:xfrm>
          <a:prstGeom prst="rect">
            <a:avLst/>
          </a:prstGeom>
          <a:noFill/>
        </p:spPr>
        <p:txBody>
          <a:bodyPr wrap="square" lIns="91440" tIns="45720" rIns="91440" bIns="45720">
            <a:spAutoFit/>
          </a:bodyPr>
          <a:lstStyle/>
          <a:p>
            <a:pPr algn="ctr"/>
            <a:r>
              <a:rPr lang="en-GB" sz="2800" b="1" cap="none" spc="0" dirty="0">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rPr>
              <a:t>/ </a:t>
            </a:r>
            <a:r>
              <a:rPr lang="en-GB" sz="2400" b="1" cap="none" spc="0" dirty="0" err="1">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rPr>
              <a:t>TechnicalInterview</a:t>
            </a:r>
            <a:endParaRPr lang="en-GB" sz="2400" b="1" cap="none" spc="0" dirty="0">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endParaRPr>
          </a:p>
        </p:txBody>
      </p:sp>
    </p:spTree>
    <p:extLst>
      <p:ext uri="{BB962C8B-B14F-4D97-AF65-F5344CB8AC3E}">
        <p14:creationId xmlns:p14="http://schemas.microsoft.com/office/powerpoint/2010/main" val="3417424731"/>
      </p:ext>
    </p:extLst>
  </p:cSld>
  <p:clrMapOvr>
    <a:masterClrMapping/>
  </p:clrMapOvr>
  <mc:AlternateContent xmlns:mc="http://schemas.openxmlformats.org/markup-compatibility/2006">
    <mc:Choice xmlns:p14="http://schemas.microsoft.com/office/powerpoint/2010/main" Requires="p14">
      <p:transition p14:dur="250" advClick="0" advTm="25000">
        <p:fade/>
      </p:transition>
    </mc:Choice>
    <mc:Fallback>
      <p:transition advClick="0" advTm="25000">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accent1">
            <a:alpha val="2000"/>
          </a:schemeClr>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749D71F-45A9-A74F-B8E9-AC57F6312580}"/>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100000"/>
                    </a14:imgEffect>
                  </a14:imgLayer>
                </a14:imgProps>
              </a:ext>
              <a:ext uri="{28A0092B-C50C-407E-A947-70E740481C1C}">
                <a14:useLocalDpi xmlns:a14="http://schemas.microsoft.com/office/drawing/2010/main" val="0"/>
              </a:ext>
            </a:extLst>
          </a:blip>
          <a:stretch>
            <a:fillRect/>
          </a:stretch>
        </p:blipFill>
        <p:spPr>
          <a:xfrm>
            <a:off x="0" y="-1580"/>
            <a:ext cx="12192000" cy="6858000"/>
          </a:xfrm>
          <a:prstGeom prst="rect">
            <a:avLst/>
          </a:prstGeom>
        </p:spPr>
      </p:pic>
      <p:sp>
        <p:nvSpPr>
          <p:cNvPr id="2" name="Rectangle 1">
            <a:extLst>
              <a:ext uri="{FF2B5EF4-FFF2-40B4-BE49-F238E27FC236}">
                <a16:creationId xmlns:a16="http://schemas.microsoft.com/office/drawing/2014/main" id="{0C19DA35-7768-C342-B617-C78C4952E4AF}"/>
              </a:ext>
            </a:extLst>
          </p:cNvPr>
          <p:cNvSpPr/>
          <p:nvPr/>
        </p:nvSpPr>
        <p:spPr>
          <a:xfrm>
            <a:off x="561770" y="770007"/>
            <a:ext cx="5924379" cy="646331"/>
          </a:xfrm>
          <a:prstGeom prst="rect">
            <a:avLst/>
          </a:prstGeom>
          <a:noFill/>
        </p:spPr>
        <p:txBody>
          <a:bodyPr wrap="none" lIns="91440" tIns="45720" rIns="91440" bIns="45720">
            <a:spAutoFit/>
          </a:bodyPr>
          <a:lstStyle/>
          <a:p>
            <a:r>
              <a:rPr lang="en-US" sz="3600" b="1" dirty="0">
                <a:ln w="0"/>
                <a:effectLst>
                  <a:outerShdw blurRad="38100" dist="19050" dir="2700000" algn="tl" rotWithShape="0">
                    <a:schemeClr val="dk1">
                      <a:alpha val="40000"/>
                    </a:schemeClr>
                  </a:outerShdw>
                </a:effectLst>
              </a:rPr>
              <a:t>48. </a:t>
            </a:r>
            <a:r>
              <a:rPr lang="en-IN" sz="3600" b="1" dirty="0">
                <a:ln w="0"/>
                <a:effectLst>
                  <a:outerShdw blurRad="38100" dist="19050" dir="2700000" algn="tl" rotWithShape="0">
                    <a:schemeClr val="dk1">
                      <a:alpha val="40000"/>
                    </a:schemeClr>
                  </a:outerShdw>
                </a:effectLst>
              </a:rPr>
              <a:t> </a:t>
            </a:r>
            <a:r>
              <a:rPr lang="en-IN" sz="3600" b="1" dirty="0"/>
              <a:t>Explain </a:t>
            </a:r>
            <a:r>
              <a:rPr lang="en-IN" sz="3600" b="1" dirty="0" err="1"/>
              <a:t>map.Entry</a:t>
            </a:r>
            <a:r>
              <a:rPr lang="en-IN" sz="3600" b="1" dirty="0"/>
              <a:t> In Map</a:t>
            </a:r>
            <a:endParaRPr lang="en-IN" sz="3600" b="1" dirty="0">
              <a:ln w="0"/>
              <a:effectLst>
                <a:outerShdw blurRad="38100" dist="19050" dir="2700000" algn="tl" rotWithShape="0">
                  <a:schemeClr val="dk1">
                    <a:alpha val="40000"/>
                  </a:schemeClr>
                </a:outerShdw>
              </a:effectLst>
            </a:endParaRPr>
          </a:p>
        </p:txBody>
      </p:sp>
      <p:sp>
        <p:nvSpPr>
          <p:cNvPr id="3" name="Rectangle 2">
            <a:extLst>
              <a:ext uri="{FF2B5EF4-FFF2-40B4-BE49-F238E27FC236}">
                <a16:creationId xmlns:a16="http://schemas.microsoft.com/office/drawing/2014/main" id="{20154A35-8EE6-2342-9C40-B5CDBF7FBC2E}"/>
              </a:ext>
            </a:extLst>
          </p:cNvPr>
          <p:cNvSpPr/>
          <p:nvPr/>
        </p:nvSpPr>
        <p:spPr>
          <a:xfrm>
            <a:off x="1206205" y="1638687"/>
            <a:ext cx="10464801" cy="3416320"/>
          </a:xfrm>
          <a:prstGeom prst="rect">
            <a:avLst/>
          </a:prstGeom>
          <a:noFill/>
        </p:spPr>
        <p:txBody>
          <a:bodyPr wrap="square" lIns="91440" tIns="45720" rIns="91440" bIns="45720">
            <a:spAutoFit/>
          </a:bodyPr>
          <a:lstStyle/>
          <a:p>
            <a:r>
              <a:rPr lang="en-IN" sz="2400" b="1" dirty="0" err="1"/>
              <a:t>Map.entry</a:t>
            </a:r>
            <a:r>
              <a:rPr lang="en-IN" sz="2400" b="1" dirty="0"/>
              <a:t> </a:t>
            </a:r>
            <a:r>
              <a:rPr lang="en-IN" sz="2400" dirty="0"/>
              <a:t>is a Java interface of </a:t>
            </a:r>
            <a:r>
              <a:rPr lang="en-IN" sz="2400" b="1" dirty="0" err="1"/>
              <a:t>java.util</a:t>
            </a:r>
            <a:r>
              <a:rPr lang="en-IN" sz="2400" dirty="0"/>
              <a:t>. It has a nested interface in Map. This interface must be qualified by the name of class or interface, which it is a member. Therefore it is qualified as a Map. Entry. It represents a key and value pair that can forms element of a Map.</a:t>
            </a:r>
          </a:p>
          <a:p>
            <a:endParaRPr lang="en-IN" sz="2400" dirty="0"/>
          </a:p>
          <a:p>
            <a:r>
              <a:rPr lang="en-IN" sz="2400" dirty="0"/>
              <a:t>This method returns a view of the collection. For example, consider </a:t>
            </a:r>
            <a:r>
              <a:rPr lang="en-IN" sz="2400" dirty="0" err="1"/>
              <a:t>cityMap</a:t>
            </a:r>
            <a:r>
              <a:rPr lang="en-IN" sz="2400" dirty="0"/>
              <a:t> as a map. The developer can use </a:t>
            </a:r>
            <a:r>
              <a:rPr lang="en-IN" sz="2400" b="1" dirty="0" err="1"/>
              <a:t>entrySet</a:t>
            </a:r>
            <a:r>
              <a:rPr lang="en-IN" sz="2400" dirty="0"/>
              <a:t>() to get the set view of map having an element </a:t>
            </a:r>
            <a:r>
              <a:rPr lang="en-IN" sz="2400" dirty="0" err="1"/>
              <a:t>Map.Entry</a:t>
            </a:r>
            <a:r>
              <a:rPr lang="en-IN" sz="2400" dirty="0"/>
              <a:t>. Programmer can also use </a:t>
            </a:r>
            <a:r>
              <a:rPr lang="en-IN" sz="2400" b="1" dirty="0" err="1"/>
              <a:t>getKey</a:t>
            </a:r>
            <a:r>
              <a:rPr lang="en-IN" sz="2400" dirty="0"/>
              <a:t>() and </a:t>
            </a:r>
            <a:r>
              <a:rPr lang="en-IN" sz="2400" b="1" dirty="0" err="1"/>
              <a:t>getValue</a:t>
            </a:r>
            <a:r>
              <a:rPr lang="en-IN" sz="2400" dirty="0"/>
              <a:t>() of the </a:t>
            </a:r>
            <a:r>
              <a:rPr lang="en-IN" sz="2400" dirty="0" err="1"/>
              <a:t>Map.Entry</a:t>
            </a:r>
            <a:r>
              <a:rPr lang="en-IN" sz="2400" dirty="0"/>
              <a:t> to get the pair of key and value of the map.</a:t>
            </a:r>
          </a:p>
        </p:txBody>
      </p:sp>
      <p:sp>
        <p:nvSpPr>
          <p:cNvPr id="4" name="Round Diagonal Corner of Rectangle 3">
            <a:extLst>
              <a:ext uri="{FF2B5EF4-FFF2-40B4-BE49-F238E27FC236}">
                <a16:creationId xmlns:a16="http://schemas.microsoft.com/office/drawing/2014/main" id="{457AAA6D-6C4D-9348-827C-C436274DA656}"/>
              </a:ext>
            </a:extLst>
          </p:cNvPr>
          <p:cNvSpPr/>
          <p:nvPr/>
        </p:nvSpPr>
        <p:spPr>
          <a:xfrm>
            <a:off x="9390743" y="228472"/>
            <a:ext cx="2931886" cy="638628"/>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Technical Interview</a:t>
            </a:r>
          </a:p>
        </p:txBody>
      </p:sp>
      <p:pic>
        <p:nvPicPr>
          <p:cNvPr id="7" name="Picture 6" descr="A picture containing sitting, dark, plate, food&#10;&#10;Description automatically generated">
            <a:extLst>
              <a:ext uri="{FF2B5EF4-FFF2-40B4-BE49-F238E27FC236}">
                <a16:creationId xmlns:a16="http://schemas.microsoft.com/office/drawing/2014/main" id="{A2CCB54D-890A-C943-BF12-3F2A1771813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08381" y="6244112"/>
            <a:ext cx="1580718" cy="352534"/>
          </a:xfrm>
          <a:prstGeom prst="rect">
            <a:avLst/>
          </a:prstGeom>
        </p:spPr>
      </p:pic>
      <p:sp>
        <p:nvSpPr>
          <p:cNvPr id="8" name="Rectangle 7">
            <a:extLst>
              <a:ext uri="{FF2B5EF4-FFF2-40B4-BE49-F238E27FC236}">
                <a16:creationId xmlns:a16="http://schemas.microsoft.com/office/drawing/2014/main" id="{AE501090-992D-D741-954A-282D05DCC423}"/>
              </a:ext>
            </a:extLst>
          </p:cNvPr>
          <p:cNvSpPr/>
          <p:nvPr/>
        </p:nvSpPr>
        <p:spPr>
          <a:xfrm>
            <a:off x="8911685" y="6158769"/>
            <a:ext cx="3280315" cy="523220"/>
          </a:xfrm>
          <a:prstGeom prst="rect">
            <a:avLst/>
          </a:prstGeom>
          <a:noFill/>
        </p:spPr>
        <p:txBody>
          <a:bodyPr wrap="square" lIns="91440" tIns="45720" rIns="91440" bIns="45720">
            <a:spAutoFit/>
          </a:bodyPr>
          <a:lstStyle/>
          <a:p>
            <a:pPr algn="ctr"/>
            <a:r>
              <a:rPr lang="en-GB" sz="2800" b="1" cap="none" spc="0" dirty="0">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rPr>
              <a:t>/ </a:t>
            </a:r>
            <a:r>
              <a:rPr lang="en-GB" sz="2400" b="1" cap="none" spc="0" dirty="0" err="1">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rPr>
              <a:t>TechnicalInterview</a:t>
            </a:r>
            <a:endParaRPr lang="en-GB" sz="2400" b="1" cap="none" spc="0" dirty="0">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endParaRPr>
          </a:p>
        </p:txBody>
      </p:sp>
    </p:spTree>
    <p:extLst>
      <p:ext uri="{BB962C8B-B14F-4D97-AF65-F5344CB8AC3E}">
        <p14:creationId xmlns:p14="http://schemas.microsoft.com/office/powerpoint/2010/main" val="2759158574"/>
      </p:ext>
    </p:extLst>
  </p:cSld>
  <p:clrMapOvr>
    <a:masterClrMapping/>
  </p:clrMapOvr>
  <mc:AlternateContent xmlns:mc="http://schemas.openxmlformats.org/markup-compatibility/2006">
    <mc:Choice xmlns:p14="http://schemas.microsoft.com/office/powerpoint/2010/main" Requires="p14">
      <p:transition p14:dur="250" advClick="0" advTm="25000">
        <p:fade/>
      </p:transition>
    </mc:Choice>
    <mc:Fallback>
      <p:transition advClick="0" advTm="25000">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accent1">
            <a:alpha val="2000"/>
          </a:schemeClr>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749D71F-45A9-A74F-B8E9-AC57F6312580}"/>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100000"/>
                    </a14:imgEffect>
                  </a14:imgLayer>
                </a14:imgProps>
              </a:ext>
              <a:ext uri="{28A0092B-C50C-407E-A947-70E740481C1C}">
                <a14:useLocalDpi xmlns:a14="http://schemas.microsoft.com/office/drawing/2010/main" val="0"/>
              </a:ext>
            </a:extLst>
          </a:blip>
          <a:stretch>
            <a:fillRect/>
          </a:stretch>
        </p:blipFill>
        <p:spPr>
          <a:xfrm>
            <a:off x="0" y="-1580"/>
            <a:ext cx="12192000" cy="6858000"/>
          </a:xfrm>
          <a:prstGeom prst="rect">
            <a:avLst/>
          </a:prstGeom>
        </p:spPr>
      </p:pic>
      <p:sp>
        <p:nvSpPr>
          <p:cNvPr id="2" name="Rectangle 1">
            <a:extLst>
              <a:ext uri="{FF2B5EF4-FFF2-40B4-BE49-F238E27FC236}">
                <a16:creationId xmlns:a16="http://schemas.microsoft.com/office/drawing/2014/main" id="{0C19DA35-7768-C342-B617-C78C4952E4AF}"/>
              </a:ext>
            </a:extLst>
          </p:cNvPr>
          <p:cNvSpPr/>
          <p:nvPr/>
        </p:nvSpPr>
        <p:spPr>
          <a:xfrm>
            <a:off x="561770" y="770007"/>
            <a:ext cx="6296339" cy="646331"/>
          </a:xfrm>
          <a:prstGeom prst="rect">
            <a:avLst/>
          </a:prstGeom>
          <a:noFill/>
        </p:spPr>
        <p:txBody>
          <a:bodyPr wrap="none" lIns="91440" tIns="45720" rIns="91440" bIns="45720">
            <a:spAutoFit/>
          </a:bodyPr>
          <a:lstStyle/>
          <a:p>
            <a:r>
              <a:rPr lang="en-US" sz="3600" b="1" dirty="0">
                <a:ln w="0"/>
                <a:effectLst>
                  <a:outerShdw blurRad="38100" dist="19050" dir="2700000" algn="tl" rotWithShape="0">
                    <a:schemeClr val="dk1">
                      <a:alpha val="40000"/>
                    </a:schemeClr>
                  </a:outerShdw>
                </a:effectLst>
              </a:rPr>
              <a:t>49. </a:t>
            </a:r>
            <a:r>
              <a:rPr lang="en-IN" sz="3600" b="1" dirty="0">
                <a:ln w="0"/>
                <a:effectLst>
                  <a:outerShdw blurRad="38100" dist="19050" dir="2700000" algn="tl" rotWithShape="0">
                    <a:schemeClr val="dk1">
                      <a:alpha val="40000"/>
                    </a:schemeClr>
                  </a:outerShdw>
                </a:effectLst>
              </a:rPr>
              <a:t> </a:t>
            </a:r>
            <a:r>
              <a:rPr lang="en-IN" sz="3600" b="1" dirty="0"/>
              <a:t> What is </a:t>
            </a:r>
            <a:r>
              <a:rPr lang="en-IN" sz="3600" b="1" dirty="0" err="1"/>
              <a:t>IdentityHashMap</a:t>
            </a:r>
            <a:r>
              <a:rPr lang="en-IN" sz="3600" b="1" dirty="0"/>
              <a:t> ?</a:t>
            </a:r>
            <a:endParaRPr lang="en-IN" sz="3600" b="1" dirty="0">
              <a:ln w="0"/>
              <a:effectLst>
                <a:outerShdw blurRad="38100" dist="19050" dir="2700000" algn="tl" rotWithShape="0">
                  <a:schemeClr val="dk1">
                    <a:alpha val="40000"/>
                  </a:schemeClr>
                </a:outerShdw>
              </a:effectLst>
            </a:endParaRPr>
          </a:p>
        </p:txBody>
      </p:sp>
      <p:sp>
        <p:nvSpPr>
          <p:cNvPr id="3" name="Rectangle 2">
            <a:extLst>
              <a:ext uri="{FF2B5EF4-FFF2-40B4-BE49-F238E27FC236}">
                <a16:creationId xmlns:a16="http://schemas.microsoft.com/office/drawing/2014/main" id="{20154A35-8EE6-2342-9C40-B5CDBF7FBC2E}"/>
              </a:ext>
            </a:extLst>
          </p:cNvPr>
          <p:cNvSpPr/>
          <p:nvPr/>
        </p:nvSpPr>
        <p:spPr>
          <a:xfrm>
            <a:off x="1206205" y="1629421"/>
            <a:ext cx="10464801" cy="1938992"/>
          </a:xfrm>
          <a:prstGeom prst="rect">
            <a:avLst/>
          </a:prstGeom>
          <a:noFill/>
        </p:spPr>
        <p:txBody>
          <a:bodyPr wrap="square" lIns="91440" tIns="45720" rIns="91440" bIns="45720">
            <a:spAutoFit/>
          </a:bodyPr>
          <a:lstStyle/>
          <a:p>
            <a:r>
              <a:rPr lang="en-IN" sz="2400" b="1" dirty="0" err="1"/>
              <a:t>IdentityHashMap</a:t>
            </a:r>
            <a:r>
              <a:rPr lang="en-IN" sz="2400" dirty="0"/>
              <a:t> is a class that implements </a:t>
            </a:r>
            <a:r>
              <a:rPr lang="en-IN" sz="2400" b="1" dirty="0"/>
              <a:t>Serializable</a:t>
            </a:r>
            <a:r>
              <a:rPr lang="en-IN" sz="2400" dirty="0"/>
              <a:t>, </a:t>
            </a:r>
            <a:r>
              <a:rPr lang="en-IN" sz="2400" b="1" dirty="0" err="1"/>
              <a:t>Clonable</a:t>
            </a:r>
            <a:r>
              <a:rPr lang="en-IN" sz="2400" dirty="0"/>
              <a:t> interfaces, </a:t>
            </a:r>
            <a:r>
              <a:rPr lang="en-IN" sz="2400" b="1" dirty="0"/>
              <a:t>Map</a:t>
            </a:r>
            <a:r>
              <a:rPr lang="en-IN" sz="2400" dirty="0"/>
              <a:t>, and extends </a:t>
            </a:r>
            <a:r>
              <a:rPr lang="en-IN" sz="2400" b="1" dirty="0" err="1"/>
              <a:t>AbstractMap</a:t>
            </a:r>
            <a:r>
              <a:rPr lang="en-IN" sz="2400" dirty="0"/>
              <a:t> class. It is designed for the case wherein there is a need of reference-equality semantics.</a:t>
            </a:r>
          </a:p>
          <a:p>
            <a:br>
              <a:rPr lang="en-IN" sz="2400" dirty="0"/>
            </a:br>
            <a:endParaRPr lang="en-IN" sz="2400" dirty="0"/>
          </a:p>
        </p:txBody>
      </p:sp>
      <p:sp>
        <p:nvSpPr>
          <p:cNvPr id="4" name="Round Diagonal Corner of Rectangle 3">
            <a:extLst>
              <a:ext uri="{FF2B5EF4-FFF2-40B4-BE49-F238E27FC236}">
                <a16:creationId xmlns:a16="http://schemas.microsoft.com/office/drawing/2014/main" id="{457AAA6D-6C4D-9348-827C-C436274DA656}"/>
              </a:ext>
            </a:extLst>
          </p:cNvPr>
          <p:cNvSpPr/>
          <p:nvPr/>
        </p:nvSpPr>
        <p:spPr>
          <a:xfrm>
            <a:off x="9390743" y="228472"/>
            <a:ext cx="2931886" cy="638628"/>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Technical Interview</a:t>
            </a:r>
          </a:p>
        </p:txBody>
      </p:sp>
      <p:pic>
        <p:nvPicPr>
          <p:cNvPr id="7" name="Picture 6" descr="A picture containing sitting, dark, plate, food&#10;&#10;Description automatically generated">
            <a:extLst>
              <a:ext uri="{FF2B5EF4-FFF2-40B4-BE49-F238E27FC236}">
                <a16:creationId xmlns:a16="http://schemas.microsoft.com/office/drawing/2014/main" id="{A2CCB54D-890A-C943-BF12-3F2A1771813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08381" y="6244112"/>
            <a:ext cx="1580718" cy="352534"/>
          </a:xfrm>
          <a:prstGeom prst="rect">
            <a:avLst/>
          </a:prstGeom>
        </p:spPr>
      </p:pic>
      <p:sp>
        <p:nvSpPr>
          <p:cNvPr id="8" name="Rectangle 7">
            <a:extLst>
              <a:ext uri="{FF2B5EF4-FFF2-40B4-BE49-F238E27FC236}">
                <a16:creationId xmlns:a16="http://schemas.microsoft.com/office/drawing/2014/main" id="{AE501090-992D-D741-954A-282D05DCC423}"/>
              </a:ext>
            </a:extLst>
          </p:cNvPr>
          <p:cNvSpPr/>
          <p:nvPr/>
        </p:nvSpPr>
        <p:spPr>
          <a:xfrm>
            <a:off x="8911685" y="6158769"/>
            <a:ext cx="3280315" cy="523220"/>
          </a:xfrm>
          <a:prstGeom prst="rect">
            <a:avLst/>
          </a:prstGeom>
          <a:noFill/>
        </p:spPr>
        <p:txBody>
          <a:bodyPr wrap="square" lIns="91440" tIns="45720" rIns="91440" bIns="45720">
            <a:spAutoFit/>
          </a:bodyPr>
          <a:lstStyle/>
          <a:p>
            <a:pPr algn="ctr"/>
            <a:r>
              <a:rPr lang="en-GB" sz="2800" b="1" cap="none" spc="0" dirty="0">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rPr>
              <a:t>/ </a:t>
            </a:r>
            <a:r>
              <a:rPr lang="en-GB" sz="2400" b="1" cap="none" spc="0" dirty="0" err="1">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rPr>
              <a:t>TechnicalInterview</a:t>
            </a:r>
            <a:endParaRPr lang="en-GB" sz="2400" b="1" cap="none" spc="0" dirty="0">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endParaRPr>
          </a:p>
        </p:txBody>
      </p:sp>
      <p:sp>
        <p:nvSpPr>
          <p:cNvPr id="9" name="Rectangle 8">
            <a:extLst>
              <a:ext uri="{FF2B5EF4-FFF2-40B4-BE49-F238E27FC236}">
                <a16:creationId xmlns:a16="http://schemas.microsoft.com/office/drawing/2014/main" id="{AB35EC82-1948-494C-87B8-E07A5D8EA84D}"/>
              </a:ext>
            </a:extLst>
          </p:cNvPr>
          <p:cNvSpPr/>
          <p:nvPr/>
        </p:nvSpPr>
        <p:spPr>
          <a:xfrm>
            <a:off x="561770" y="3341516"/>
            <a:ext cx="4620047" cy="523220"/>
          </a:xfrm>
          <a:prstGeom prst="rect">
            <a:avLst/>
          </a:prstGeom>
          <a:noFill/>
        </p:spPr>
        <p:txBody>
          <a:bodyPr wrap="none" lIns="91440" tIns="45720" rIns="91440" bIns="45720">
            <a:spAutoFit/>
          </a:bodyPr>
          <a:lstStyle/>
          <a:p>
            <a:r>
              <a:rPr lang="en-US" sz="2800" b="1" dirty="0">
                <a:ln w="0"/>
                <a:effectLst>
                  <a:outerShdw blurRad="38100" dist="19050" dir="2700000" algn="tl" rotWithShape="0">
                    <a:schemeClr val="dk1">
                      <a:alpha val="40000"/>
                    </a:schemeClr>
                  </a:outerShdw>
                </a:effectLst>
              </a:rPr>
              <a:t>50. </a:t>
            </a:r>
            <a:r>
              <a:rPr lang="en-IN" sz="2800" b="1" dirty="0">
                <a:ln w="0"/>
                <a:effectLst>
                  <a:outerShdw blurRad="38100" dist="19050" dir="2700000" algn="tl" rotWithShape="0">
                    <a:schemeClr val="dk1">
                      <a:alpha val="40000"/>
                    </a:schemeClr>
                  </a:outerShdw>
                </a:effectLst>
              </a:rPr>
              <a:t> </a:t>
            </a:r>
            <a:r>
              <a:rPr lang="en-IN" sz="2800" b="1" dirty="0"/>
              <a:t> What is </a:t>
            </a:r>
            <a:r>
              <a:rPr lang="en-IN" sz="2800" b="1" dirty="0" err="1"/>
              <a:t>WeakHashMap</a:t>
            </a:r>
            <a:r>
              <a:rPr lang="en-IN" sz="2800" b="1" dirty="0"/>
              <a:t> ?</a:t>
            </a:r>
            <a:endParaRPr lang="en-IN" sz="2800" b="1" dirty="0">
              <a:ln w="0"/>
              <a:effectLst>
                <a:outerShdw blurRad="38100" dist="19050" dir="2700000" algn="tl" rotWithShape="0">
                  <a:schemeClr val="dk1">
                    <a:alpha val="40000"/>
                  </a:schemeClr>
                </a:outerShdw>
              </a:effectLst>
            </a:endParaRPr>
          </a:p>
        </p:txBody>
      </p:sp>
      <p:sp>
        <p:nvSpPr>
          <p:cNvPr id="10" name="Rectangle 9">
            <a:extLst>
              <a:ext uri="{FF2B5EF4-FFF2-40B4-BE49-F238E27FC236}">
                <a16:creationId xmlns:a16="http://schemas.microsoft.com/office/drawing/2014/main" id="{9A6E3EBA-275C-D34D-8029-54D3A6B896A8}"/>
              </a:ext>
            </a:extLst>
          </p:cNvPr>
          <p:cNvSpPr/>
          <p:nvPr/>
        </p:nvSpPr>
        <p:spPr>
          <a:xfrm>
            <a:off x="1206205" y="4077819"/>
            <a:ext cx="10464801" cy="1200329"/>
          </a:xfrm>
          <a:prstGeom prst="rect">
            <a:avLst/>
          </a:prstGeom>
          <a:noFill/>
        </p:spPr>
        <p:txBody>
          <a:bodyPr wrap="square" lIns="91440" tIns="45720" rIns="91440" bIns="45720">
            <a:spAutoFit/>
          </a:bodyPr>
          <a:lstStyle/>
          <a:p>
            <a:r>
              <a:rPr lang="en-IN" sz="2400" b="1" dirty="0" err="1"/>
              <a:t>WeakHashMap</a:t>
            </a:r>
            <a:r>
              <a:rPr lang="en-IN" sz="2400" dirty="0"/>
              <a:t> is an implementation of the Java Map. It is used to store weak references to its keys. Sorting using this Map allows a key-value pair is collected as garbage. Its key is not referenced outside </a:t>
            </a:r>
            <a:r>
              <a:rPr lang="en-IN" sz="2400" dirty="0" err="1"/>
              <a:t>WeakHashMap</a:t>
            </a:r>
            <a:r>
              <a:rPr lang="en-IN" sz="2400" dirty="0"/>
              <a:t>.</a:t>
            </a:r>
          </a:p>
        </p:txBody>
      </p:sp>
    </p:spTree>
    <p:extLst>
      <p:ext uri="{BB962C8B-B14F-4D97-AF65-F5344CB8AC3E}">
        <p14:creationId xmlns:p14="http://schemas.microsoft.com/office/powerpoint/2010/main" val="4155585233"/>
      </p:ext>
    </p:extLst>
  </p:cSld>
  <p:clrMapOvr>
    <a:masterClrMapping/>
  </p:clrMapOvr>
  <mc:AlternateContent xmlns:mc="http://schemas.openxmlformats.org/markup-compatibility/2006">
    <mc:Choice xmlns:p14="http://schemas.microsoft.com/office/powerpoint/2010/main" Requires="p14">
      <p:transition p14:dur="250" advClick="0" advTm="25000">
        <p:fade/>
      </p:transition>
    </mc:Choice>
    <mc:Fallback>
      <p:transition advClick="0" advTm="25000">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accent1">
            <a:alpha val="2000"/>
          </a:schemeClr>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749D71F-45A9-A74F-B8E9-AC57F6312580}"/>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1000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Rectangle 2">
            <a:extLst>
              <a:ext uri="{FF2B5EF4-FFF2-40B4-BE49-F238E27FC236}">
                <a16:creationId xmlns:a16="http://schemas.microsoft.com/office/drawing/2014/main" id="{20154A35-8EE6-2342-9C40-B5CDBF7FBC2E}"/>
              </a:ext>
            </a:extLst>
          </p:cNvPr>
          <p:cNvSpPr/>
          <p:nvPr/>
        </p:nvSpPr>
        <p:spPr>
          <a:xfrm>
            <a:off x="1894071" y="1906697"/>
            <a:ext cx="8657771" cy="954107"/>
          </a:xfrm>
          <a:prstGeom prst="rect">
            <a:avLst/>
          </a:prstGeom>
          <a:noFill/>
        </p:spPr>
        <p:txBody>
          <a:bodyPr wrap="square" lIns="91440" tIns="45720" rIns="91440" bIns="45720">
            <a:spAutoFit/>
          </a:bodyPr>
          <a:lstStyle/>
          <a:p>
            <a:pPr algn="ctr" fontAlgn="base"/>
            <a:r>
              <a:rPr lang="en-IN" sz="2800" dirty="0"/>
              <a:t>If you need this questions set. Kindly let me know in the comment section belong along with your email id.</a:t>
            </a:r>
          </a:p>
        </p:txBody>
      </p:sp>
      <p:sp>
        <p:nvSpPr>
          <p:cNvPr id="4" name="Round Diagonal Corner of Rectangle 3">
            <a:extLst>
              <a:ext uri="{FF2B5EF4-FFF2-40B4-BE49-F238E27FC236}">
                <a16:creationId xmlns:a16="http://schemas.microsoft.com/office/drawing/2014/main" id="{457AAA6D-6C4D-9348-827C-C436274DA656}"/>
              </a:ext>
            </a:extLst>
          </p:cNvPr>
          <p:cNvSpPr/>
          <p:nvPr/>
        </p:nvSpPr>
        <p:spPr>
          <a:xfrm>
            <a:off x="9390743" y="228472"/>
            <a:ext cx="2931886" cy="638628"/>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Technical Interview</a:t>
            </a:r>
          </a:p>
        </p:txBody>
      </p:sp>
      <p:pic>
        <p:nvPicPr>
          <p:cNvPr id="7" name="Picture 6" descr="A picture containing sitting, dark, plate, food&#10;&#10;Description automatically generated">
            <a:extLst>
              <a:ext uri="{FF2B5EF4-FFF2-40B4-BE49-F238E27FC236}">
                <a16:creationId xmlns:a16="http://schemas.microsoft.com/office/drawing/2014/main" id="{A2CCB54D-890A-C943-BF12-3F2A1771813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08381" y="6244112"/>
            <a:ext cx="1580718" cy="352534"/>
          </a:xfrm>
          <a:prstGeom prst="rect">
            <a:avLst/>
          </a:prstGeom>
        </p:spPr>
      </p:pic>
      <p:sp>
        <p:nvSpPr>
          <p:cNvPr id="8" name="Rectangle 7">
            <a:extLst>
              <a:ext uri="{FF2B5EF4-FFF2-40B4-BE49-F238E27FC236}">
                <a16:creationId xmlns:a16="http://schemas.microsoft.com/office/drawing/2014/main" id="{AE501090-992D-D741-954A-282D05DCC423}"/>
              </a:ext>
            </a:extLst>
          </p:cNvPr>
          <p:cNvSpPr/>
          <p:nvPr/>
        </p:nvSpPr>
        <p:spPr>
          <a:xfrm>
            <a:off x="8911685" y="6158769"/>
            <a:ext cx="3280315" cy="523220"/>
          </a:xfrm>
          <a:prstGeom prst="rect">
            <a:avLst/>
          </a:prstGeom>
          <a:noFill/>
        </p:spPr>
        <p:txBody>
          <a:bodyPr wrap="square" lIns="91440" tIns="45720" rIns="91440" bIns="45720">
            <a:spAutoFit/>
          </a:bodyPr>
          <a:lstStyle/>
          <a:p>
            <a:pPr algn="ctr"/>
            <a:r>
              <a:rPr lang="en-GB" sz="2800" b="1" cap="none" spc="0" dirty="0">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rPr>
              <a:t>/ </a:t>
            </a:r>
            <a:r>
              <a:rPr lang="en-GB" sz="2400" b="1" cap="none" spc="0" dirty="0" err="1">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rPr>
              <a:t>TechnicalInterview</a:t>
            </a:r>
            <a:endParaRPr lang="en-GB" sz="2400" b="1" cap="none" spc="0" dirty="0">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endParaRPr>
          </a:p>
        </p:txBody>
      </p:sp>
      <p:pic>
        <p:nvPicPr>
          <p:cNvPr id="9" name="Picture 8" descr="A close up of a sign&#10;&#10;Description automatically generated">
            <a:extLst>
              <a:ext uri="{FF2B5EF4-FFF2-40B4-BE49-F238E27FC236}">
                <a16:creationId xmlns:a16="http://schemas.microsoft.com/office/drawing/2014/main" id="{9A608F82-AB1C-B743-A55E-662A7332705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02432" y="3001123"/>
            <a:ext cx="2987133" cy="947139"/>
          </a:xfrm>
          <a:prstGeom prst="rect">
            <a:avLst/>
          </a:prstGeom>
        </p:spPr>
      </p:pic>
      <p:sp>
        <p:nvSpPr>
          <p:cNvPr id="10" name="Rectangle 9">
            <a:extLst>
              <a:ext uri="{FF2B5EF4-FFF2-40B4-BE49-F238E27FC236}">
                <a16:creationId xmlns:a16="http://schemas.microsoft.com/office/drawing/2014/main" id="{E167AACE-9A6C-7F47-9B96-B4C777B8616B}"/>
              </a:ext>
            </a:extLst>
          </p:cNvPr>
          <p:cNvSpPr/>
          <p:nvPr/>
        </p:nvSpPr>
        <p:spPr>
          <a:xfrm>
            <a:off x="3928197" y="4009971"/>
            <a:ext cx="4129272" cy="461665"/>
          </a:xfrm>
          <a:prstGeom prst="rect">
            <a:avLst/>
          </a:prstGeom>
          <a:noFill/>
        </p:spPr>
        <p:txBody>
          <a:bodyPr wrap="none" lIns="91440" tIns="45720" rIns="91440" bIns="45720">
            <a:spAutoFit/>
          </a:bodyPr>
          <a:lstStyle/>
          <a:p>
            <a:pPr algn="ctr"/>
            <a:r>
              <a:rPr lang="en-GB" sz="2400" b="0" cap="none" spc="0" dirty="0">
                <a:ln w="0"/>
                <a:solidFill>
                  <a:schemeClr val="tx1"/>
                </a:solidFill>
                <a:effectLst>
                  <a:outerShdw blurRad="38100" dist="19050" dir="2700000" algn="tl" rotWithShape="0">
                    <a:schemeClr val="dk1">
                      <a:alpha val="40000"/>
                    </a:schemeClr>
                  </a:outerShdw>
                </a:effectLst>
              </a:rPr>
              <a:t>See you on part 10 of this video</a:t>
            </a:r>
          </a:p>
        </p:txBody>
      </p:sp>
      <p:sp>
        <p:nvSpPr>
          <p:cNvPr id="11" name="Rectangle 10">
            <a:extLst>
              <a:ext uri="{FF2B5EF4-FFF2-40B4-BE49-F238E27FC236}">
                <a16:creationId xmlns:a16="http://schemas.microsoft.com/office/drawing/2014/main" id="{BD513FA0-B3E0-BE46-8D86-8F417C870415}"/>
              </a:ext>
            </a:extLst>
          </p:cNvPr>
          <p:cNvSpPr/>
          <p:nvPr/>
        </p:nvSpPr>
        <p:spPr>
          <a:xfrm>
            <a:off x="1190170" y="4320934"/>
            <a:ext cx="9811656" cy="1477328"/>
          </a:xfrm>
          <a:prstGeom prst="rect">
            <a:avLst/>
          </a:prstGeom>
          <a:noFill/>
        </p:spPr>
        <p:txBody>
          <a:bodyPr wrap="square" lIns="91440" tIns="45720" rIns="91440" bIns="45720">
            <a:spAutoFit/>
          </a:bodyPr>
          <a:lstStyle/>
          <a:p>
            <a:pPr algn="ctr"/>
            <a:r>
              <a:rPr lang="en-GB" sz="5400" b="0" cap="none" spc="0" dirty="0">
                <a:ln w="0"/>
                <a:solidFill>
                  <a:schemeClr val="tx1"/>
                </a:solidFill>
                <a:effectLst>
                  <a:outerShdw blurRad="38100" dist="19050" dir="2700000" algn="tl" rotWithShape="0">
                    <a:schemeClr val="dk1">
                      <a:alpha val="40000"/>
                    </a:schemeClr>
                  </a:outerShdw>
                </a:effectLst>
              </a:rPr>
              <a:t> </a:t>
            </a:r>
            <a:r>
              <a:rPr lang="en-GB" sz="2800" b="0" cap="none" spc="0" dirty="0">
                <a:ln w="0"/>
                <a:solidFill>
                  <a:schemeClr val="tx1"/>
                </a:solidFill>
                <a:effectLst>
                  <a:outerShdw blurRad="38100" dist="19050" dir="2700000" algn="tl" rotWithShape="0">
                    <a:schemeClr val="dk1">
                      <a:alpha val="40000"/>
                    </a:schemeClr>
                  </a:outerShdw>
                </a:effectLst>
              </a:rPr>
              <a:t>Interview questions on</a:t>
            </a:r>
          </a:p>
          <a:p>
            <a:pPr algn="ctr"/>
            <a:r>
              <a:rPr lang="en-IN" sz="3600" b="1" dirty="0"/>
              <a:t>Multithreading and Concurrency</a:t>
            </a:r>
          </a:p>
        </p:txBody>
      </p:sp>
    </p:spTree>
    <p:extLst>
      <p:ext uri="{BB962C8B-B14F-4D97-AF65-F5344CB8AC3E}">
        <p14:creationId xmlns:p14="http://schemas.microsoft.com/office/powerpoint/2010/main" val="1098696141"/>
      </p:ext>
    </p:extLst>
  </p:cSld>
  <p:clrMapOvr>
    <a:masterClrMapping/>
  </p:clrMapOvr>
  <mc:AlternateContent xmlns:mc="http://schemas.openxmlformats.org/markup-compatibility/2006">
    <mc:Choice xmlns:p14="http://schemas.microsoft.com/office/powerpoint/2010/main" Requires="p14">
      <p:transition p14:dur="250" advClick="0" advTm="25000">
        <p:fade/>
      </p:transition>
    </mc:Choice>
    <mc:Fallback>
      <p:transition advClick="0" advTm="25000">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749D71F-45A9-A74F-B8E9-AC57F6312580}"/>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1000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Rectangle 1">
            <a:extLst>
              <a:ext uri="{FF2B5EF4-FFF2-40B4-BE49-F238E27FC236}">
                <a16:creationId xmlns:a16="http://schemas.microsoft.com/office/drawing/2014/main" id="{0C19DA35-7768-C342-B617-C78C4952E4AF}"/>
              </a:ext>
            </a:extLst>
          </p:cNvPr>
          <p:cNvSpPr/>
          <p:nvPr/>
        </p:nvSpPr>
        <p:spPr>
          <a:xfrm>
            <a:off x="464763" y="764491"/>
            <a:ext cx="9710672" cy="646331"/>
          </a:xfrm>
          <a:prstGeom prst="rect">
            <a:avLst/>
          </a:prstGeom>
          <a:noFill/>
        </p:spPr>
        <p:txBody>
          <a:bodyPr wrap="none" lIns="91440" tIns="45720" rIns="91440" bIns="45720">
            <a:spAutoFit/>
          </a:bodyPr>
          <a:lstStyle/>
          <a:p>
            <a:r>
              <a:rPr lang="en-IN" sz="3600" b="1" dirty="0"/>
              <a:t>22. What are the various types of Queues in Java?</a:t>
            </a:r>
          </a:p>
        </p:txBody>
      </p:sp>
      <p:sp>
        <p:nvSpPr>
          <p:cNvPr id="3" name="Rectangle 2">
            <a:extLst>
              <a:ext uri="{FF2B5EF4-FFF2-40B4-BE49-F238E27FC236}">
                <a16:creationId xmlns:a16="http://schemas.microsoft.com/office/drawing/2014/main" id="{20154A35-8EE6-2342-9C40-B5CDBF7FBC2E}"/>
              </a:ext>
            </a:extLst>
          </p:cNvPr>
          <p:cNvSpPr/>
          <p:nvPr/>
        </p:nvSpPr>
        <p:spPr>
          <a:xfrm>
            <a:off x="1245564" y="1661526"/>
            <a:ext cx="10464801" cy="3785652"/>
          </a:xfrm>
          <a:prstGeom prst="rect">
            <a:avLst/>
          </a:prstGeom>
          <a:noFill/>
        </p:spPr>
        <p:txBody>
          <a:bodyPr wrap="square" lIns="91440" tIns="45720" rIns="91440" bIns="45720">
            <a:spAutoFit/>
          </a:bodyPr>
          <a:lstStyle/>
          <a:p>
            <a:r>
              <a:rPr lang="en-IN" sz="2400" dirty="0"/>
              <a:t>There are three types of queues in Java:</a:t>
            </a:r>
          </a:p>
          <a:p>
            <a:endParaRPr lang="en-IN" sz="2400" dirty="0"/>
          </a:p>
          <a:p>
            <a:pPr marL="342900" indent="-342900">
              <a:buFont typeface="Arial" panose="020B0604020202020204" pitchFamily="34" charset="0"/>
              <a:buChar char="•"/>
            </a:pPr>
            <a:r>
              <a:rPr lang="en-IN" sz="2400" b="1" dirty="0"/>
              <a:t>Priority queue:</a:t>
            </a:r>
            <a:r>
              <a:rPr lang="en-IN" sz="2400" dirty="0"/>
              <a:t> It is a special type of Queue wherein elements are sorted as per their natural ordering or custom comparator.</a:t>
            </a:r>
          </a:p>
          <a:p>
            <a:pPr marL="342900" indent="-342900">
              <a:buFont typeface="Arial" panose="020B0604020202020204" pitchFamily="34" charset="0"/>
              <a:buChar char="•"/>
            </a:pPr>
            <a:r>
              <a:rPr lang="en-IN" sz="2400" b="1" dirty="0"/>
              <a:t>Circular Queue:</a:t>
            </a:r>
            <a:r>
              <a:rPr lang="en-IN" sz="2400" dirty="0"/>
              <a:t> It is a type of Queue in which user operations are performed based on the FIFO method. The last element is connected to the first position in order to make a circle.</a:t>
            </a:r>
          </a:p>
          <a:p>
            <a:pPr marL="342900" indent="-342900">
              <a:buFont typeface="Arial" panose="020B0604020202020204" pitchFamily="34" charset="0"/>
              <a:buChar char="•"/>
            </a:pPr>
            <a:r>
              <a:rPr lang="en-IN" sz="2400" b="1" dirty="0"/>
              <a:t>Double-ended Queue: </a:t>
            </a:r>
            <a:r>
              <a:rPr lang="en-IN" sz="2400" dirty="0"/>
              <a:t>A double-ended queue is an abstract data type that generalizes a queue. The elements in this queue can be added or removed from either head or tail.</a:t>
            </a:r>
          </a:p>
        </p:txBody>
      </p:sp>
      <p:sp>
        <p:nvSpPr>
          <p:cNvPr id="4" name="Round Diagonal Corner of Rectangle 3">
            <a:extLst>
              <a:ext uri="{FF2B5EF4-FFF2-40B4-BE49-F238E27FC236}">
                <a16:creationId xmlns:a16="http://schemas.microsoft.com/office/drawing/2014/main" id="{457AAA6D-6C4D-9348-827C-C436274DA656}"/>
              </a:ext>
            </a:extLst>
          </p:cNvPr>
          <p:cNvSpPr/>
          <p:nvPr/>
        </p:nvSpPr>
        <p:spPr>
          <a:xfrm>
            <a:off x="9390743" y="228472"/>
            <a:ext cx="2931886" cy="638628"/>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Technical Interview</a:t>
            </a:r>
          </a:p>
        </p:txBody>
      </p:sp>
      <p:pic>
        <p:nvPicPr>
          <p:cNvPr id="7" name="Picture 6" descr="A picture containing sitting, dark, plate, food&#10;&#10;Description automatically generated">
            <a:extLst>
              <a:ext uri="{FF2B5EF4-FFF2-40B4-BE49-F238E27FC236}">
                <a16:creationId xmlns:a16="http://schemas.microsoft.com/office/drawing/2014/main" id="{A2CCB54D-890A-C943-BF12-3F2A1771813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08381" y="6244112"/>
            <a:ext cx="1580718" cy="352534"/>
          </a:xfrm>
          <a:prstGeom prst="rect">
            <a:avLst/>
          </a:prstGeom>
        </p:spPr>
      </p:pic>
      <p:sp>
        <p:nvSpPr>
          <p:cNvPr id="8" name="Rectangle 7">
            <a:extLst>
              <a:ext uri="{FF2B5EF4-FFF2-40B4-BE49-F238E27FC236}">
                <a16:creationId xmlns:a16="http://schemas.microsoft.com/office/drawing/2014/main" id="{AE501090-992D-D741-954A-282D05DCC423}"/>
              </a:ext>
            </a:extLst>
          </p:cNvPr>
          <p:cNvSpPr/>
          <p:nvPr/>
        </p:nvSpPr>
        <p:spPr>
          <a:xfrm>
            <a:off x="8911685" y="6158769"/>
            <a:ext cx="3280315" cy="523220"/>
          </a:xfrm>
          <a:prstGeom prst="rect">
            <a:avLst/>
          </a:prstGeom>
          <a:noFill/>
        </p:spPr>
        <p:txBody>
          <a:bodyPr wrap="square" lIns="91440" tIns="45720" rIns="91440" bIns="45720">
            <a:spAutoFit/>
          </a:bodyPr>
          <a:lstStyle/>
          <a:p>
            <a:pPr algn="ctr"/>
            <a:r>
              <a:rPr lang="en-GB" sz="2800" b="1" cap="none" spc="0" dirty="0">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rPr>
              <a:t>/ </a:t>
            </a:r>
            <a:r>
              <a:rPr lang="en-GB" sz="2400" b="1" cap="none" spc="0" dirty="0" err="1">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rPr>
              <a:t>TechnicalInterview</a:t>
            </a:r>
            <a:endParaRPr lang="en-GB" sz="2400" b="1" cap="none" spc="0" dirty="0">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endParaRPr>
          </a:p>
        </p:txBody>
      </p:sp>
    </p:spTree>
    <p:extLst>
      <p:ext uri="{BB962C8B-B14F-4D97-AF65-F5344CB8AC3E}">
        <p14:creationId xmlns:p14="http://schemas.microsoft.com/office/powerpoint/2010/main" val="1466081014"/>
      </p:ext>
    </p:extLst>
  </p:cSld>
  <p:clrMapOvr>
    <a:masterClrMapping/>
  </p:clrMapOvr>
  <mc:AlternateContent xmlns:mc="http://schemas.openxmlformats.org/markup-compatibility/2006">
    <mc:Choice xmlns:p14="http://schemas.microsoft.com/office/powerpoint/2010/main" Requires="p14">
      <p:transition p14:dur="250" advClick="0" advTm="25000">
        <p:fade/>
      </p:transition>
    </mc:Choice>
    <mc:Fallback>
      <p:transition advClick="0" advTm="25000">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749D71F-45A9-A74F-B8E9-AC57F6312580}"/>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1000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Rectangle 1">
            <a:extLst>
              <a:ext uri="{FF2B5EF4-FFF2-40B4-BE49-F238E27FC236}">
                <a16:creationId xmlns:a16="http://schemas.microsoft.com/office/drawing/2014/main" id="{0C19DA35-7768-C342-B617-C78C4952E4AF}"/>
              </a:ext>
            </a:extLst>
          </p:cNvPr>
          <p:cNvSpPr/>
          <p:nvPr/>
        </p:nvSpPr>
        <p:spPr>
          <a:xfrm>
            <a:off x="591448" y="805288"/>
            <a:ext cx="11009104" cy="646331"/>
          </a:xfrm>
          <a:prstGeom prst="rect">
            <a:avLst/>
          </a:prstGeom>
          <a:noFill/>
        </p:spPr>
        <p:txBody>
          <a:bodyPr wrap="none" lIns="91440" tIns="45720" rIns="91440" bIns="45720">
            <a:spAutoFit/>
          </a:bodyPr>
          <a:lstStyle/>
          <a:p>
            <a:r>
              <a:rPr lang="en-IN" sz="3600" b="1" dirty="0"/>
              <a:t>23. What the methods provided by the Queue interface?</a:t>
            </a:r>
          </a:p>
        </p:txBody>
      </p:sp>
      <p:sp>
        <p:nvSpPr>
          <p:cNvPr id="4" name="Round Diagonal Corner of Rectangle 3">
            <a:extLst>
              <a:ext uri="{FF2B5EF4-FFF2-40B4-BE49-F238E27FC236}">
                <a16:creationId xmlns:a16="http://schemas.microsoft.com/office/drawing/2014/main" id="{457AAA6D-6C4D-9348-827C-C436274DA656}"/>
              </a:ext>
            </a:extLst>
          </p:cNvPr>
          <p:cNvSpPr/>
          <p:nvPr/>
        </p:nvSpPr>
        <p:spPr>
          <a:xfrm>
            <a:off x="9390743" y="228472"/>
            <a:ext cx="2931886" cy="638628"/>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Technical Interview</a:t>
            </a:r>
          </a:p>
        </p:txBody>
      </p:sp>
      <p:pic>
        <p:nvPicPr>
          <p:cNvPr id="7" name="Picture 6" descr="A picture containing sitting, dark, plate, food&#10;&#10;Description automatically generated">
            <a:extLst>
              <a:ext uri="{FF2B5EF4-FFF2-40B4-BE49-F238E27FC236}">
                <a16:creationId xmlns:a16="http://schemas.microsoft.com/office/drawing/2014/main" id="{A2CCB54D-890A-C943-BF12-3F2A1771813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08381" y="6244112"/>
            <a:ext cx="1580718" cy="352534"/>
          </a:xfrm>
          <a:prstGeom prst="rect">
            <a:avLst/>
          </a:prstGeom>
        </p:spPr>
      </p:pic>
      <p:sp>
        <p:nvSpPr>
          <p:cNvPr id="8" name="Rectangle 7">
            <a:extLst>
              <a:ext uri="{FF2B5EF4-FFF2-40B4-BE49-F238E27FC236}">
                <a16:creationId xmlns:a16="http://schemas.microsoft.com/office/drawing/2014/main" id="{AE501090-992D-D741-954A-282D05DCC423}"/>
              </a:ext>
            </a:extLst>
          </p:cNvPr>
          <p:cNvSpPr/>
          <p:nvPr/>
        </p:nvSpPr>
        <p:spPr>
          <a:xfrm>
            <a:off x="8911685" y="6158769"/>
            <a:ext cx="3280315" cy="523220"/>
          </a:xfrm>
          <a:prstGeom prst="rect">
            <a:avLst/>
          </a:prstGeom>
          <a:noFill/>
        </p:spPr>
        <p:txBody>
          <a:bodyPr wrap="square" lIns="91440" tIns="45720" rIns="91440" bIns="45720">
            <a:spAutoFit/>
          </a:bodyPr>
          <a:lstStyle/>
          <a:p>
            <a:pPr algn="ctr"/>
            <a:r>
              <a:rPr lang="en-GB" sz="2800" b="1" cap="none" spc="0" dirty="0">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rPr>
              <a:t>/ </a:t>
            </a:r>
            <a:r>
              <a:rPr lang="en-GB" sz="2400" b="1" cap="none" spc="0" dirty="0" err="1">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rPr>
              <a:t>TechnicalInterview</a:t>
            </a:r>
            <a:endParaRPr lang="en-GB" sz="2400" b="1" cap="none" spc="0" dirty="0">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endParaRPr>
          </a:p>
        </p:txBody>
      </p:sp>
      <p:graphicFrame>
        <p:nvGraphicFramePr>
          <p:cNvPr id="6" name="Table 5">
            <a:extLst>
              <a:ext uri="{FF2B5EF4-FFF2-40B4-BE49-F238E27FC236}">
                <a16:creationId xmlns:a16="http://schemas.microsoft.com/office/drawing/2014/main" id="{96551DA5-DEDD-5B49-A545-C8B84E1ED2F5}"/>
              </a:ext>
            </a:extLst>
          </p:cNvPr>
          <p:cNvGraphicFramePr>
            <a:graphicFrameLocks noGrp="1"/>
          </p:cNvGraphicFramePr>
          <p:nvPr/>
        </p:nvGraphicFramePr>
        <p:xfrm>
          <a:off x="974837" y="1555439"/>
          <a:ext cx="10356778" cy="4341976"/>
        </p:xfrm>
        <a:graphic>
          <a:graphicData uri="http://schemas.openxmlformats.org/drawingml/2006/table">
            <a:tbl>
              <a:tblPr/>
              <a:tblGrid>
                <a:gridCol w="2393396">
                  <a:extLst>
                    <a:ext uri="{9D8B030D-6E8A-4147-A177-3AD203B41FA5}">
                      <a16:colId xmlns:a16="http://schemas.microsoft.com/office/drawing/2014/main" val="378948971"/>
                    </a:ext>
                  </a:extLst>
                </a:gridCol>
                <a:gridCol w="7963382">
                  <a:extLst>
                    <a:ext uri="{9D8B030D-6E8A-4147-A177-3AD203B41FA5}">
                      <a16:colId xmlns:a16="http://schemas.microsoft.com/office/drawing/2014/main" val="1491504960"/>
                    </a:ext>
                  </a:extLst>
                </a:gridCol>
              </a:tblGrid>
              <a:tr h="453964">
                <a:tc>
                  <a:txBody>
                    <a:bodyPr/>
                    <a:lstStyle/>
                    <a:p>
                      <a:pPr algn="l" fontAlgn="t"/>
                      <a:r>
                        <a:rPr lang="en-IN" sz="2000" b="1">
                          <a:effectLst/>
                        </a:rPr>
                        <a:t>Method</a:t>
                      </a:r>
                      <a:endParaRPr lang="en-IN" sz="2000">
                        <a:effectLst/>
                      </a:endParaRPr>
                    </a:p>
                  </a:txBody>
                  <a:tcPr marL="51556" marR="51556" marT="51556" marB="51556">
                    <a:lnL w="12700" cap="flat" cmpd="sng" algn="ctr">
                      <a:solidFill>
                        <a:srgbClr val="A0F99E"/>
                      </a:solidFill>
                      <a:prstDash val="solid"/>
                      <a:round/>
                      <a:headEnd type="none" w="med" len="med"/>
                      <a:tailEnd type="none" w="med" len="med"/>
                    </a:lnL>
                    <a:lnR w="12700" cap="flat" cmpd="sng" algn="ctr">
                      <a:solidFill>
                        <a:srgbClr val="403A9B"/>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IN" sz="2000" b="1">
                          <a:effectLst/>
                        </a:rPr>
                        <a:t>Description</a:t>
                      </a:r>
                      <a:endParaRPr lang="en-IN" sz="2000">
                        <a:effectLst/>
                      </a:endParaRPr>
                    </a:p>
                  </a:txBody>
                  <a:tcPr marL="51556" marR="51556" marT="51556" marB="51556">
                    <a:lnL w="12700" cap="flat" cmpd="sng" algn="ctr">
                      <a:solidFill>
                        <a:srgbClr val="403A9B"/>
                      </a:solidFill>
                      <a:prstDash val="solid"/>
                      <a:round/>
                      <a:headEnd type="none" w="med" len="med"/>
                      <a:tailEnd type="none" w="med" len="med"/>
                    </a:lnL>
                    <a:lnR w="12700" cap="flat" cmpd="sng" algn="ctr">
                      <a:solidFill>
                        <a:srgbClr val="20329B"/>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3498746506"/>
                  </a:ext>
                </a:extLst>
              </a:tr>
              <a:tr h="697429">
                <a:tc>
                  <a:txBody>
                    <a:bodyPr/>
                    <a:lstStyle/>
                    <a:p>
                      <a:pPr algn="l" fontAlgn="t"/>
                      <a:r>
                        <a:rPr lang="en-IN" sz="2000" dirty="0" err="1">
                          <a:effectLst/>
                        </a:rPr>
                        <a:t>boolean</a:t>
                      </a:r>
                      <a:r>
                        <a:rPr lang="en-IN" sz="2000" dirty="0">
                          <a:effectLst/>
                        </a:rPr>
                        <a:t> </a:t>
                      </a:r>
                      <a:r>
                        <a:rPr lang="en-IN" sz="2000" b="1" dirty="0">
                          <a:effectLst/>
                        </a:rPr>
                        <a:t>add</a:t>
                      </a:r>
                      <a:r>
                        <a:rPr lang="en-IN" sz="2000" dirty="0">
                          <a:effectLst/>
                        </a:rPr>
                        <a:t>(object)</a:t>
                      </a:r>
                    </a:p>
                  </a:txBody>
                  <a:tcPr marL="51556" marR="51556" marT="51556" marB="51556">
                    <a:lnL w="12700" cap="flat" cmpd="sng" algn="ctr">
                      <a:solidFill>
                        <a:srgbClr val="20C79E"/>
                      </a:solidFill>
                      <a:prstDash val="solid"/>
                      <a:round/>
                      <a:headEnd type="none" w="med" len="med"/>
                      <a:tailEnd type="none" w="med" len="med"/>
                    </a:lnL>
                    <a:lnR w="12700" cap="flat" cmpd="sng" algn="ctr">
                      <a:solidFill>
                        <a:srgbClr val="10DA9E"/>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IN" sz="2000">
                          <a:effectLst/>
                        </a:rPr>
                        <a:t>Inserts specified element into the Queue. It returns true in case it a success.</a:t>
                      </a:r>
                    </a:p>
                  </a:txBody>
                  <a:tcPr marL="51556" marR="51556" marT="51556" marB="51556">
                    <a:lnL w="12700" cap="flat" cmpd="sng" algn="ctr">
                      <a:solidFill>
                        <a:srgbClr val="10DA9E"/>
                      </a:solidFill>
                      <a:prstDash val="solid"/>
                      <a:round/>
                      <a:headEnd type="none" w="med" len="med"/>
                      <a:tailEnd type="none" w="med" len="med"/>
                    </a:lnL>
                    <a:lnR w="12700" cap="flat" cmpd="sng" algn="ctr">
                      <a:solidFill>
                        <a:srgbClr val="40F09E"/>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544758348"/>
                  </a:ext>
                </a:extLst>
              </a:tr>
              <a:tr h="793175">
                <a:tc>
                  <a:txBody>
                    <a:bodyPr/>
                    <a:lstStyle/>
                    <a:p>
                      <a:pPr algn="l" fontAlgn="t"/>
                      <a:r>
                        <a:rPr lang="en-IN" sz="2000" dirty="0" err="1">
                          <a:effectLst/>
                        </a:rPr>
                        <a:t>boolean</a:t>
                      </a:r>
                      <a:r>
                        <a:rPr lang="en-IN" sz="2000" dirty="0">
                          <a:effectLst/>
                        </a:rPr>
                        <a:t> </a:t>
                      </a:r>
                      <a:r>
                        <a:rPr lang="en-IN" sz="2000" b="1" dirty="0">
                          <a:effectLst/>
                        </a:rPr>
                        <a:t>offer</a:t>
                      </a:r>
                      <a:r>
                        <a:rPr lang="en-IN" sz="2000" dirty="0">
                          <a:effectLst/>
                        </a:rPr>
                        <a:t>(object)</a:t>
                      </a:r>
                    </a:p>
                  </a:txBody>
                  <a:tcPr marL="51556" marR="51556" marT="51556" marB="51556">
                    <a:lnL w="12700" cap="flat" cmpd="sng" algn="ctr">
                      <a:solidFill>
                        <a:srgbClr val="B0DD9E"/>
                      </a:solidFill>
                      <a:prstDash val="solid"/>
                      <a:round/>
                      <a:headEnd type="none" w="med" len="med"/>
                      <a:tailEnd type="none" w="med" len="med"/>
                    </a:lnL>
                    <a:lnR w="12700" cap="flat" cmpd="sng" algn="ctr">
                      <a:solidFill>
                        <a:srgbClr val="90EE9E"/>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IN" sz="2000">
                          <a:effectLst/>
                        </a:rPr>
                        <a:t>This method is used to insert the element into the Queue.</a:t>
                      </a:r>
                    </a:p>
                  </a:txBody>
                  <a:tcPr marL="51556" marR="51556" marT="51556" marB="51556">
                    <a:lnL w="12700" cap="flat" cmpd="sng" algn="ctr">
                      <a:solidFill>
                        <a:srgbClr val="90EE9E"/>
                      </a:solidFill>
                      <a:prstDash val="solid"/>
                      <a:round/>
                      <a:headEnd type="none" w="med" len="med"/>
                      <a:tailEnd type="none" w="med" len="med"/>
                    </a:lnL>
                    <a:lnR w="12700" cap="flat" cmpd="sng" algn="ctr">
                      <a:solidFill>
                        <a:srgbClr val="E0C19E"/>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3185702525"/>
                  </a:ext>
                </a:extLst>
              </a:tr>
              <a:tr h="501276">
                <a:tc>
                  <a:txBody>
                    <a:bodyPr/>
                    <a:lstStyle/>
                    <a:p>
                      <a:pPr algn="l" fontAlgn="t"/>
                      <a:r>
                        <a:rPr lang="en-IN" sz="2000" dirty="0">
                          <a:effectLst/>
                        </a:rPr>
                        <a:t>Object </a:t>
                      </a:r>
                      <a:r>
                        <a:rPr lang="en-IN" sz="2000" b="1" dirty="0">
                          <a:effectLst/>
                        </a:rPr>
                        <a:t>remove</a:t>
                      </a:r>
                      <a:r>
                        <a:rPr lang="en-IN" sz="2000" dirty="0">
                          <a:effectLst/>
                        </a:rPr>
                        <a:t>()</a:t>
                      </a:r>
                    </a:p>
                  </a:txBody>
                  <a:tcPr marL="51556" marR="51556" marT="51556" marB="51556">
                    <a:lnL w="12700" cap="flat" cmpd="sng" algn="ctr">
                      <a:solidFill>
                        <a:srgbClr val="20DF9E"/>
                      </a:solidFill>
                      <a:prstDash val="solid"/>
                      <a:round/>
                      <a:headEnd type="none" w="med" len="med"/>
                      <a:tailEnd type="none" w="med" len="med"/>
                    </a:lnL>
                    <a:lnR w="12700" cap="flat" cmpd="sng" algn="ctr">
                      <a:solidFill>
                        <a:srgbClr val="E0D59E"/>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IN" sz="2000">
                          <a:effectLst/>
                        </a:rPr>
                        <a:t>It retrieves and removes the queue head.</a:t>
                      </a:r>
                    </a:p>
                  </a:txBody>
                  <a:tcPr marL="51556" marR="51556" marT="51556" marB="51556">
                    <a:lnL w="12700" cap="flat" cmpd="sng" algn="ctr">
                      <a:solidFill>
                        <a:srgbClr val="E0D59E"/>
                      </a:solidFill>
                      <a:prstDash val="solid"/>
                      <a:round/>
                      <a:headEnd type="none" w="med" len="med"/>
                      <a:tailEnd type="none" w="med" len="med"/>
                    </a:lnL>
                    <a:lnR w="12700" cap="flat" cmpd="sng" algn="ctr">
                      <a:solidFill>
                        <a:srgbClr val="10D59E"/>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563973337"/>
                  </a:ext>
                </a:extLst>
              </a:tr>
              <a:tr h="501276">
                <a:tc>
                  <a:txBody>
                    <a:bodyPr/>
                    <a:lstStyle/>
                    <a:p>
                      <a:pPr algn="l" fontAlgn="t"/>
                      <a:r>
                        <a:rPr lang="en-IN" sz="2000" dirty="0">
                          <a:effectLst/>
                        </a:rPr>
                        <a:t>Object </a:t>
                      </a:r>
                      <a:r>
                        <a:rPr lang="en-IN" sz="2000" b="1" dirty="0">
                          <a:effectLst/>
                        </a:rPr>
                        <a:t>poll</a:t>
                      </a:r>
                      <a:r>
                        <a:rPr lang="en-IN" sz="2000" dirty="0">
                          <a:effectLst/>
                        </a:rPr>
                        <a:t>()</a:t>
                      </a:r>
                    </a:p>
                  </a:txBody>
                  <a:tcPr marL="51556" marR="51556" marT="51556" marB="51556">
                    <a:lnL w="12700" cap="flat" cmpd="sng" algn="ctr">
                      <a:solidFill>
                        <a:srgbClr val="F0EF9E"/>
                      </a:solidFill>
                      <a:prstDash val="solid"/>
                      <a:round/>
                      <a:headEnd type="none" w="med" len="med"/>
                      <a:tailEnd type="none" w="med" len="med"/>
                    </a:lnL>
                    <a:lnR w="12700" cap="flat" cmpd="sng" algn="ctr">
                      <a:solidFill>
                        <a:srgbClr val="E0EF9E"/>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IN" sz="2000" dirty="0">
                          <a:effectLst/>
                        </a:rPr>
                        <a:t>It retrieves and removes queue head or return null in case if it is empty.</a:t>
                      </a:r>
                    </a:p>
                  </a:txBody>
                  <a:tcPr marL="51556" marR="51556" marT="51556" marB="51556">
                    <a:lnL w="12700" cap="flat" cmpd="sng" algn="ctr">
                      <a:solidFill>
                        <a:srgbClr val="E0EF9E"/>
                      </a:solidFill>
                      <a:prstDash val="solid"/>
                      <a:round/>
                      <a:headEnd type="none" w="med" len="med"/>
                      <a:tailEnd type="none" w="med" len="med"/>
                    </a:lnL>
                    <a:lnR w="12700" cap="flat" cmpd="sng" algn="ctr">
                      <a:solidFill>
                        <a:srgbClr val="50DA9E"/>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563409909"/>
                  </a:ext>
                </a:extLst>
              </a:tr>
              <a:tr h="501276">
                <a:tc>
                  <a:txBody>
                    <a:bodyPr/>
                    <a:lstStyle/>
                    <a:p>
                      <a:pPr algn="l" fontAlgn="t"/>
                      <a:r>
                        <a:rPr lang="en-IN" sz="2000" dirty="0">
                          <a:effectLst/>
                        </a:rPr>
                        <a:t>Object </a:t>
                      </a:r>
                      <a:r>
                        <a:rPr lang="en-IN" sz="2000" b="1" dirty="0">
                          <a:effectLst/>
                        </a:rPr>
                        <a:t>element</a:t>
                      </a:r>
                      <a:r>
                        <a:rPr lang="en-IN" sz="2000" dirty="0">
                          <a:effectLst/>
                        </a:rPr>
                        <a:t>()</a:t>
                      </a:r>
                    </a:p>
                  </a:txBody>
                  <a:tcPr marL="51556" marR="51556" marT="51556" marB="51556">
                    <a:lnL w="12700" cap="flat" cmpd="sng" algn="ctr">
                      <a:solidFill>
                        <a:srgbClr val="30DE9E"/>
                      </a:solidFill>
                      <a:prstDash val="solid"/>
                      <a:round/>
                      <a:headEnd type="none" w="med" len="med"/>
                      <a:tailEnd type="none" w="med" len="med"/>
                    </a:lnL>
                    <a:lnR w="12700" cap="flat" cmpd="sng" algn="ctr">
                      <a:solidFill>
                        <a:srgbClr val="20DE9E"/>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IN" sz="2000" dirty="0">
                          <a:effectLst/>
                        </a:rPr>
                        <a:t>Retrieves the data from the Queue, but does not remove its head.</a:t>
                      </a:r>
                    </a:p>
                  </a:txBody>
                  <a:tcPr marL="51556" marR="51556" marT="51556" marB="51556">
                    <a:lnL w="12700" cap="flat" cmpd="sng" algn="ctr">
                      <a:solidFill>
                        <a:srgbClr val="20DE9E"/>
                      </a:solidFill>
                      <a:prstDash val="solid"/>
                      <a:round/>
                      <a:headEnd type="none" w="med" len="med"/>
                      <a:tailEnd type="none" w="med" len="med"/>
                    </a:lnL>
                    <a:lnR w="12700" cap="flat" cmpd="sng" algn="ctr">
                      <a:solidFill>
                        <a:srgbClr val="E0D69E"/>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3980261240"/>
                  </a:ext>
                </a:extLst>
              </a:tr>
              <a:tr h="893580">
                <a:tc>
                  <a:txBody>
                    <a:bodyPr/>
                    <a:lstStyle/>
                    <a:p>
                      <a:pPr algn="l" fontAlgn="t"/>
                      <a:r>
                        <a:rPr lang="en-IN" sz="2000" dirty="0">
                          <a:effectLst/>
                        </a:rPr>
                        <a:t>Object </a:t>
                      </a:r>
                      <a:r>
                        <a:rPr lang="en-IN" sz="2000" b="1" dirty="0">
                          <a:effectLst/>
                        </a:rPr>
                        <a:t>peek</a:t>
                      </a:r>
                      <a:r>
                        <a:rPr lang="en-IN" sz="2000" dirty="0">
                          <a:effectLst/>
                        </a:rPr>
                        <a:t>()</a:t>
                      </a:r>
                    </a:p>
                  </a:txBody>
                  <a:tcPr marL="51556" marR="51556" marT="51556" marB="51556">
                    <a:lnL w="12700" cap="flat" cmpd="sng" algn="ctr">
                      <a:solidFill>
                        <a:srgbClr val="C0CE9E"/>
                      </a:solidFill>
                      <a:prstDash val="solid"/>
                      <a:round/>
                      <a:headEnd type="none" w="med" len="med"/>
                      <a:tailEnd type="none" w="med" len="med"/>
                    </a:lnL>
                    <a:lnR w="12700" cap="flat" cmpd="sng" algn="ctr">
                      <a:solidFill>
                        <a:srgbClr val="E02698"/>
                      </a:solidFill>
                      <a:prstDash val="solid"/>
                      <a:round/>
                      <a:headEnd type="none" w="med" len="med"/>
                      <a:tailEnd type="none" w="med" len="med"/>
                    </a:lnR>
                    <a:lnT w="9525" cap="flat" cmpd="sng" algn="ctr">
                      <a:solidFill>
                        <a:srgbClr val="DDDDDD"/>
                      </a:solidFill>
                      <a:prstDash val="solid"/>
                      <a:round/>
                      <a:headEnd type="none" w="med" len="med"/>
                      <a:tailEnd type="none" w="med" len="med"/>
                    </a:lnT>
                    <a:lnB w="12700" cap="flat" cmpd="sng" algn="ctr">
                      <a:solidFill>
                        <a:srgbClr val="D0CE9E"/>
                      </a:solidFill>
                      <a:prstDash val="solid"/>
                      <a:round/>
                      <a:headEnd type="none" w="med" len="med"/>
                      <a:tailEnd type="none" w="med" len="med"/>
                    </a:lnB>
                    <a:solidFill>
                      <a:srgbClr val="FFFFFF"/>
                    </a:solidFill>
                  </a:tcPr>
                </a:tc>
                <a:tc>
                  <a:txBody>
                    <a:bodyPr/>
                    <a:lstStyle/>
                    <a:p>
                      <a:pPr algn="l" fontAlgn="t"/>
                      <a:r>
                        <a:rPr lang="en-IN" sz="2000" dirty="0">
                          <a:effectLst/>
                        </a:rPr>
                        <a:t>Retrieves the data from the Queue but does not remove its head, or in case, if the Queue is the Queue is empty, it will retrieve null.</a:t>
                      </a:r>
                    </a:p>
                  </a:txBody>
                  <a:tcPr marL="51556" marR="51556" marT="51556" marB="51556">
                    <a:lnL w="12700" cap="flat" cmpd="sng" algn="ctr">
                      <a:solidFill>
                        <a:srgbClr val="E02698"/>
                      </a:solidFill>
                      <a:prstDash val="solid"/>
                      <a:round/>
                      <a:headEnd type="none" w="med" len="med"/>
                      <a:tailEnd type="none" w="med" len="med"/>
                    </a:lnL>
                    <a:lnR w="12700" cap="flat" cmpd="sng" algn="ctr">
                      <a:solidFill>
                        <a:srgbClr val="D02798"/>
                      </a:solidFill>
                      <a:prstDash val="solid"/>
                      <a:round/>
                      <a:headEnd type="none" w="med" len="med"/>
                      <a:tailEnd type="none" w="med" len="med"/>
                    </a:lnR>
                    <a:lnT w="9525" cap="flat" cmpd="sng" algn="ctr">
                      <a:solidFill>
                        <a:srgbClr val="DDDDDD"/>
                      </a:solidFill>
                      <a:prstDash val="solid"/>
                      <a:round/>
                      <a:headEnd type="none" w="med" len="med"/>
                      <a:tailEnd type="none" w="med" len="med"/>
                    </a:lnT>
                    <a:lnB w="12700" cap="flat" cmpd="sng" algn="ctr">
                      <a:solidFill>
                        <a:srgbClr val="703598"/>
                      </a:solidFill>
                      <a:prstDash val="solid"/>
                      <a:round/>
                      <a:headEnd type="none" w="med" len="med"/>
                      <a:tailEnd type="none" w="med" len="med"/>
                    </a:lnB>
                    <a:solidFill>
                      <a:srgbClr val="FFFFFF"/>
                    </a:solidFill>
                  </a:tcPr>
                </a:tc>
                <a:extLst>
                  <a:ext uri="{0D108BD9-81ED-4DB2-BD59-A6C34878D82A}">
                    <a16:rowId xmlns:a16="http://schemas.microsoft.com/office/drawing/2014/main" val="4153132862"/>
                  </a:ext>
                </a:extLst>
              </a:tr>
            </a:tbl>
          </a:graphicData>
        </a:graphic>
      </p:graphicFrame>
    </p:spTree>
    <p:extLst>
      <p:ext uri="{BB962C8B-B14F-4D97-AF65-F5344CB8AC3E}">
        <p14:creationId xmlns:p14="http://schemas.microsoft.com/office/powerpoint/2010/main" val="1098282818"/>
      </p:ext>
    </p:extLst>
  </p:cSld>
  <p:clrMapOvr>
    <a:masterClrMapping/>
  </p:clrMapOvr>
  <mc:AlternateContent xmlns:mc="http://schemas.openxmlformats.org/markup-compatibility/2006">
    <mc:Choice xmlns:p14="http://schemas.microsoft.com/office/powerpoint/2010/main" Requires="p14">
      <p:transition p14:dur="250" advClick="0" advTm="25000">
        <p:fade/>
      </p:transition>
    </mc:Choice>
    <mc:Fallback>
      <p:transition advClick="0" advTm="25000">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749D71F-45A9-A74F-B8E9-AC57F6312580}"/>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1000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Rectangle 1">
            <a:extLst>
              <a:ext uri="{FF2B5EF4-FFF2-40B4-BE49-F238E27FC236}">
                <a16:creationId xmlns:a16="http://schemas.microsoft.com/office/drawing/2014/main" id="{0C19DA35-7768-C342-B617-C78C4952E4AF}"/>
              </a:ext>
            </a:extLst>
          </p:cNvPr>
          <p:cNvSpPr/>
          <p:nvPr/>
        </p:nvSpPr>
        <p:spPr>
          <a:xfrm>
            <a:off x="603659" y="794426"/>
            <a:ext cx="5755615" cy="646331"/>
          </a:xfrm>
          <a:prstGeom prst="rect">
            <a:avLst/>
          </a:prstGeom>
          <a:noFill/>
        </p:spPr>
        <p:txBody>
          <a:bodyPr wrap="none" lIns="91440" tIns="45720" rIns="91440" bIns="45720">
            <a:spAutoFit/>
          </a:bodyPr>
          <a:lstStyle/>
          <a:p>
            <a:r>
              <a:rPr lang="en-IN" sz="3600" b="1" dirty="0"/>
              <a:t>24. What is Blocking Queue ?</a:t>
            </a:r>
            <a:endParaRPr lang="en-IN" b="1" dirty="0"/>
          </a:p>
        </p:txBody>
      </p:sp>
      <p:sp>
        <p:nvSpPr>
          <p:cNvPr id="3" name="Rectangle 2">
            <a:extLst>
              <a:ext uri="{FF2B5EF4-FFF2-40B4-BE49-F238E27FC236}">
                <a16:creationId xmlns:a16="http://schemas.microsoft.com/office/drawing/2014/main" id="{20154A35-8EE6-2342-9C40-B5CDBF7FBC2E}"/>
              </a:ext>
            </a:extLst>
          </p:cNvPr>
          <p:cNvSpPr/>
          <p:nvPr/>
        </p:nvSpPr>
        <p:spPr>
          <a:xfrm>
            <a:off x="863599" y="1729062"/>
            <a:ext cx="10464801" cy="3046988"/>
          </a:xfrm>
          <a:prstGeom prst="rect">
            <a:avLst/>
          </a:prstGeom>
          <a:noFill/>
        </p:spPr>
        <p:txBody>
          <a:bodyPr wrap="square" lIns="91440" tIns="45720" rIns="91440" bIns="45720">
            <a:spAutoFit/>
          </a:bodyPr>
          <a:lstStyle/>
          <a:p>
            <a:r>
              <a:rPr lang="en-IN" sz="2400" b="1" dirty="0" err="1"/>
              <a:t>BlockingQueue</a:t>
            </a:r>
            <a:r>
              <a:rPr lang="en-IN" sz="2400" dirty="0"/>
              <a:t> is an interface used in Java that can extend the Queue. It provides concurrency in various queue operations like </a:t>
            </a:r>
            <a:r>
              <a:rPr lang="en-IN" sz="2400" b="1" dirty="0"/>
              <a:t>retrieval</a:t>
            </a:r>
            <a:r>
              <a:rPr lang="en-IN" sz="2400" dirty="0"/>
              <a:t>, </a:t>
            </a:r>
            <a:r>
              <a:rPr lang="en-IN" sz="2400" b="1" dirty="0"/>
              <a:t>insertion</a:t>
            </a:r>
            <a:r>
              <a:rPr lang="en-IN" sz="2400" dirty="0"/>
              <a:t>, </a:t>
            </a:r>
            <a:r>
              <a:rPr lang="en-IN" sz="2400" b="1" dirty="0"/>
              <a:t>deletion</a:t>
            </a:r>
            <a:r>
              <a:rPr lang="en-IN" sz="2400" dirty="0"/>
              <a:t>, etc.</a:t>
            </a:r>
          </a:p>
          <a:p>
            <a:r>
              <a:rPr lang="en-IN" sz="2400" dirty="0"/>
              <a:t>The Queue waits to become non-empty at the time of retrieving any elements. </a:t>
            </a:r>
            <a:r>
              <a:rPr lang="en-IN" sz="2400" b="1" dirty="0" err="1"/>
              <a:t>BlockingQueue</a:t>
            </a:r>
            <a:r>
              <a:rPr lang="en-IN" sz="2400" b="1" dirty="0"/>
              <a:t> should not contain null elements</a:t>
            </a:r>
            <a:r>
              <a:rPr lang="en-IN" sz="2400" dirty="0"/>
              <a:t>. The implementation of this Queue is thread-safe.</a:t>
            </a:r>
          </a:p>
          <a:p>
            <a:endParaRPr lang="en-IN" sz="2400" dirty="0"/>
          </a:p>
          <a:p>
            <a:r>
              <a:rPr lang="en-IN" sz="2400" dirty="0"/>
              <a:t>The syntax of Blocking-Queue is:</a:t>
            </a:r>
          </a:p>
          <a:p>
            <a:r>
              <a:rPr lang="en-IN" sz="2400" dirty="0"/>
              <a:t>		public interface </a:t>
            </a:r>
            <a:r>
              <a:rPr lang="en-IN" sz="2400" dirty="0" err="1"/>
              <a:t>BlockingQueue</a:t>
            </a:r>
            <a:r>
              <a:rPr lang="en-IN" sz="2400" dirty="0"/>
              <a:t>&lt;E&gt; extends Queue &lt;E&gt; </a:t>
            </a:r>
          </a:p>
        </p:txBody>
      </p:sp>
      <p:sp>
        <p:nvSpPr>
          <p:cNvPr id="4" name="Round Diagonal Corner of Rectangle 3">
            <a:extLst>
              <a:ext uri="{FF2B5EF4-FFF2-40B4-BE49-F238E27FC236}">
                <a16:creationId xmlns:a16="http://schemas.microsoft.com/office/drawing/2014/main" id="{457AAA6D-6C4D-9348-827C-C436274DA656}"/>
              </a:ext>
            </a:extLst>
          </p:cNvPr>
          <p:cNvSpPr/>
          <p:nvPr/>
        </p:nvSpPr>
        <p:spPr>
          <a:xfrm>
            <a:off x="9390743" y="228472"/>
            <a:ext cx="2931886" cy="638628"/>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Technical Interview</a:t>
            </a:r>
          </a:p>
        </p:txBody>
      </p:sp>
      <p:pic>
        <p:nvPicPr>
          <p:cNvPr id="7" name="Picture 6" descr="A picture containing sitting, dark, plate, food&#10;&#10;Description automatically generated">
            <a:extLst>
              <a:ext uri="{FF2B5EF4-FFF2-40B4-BE49-F238E27FC236}">
                <a16:creationId xmlns:a16="http://schemas.microsoft.com/office/drawing/2014/main" id="{A2CCB54D-890A-C943-BF12-3F2A1771813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08381" y="6244112"/>
            <a:ext cx="1580718" cy="352534"/>
          </a:xfrm>
          <a:prstGeom prst="rect">
            <a:avLst/>
          </a:prstGeom>
        </p:spPr>
      </p:pic>
      <p:sp>
        <p:nvSpPr>
          <p:cNvPr id="8" name="Rectangle 7">
            <a:extLst>
              <a:ext uri="{FF2B5EF4-FFF2-40B4-BE49-F238E27FC236}">
                <a16:creationId xmlns:a16="http://schemas.microsoft.com/office/drawing/2014/main" id="{AE501090-992D-D741-954A-282D05DCC423}"/>
              </a:ext>
            </a:extLst>
          </p:cNvPr>
          <p:cNvSpPr/>
          <p:nvPr/>
        </p:nvSpPr>
        <p:spPr>
          <a:xfrm>
            <a:off x="8911685" y="6158769"/>
            <a:ext cx="3280315" cy="523220"/>
          </a:xfrm>
          <a:prstGeom prst="rect">
            <a:avLst/>
          </a:prstGeom>
          <a:noFill/>
        </p:spPr>
        <p:txBody>
          <a:bodyPr wrap="square" lIns="91440" tIns="45720" rIns="91440" bIns="45720">
            <a:spAutoFit/>
          </a:bodyPr>
          <a:lstStyle/>
          <a:p>
            <a:pPr algn="ctr"/>
            <a:r>
              <a:rPr lang="en-GB" sz="2800" b="1" cap="none" spc="0" dirty="0">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rPr>
              <a:t>/ </a:t>
            </a:r>
            <a:r>
              <a:rPr lang="en-GB" sz="2400" b="1" cap="none" spc="0" dirty="0" err="1">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rPr>
              <a:t>TechnicalInterview</a:t>
            </a:r>
            <a:endParaRPr lang="en-GB" sz="2400" b="1" cap="none" spc="0" dirty="0">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endParaRPr>
          </a:p>
        </p:txBody>
      </p:sp>
    </p:spTree>
    <p:extLst>
      <p:ext uri="{BB962C8B-B14F-4D97-AF65-F5344CB8AC3E}">
        <p14:creationId xmlns:p14="http://schemas.microsoft.com/office/powerpoint/2010/main" val="2022398938"/>
      </p:ext>
    </p:extLst>
  </p:cSld>
  <p:clrMapOvr>
    <a:masterClrMapping/>
  </p:clrMapOvr>
  <mc:AlternateContent xmlns:mc="http://schemas.openxmlformats.org/markup-compatibility/2006">
    <mc:Choice xmlns:p14="http://schemas.microsoft.com/office/powerpoint/2010/main" Requires="p14">
      <p:transition p14:dur="250" advClick="0" advTm="25000">
        <p:fade/>
      </p:transition>
    </mc:Choice>
    <mc:Fallback>
      <p:transition advClick="0" advTm="25000">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749D71F-45A9-A74F-B8E9-AC57F6312580}"/>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1000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Rectangle 1">
            <a:extLst>
              <a:ext uri="{FF2B5EF4-FFF2-40B4-BE49-F238E27FC236}">
                <a16:creationId xmlns:a16="http://schemas.microsoft.com/office/drawing/2014/main" id="{0C19DA35-7768-C342-B617-C78C4952E4AF}"/>
              </a:ext>
            </a:extLst>
          </p:cNvPr>
          <p:cNvSpPr/>
          <p:nvPr/>
        </p:nvSpPr>
        <p:spPr>
          <a:xfrm>
            <a:off x="603659" y="794426"/>
            <a:ext cx="7213898" cy="646331"/>
          </a:xfrm>
          <a:prstGeom prst="rect">
            <a:avLst/>
          </a:prstGeom>
          <a:noFill/>
        </p:spPr>
        <p:txBody>
          <a:bodyPr wrap="none" lIns="91440" tIns="45720" rIns="91440" bIns="45720">
            <a:spAutoFit/>
          </a:bodyPr>
          <a:lstStyle/>
          <a:p>
            <a:r>
              <a:rPr lang="en-IN" sz="3600" b="1" dirty="0"/>
              <a:t>25. What is a priority queue in Java ?</a:t>
            </a:r>
            <a:endParaRPr lang="en-IN" dirty="0"/>
          </a:p>
        </p:txBody>
      </p:sp>
      <p:sp>
        <p:nvSpPr>
          <p:cNvPr id="4" name="Round Diagonal Corner of Rectangle 3">
            <a:extLst>
              <a:ext uri="{FF2B5EF4-FFF2-40B4-BE49-F238E27FC236}">
                <a16:creationId xmlns:a16="http://schemas.microsoft.com/office/drawing/2014/main" id="{457AAA6D-6C4D-9348-827C-C436274DA656}"/>
              </a:ext>
            </a:extLst>
          </p:cNvPr>
          <p:cNvSpPr/>
          <p:nvPr/>
        </p:nvSpPr>
        <p:spPr>
          <a:xfrm>
            <a:off x="9390743" y="228472"/>
            <a:ext cx="2931886" cy="638628"/>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Technical Interview</a:t>
            </a:r>
          </a:p>
        </p:txBody>
      </p:sp>
      <p:pic>
        <p:nvPicPr>
          <p:cNvPr id="7" name="Picture 6" descr="A picture containing sitting, dark, plate, food&#10;&#10;Description automatically generated">
            <a:extLst>
              <a:ext uri="{FF2B5EF4-FFF2-40B4-BE49-F238E27FC236}">
                <a16:creationId xmlns:a16="http://schemas.microsoft.com/office/drawing/2014/main" id="{A2CCB54D-890A-C943-BF12-3F2A1771813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08381" y="6244112"/>
            <a:ext cx="1580718" cy="352534"/>
          </a:xfrm>
          <a:prstGeom prst="rect">
            <a:avLst/>
          </a:prstGeom>
        </p:spPr>
      </p:pic>
      <p:sp>
        <p:nvSpPr>
          <p:cNvPr id="8" name="Rectangle 7">
            <a:extLst>
              <a:ext uri="{FF2B5EF4-FFF2-40B4-BE49-F238E27FC236}">
                <a16:creationId xmlns:a16="http://schemas.microsoft.com/office/drawing/2014/main" id="{AE501090-992D-D741-954A-282D05DCC423}"/>
              </a:ext>
            </a:extLst>
          </p:cNvPr>
          <p:cNvSpPr/>
          <p:nvPr/>
        </p:nvSpPr>
        <p:spPr>
          <a:xfrm>
            <a:off x="8911685" y="6158769"/>
            <a:ext cx="3280315" cy="523220"/>
          </a:xfrm>
          <a:prstGeom prst="rect">
            <a:avLst/>
          </a:prstGeom>
          <a:noFill/>
        </p:spPr>
        <p:txBody>
          <a:bodyPr wrap="square" lIns="91440" tIns="45720" rIns="91440" bIns="45720">
            <a:spAutoFit/>
          </a:bodyPr>
          <a:lstStyle/>
          <a:p>
            <a:pPr algn="ctr"/>
            <a:r>
              <a:rPr lang="en-GB" sz="2800" b="1" cap="none" spc="0" dirty="0">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rPr>
              <a:t>/ </a:t>
            </a:r>
            <a:r>
              <a:rPr lang="en-GB" sz="2400" b="1" cap="none" spc="0" dirty="0" err="1">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rPr>
              <a:t>TechnicalInterview</a:t>
            </a:r>
            <a:endParaRPr lang="en-GB" sz="2400" b="1" cap="none" spc="0" dirty="0">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endParaRPr>
          </a:p>
        </p:txBody>
      </p:sp>
      <p:sp>
        <p:nvSpPr>
          <p:cNvPr id="9" name="Rectangle 8">
            <a:extLst>
              <a:ext uri="{FF2B5EF4-FFF2-40B4-BE49-F238E27FC236}">
                <a16:creationId xmlns:a16="http://schemas.microsoft.com/office/drawing/2014/main" id="{CCA62839-E77D-7745-B66E-80840A1F59E4}"/>
              </a:ext>
            </a:extLst>
          </p:cNvPr>
          <p:cNvSpPr/>
          <p:nvPr/>
        </p:nvSpPr>
        <p:spPr>
          <a:xfrm>
            <a:off x="1210840" y="1661526"/>
            <a:ext cx="10464801" cy="2677656"/>
          </a:xfrm>
          <a:prstGeom prst="rect">
            <a:avLst/>
          </a:prstGeom>
          <a:noFill/>
        </p:spPr>
        <p:txBody>
          <a:bodyPr wrap="square" lIns="91440" tIns="45720" rIns="91440" bIns="45720">
            <a:spAutoFit/>
          </a:bodyPr>
          <a:lstStyle/>
          <a:p>
            <a:pPr fontAlgn="base"/>
            <a:r>
              <a:rPr lang="en-IN" sz="2400" dirty="0"/>
              <a:t>A </a:t>
            </a:r>
            <a:r>
              <a:rPr lang="en-IN" sz="2400" b="1" dirty="0"/>
              <a:t>priority queue </a:t>
            </a:r>
            <a:r>
              <a:rPr lang="en-IN" sz="2400" dirty="0"/>
              <a:t>in Java is an abstract data type </a:t>
            </a:r>
            <a:r>
              <a:rPr lang="en-IN" sz="2400" b="1" dirty="0"/>
              <a:t>similar</a:t>
            </a:r>
            <a:r>
              <a:rPr lang="en-IN" sz="2400" dirty="0"/>
              <a:t> to a regular </a:t>
            </a:r>
            <a:r>
              <a:rPr lang="en-IN" sz="2400" b="1" dirty="0"/>
              <a:t>queue</a:t>
            </a:r>
            <a:r>
              <a:rPr lang="en-IN" sz="2400" dirty="0"/>
              <a:t> or </a:t>
            </a:r>
            <a:r>
              <a:rPr lang="en-IN" sz="2400" b="1" dirty="0"/>
              <a:t>stack</a:t>
            </a:r>
            <a:r>
              <a:rPr lang="en-IN" sz="2400" dirty="0"/>
              <a:t> data structure but has a special feature called priority associated with each element. In this queue, a </a:t>
            </a:r>
            <a:r>
              <a:rPr lang="en-IN" sz="2400" b="1" dirty="0"/>
              <a:t>high priority element </a:t>
            </a:r>
            <a:r>
              <a:rPr lang="en-IN" sz="2400" dirty="0"/>
              <a:t>is served before a </a:t>
            </a:r>
            <a:r>
              <a:rPr lang="en-IN" sz="2400" b="1" dirty="0"/>
              <a:t>low priority </a:t>
            </a:r>
            <a:r>
              <a:rPr lang="en-IN" sz="2400" dirty="0"/>
              <a:t>element irrespective of their insertion order. The Priority Queue is based on the </a:t>
            </a:r>
            <a:r>
              <a:rPr lang="en-IN" sz="2400" b="1" dirty="0"/>
              <a:t>priority heap</a:t>
            </a:r>
            <a:r>
              <a:rPr lang="en-IN" sz="2400" dirty="0"/>
              <a:t>. The elements of the priority queue are ordered according to the </a:t>
            </a:r>
            <a:r>
              <a:rPr lang="en-IN" sz="2400" b="1" dirty="0"/>
              <a:t>natural ordering</a:t>
            </a:r>
            <a:r>
              <a:rPr lang="en-IN" sz="2400" dirty="0"/>
              <a:t>, or by a Comparator provided at queue construction time, depending on which constructor is used.</a:t>
            </a:r>
          </a:p>
        </p:txBody>
      </p:sp>
    </p:spTree>
    <p:extLst>
      <p:ext uri="{BB962C8B-B14F-4D97-AF65-F5344CB8AC3E}">
        <p14:creationId xmlns:p14="http://schemas.microsoft.com/office/powerpoint/2010/main" val="611055276"/>
      </p:ext>
    </p:extLst>
  </p:cSld>
  <p:clrMapOvr>
    <a:masterClrMapping/>
  </p:clrMapOvr>
  <mc:AlternateContent xmlns:mc="http://schemas.openxmlformats.org/markup-compatibility/2006">
    <mc:Choice xmlns:p14="http://schemas.microsoft.com/office/powerpoint/2010/main" Requires="p14">
      <p:transition p14:dur="250" advClick="0" advTm="25000">
        <p:fade/>
      </p:transition>
    </mc:Choice>
    <mc:Fallback>
      <p:transition advClick="0" advTm="25000">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749D71F-45A9-A74F-B8E9-AC57F6312580}"/>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1000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Rectangle 1">
            <a:extLst>
              <a:ext uri="{FF2B5EF4-FFF2-40B4-BE49-F238E27FC236}">
                <a16:creationId xmlns:a16="http://schemas.microsoft.com/office/drawing/2014/main" id="{0C19DA35-7768-C342-B617-C78C4952E4AF}"/>
              </a:ext>
            </a:extLst>
          </p:cNvPr>
          <p:cNvSpPr/>
          <p:nvPr/>
        </p:nvSpPr>
        <p:spPr>
          <a:xfrm>
            <a:off x="603659" y="794426"/>
            <a:ext cx="5050165" cy="646331"/>
          </a:xfrm>
          <a:prstGeom prst="rect">
            <a:avLst/>
          </a:prstGeom>
          <a:noFill/>
        </p:spPr>
        <p:txBody>
          <a:bodyPr wrap="none" lIns="91440" tIns="45720" rIns="91440" bIns="45720">
            <a:spAutoFit/>
          </a:bodyPr>
          <a:lstStyle/>
          <a:p>
            <a:r>
              <a:rPr lang="en-IN" sz="3600" b="1" dirty="0"/>
              <a:t>26. What is Stack in Java?</a:t>
            </a:r>
          </a:p>
        </p:txBody>
      </p:sp>
      <p:sp>
        <p:nvSpPr>
          <p:cNvPr id="3" name="Rectangle 2">
            <a:extLst>
              <a:ext uri="{FF2B5EF4-FFF2-40B4-BE49-F238E27FC236}">
                <a16:creationId xmlns:a16="http://schemas.microsoft.com/office/drawing/2014/main" id="{20154A35-8EE6-2342-9C40-B5CDBF7FBC2E}"/>
              </a:ext>
            </a:extLst>
          </p:cNvPr>
          <p:cNvSpPr/>
          <p:nvPr/>
        </p:nvSpPr>
        <p:spPr>
          <a:xfrm>
            <a:off x="1305776" y="1405638"/>
            <a:ext cx="10464801" cy="1200329"/>
          </a:xfrm>
          <a:prstGeom prst="rect">
            <a:avLst/>
          </a:prstGeom>
          <a:noFill/>
        </p:spPr>
        <p:txBody>
          <a:bodyPr wrap="square" lIns="91440" tIns="45720" rIns="91440" bIns="45720">
            <a:spAutoFit/>
          </a:bodyPr>
          <a:lstStyle/>
          <a:p>
            <a:pPr fontAlgn="base"/>
            <a:r>
              <a:rPr lang="en-IN" sz="2400" dirty="0"/>
              <a:t>In Java, </a:t>
            </a:r>
            <a:r>
              <a:rPr lang="en-IN" sz="2400" b="1" dirty="0"/>
              <a:t>Stack</a:t>
            </a:r>
            <a:r>
              <a:rPr lang="en-IN" sz="2400" dirty="0"/>
              <a:t> is a class that falls under the Collection framework that extends the </a:t>
            </a:r>
            <a:r>
              <a:rPr lang="en-IN" sz="2400" b="1" dirty="0"/>
              <a:t>Vector</a:t>
            </a:r>
            <a:r>
              <a:rPr lang="en-IN" sz="2400" dirty="0"/>
              <a:t> class. It also implements interfaces </a:t>
            </a:r>
            <a:r>
              <a:rPr lang="en-IN" sz="2400" b="1" dirty="0"/>
              <a:t>List, Collection, </a:t>
            </a:r>
            <a:r>
              <a:rPr lang="en-IN" sz="2400" b="1" dirty="0" err="1"/>
              <a:t>Iterable</a:t>
            </a:r>
            <a:r>
              <a:rPr lang="en-IN" sz="2400" b="1" dirty="0"/>
              <a:t>, Cloneable, Serializable.</a:t>
            </a:r>
            <a:r>
              <a:rPr lang="en-IN" sz="2400" dirty="0"/>
              <a:t> It represents the LIFO stack of objects.</a:t>
            </a:r>
          </a:p>
        </p:txBody>
      </p:sp>
      <p:sp>
        <p:nvSpPr>
          <p:cNvPr id="4" name="Round Diagonal Corner of Rectangle 3">
            <a:extLst>
              <a:ext uri="{FF2B5EF4-FFF2-40B4-BE49-F238E27FC236}">
                <a16:creationId xmlns:a16="http://schemas.microsoft.com/office/drawing/2014/main" id="{457AAA6D-6C4D-9348-827C-C436274DA656}"/>
              </a:ext>
            </a:extLst>
          </p:cNvPr>
          <p:cNvSpPr/>
          <p:nvPr/>
        </p:nvSpPr>
        <p:spPr>
          <a:xfrm>
            <a:off x="9390743" y="228472"/>
            <a:ext cx="2931886" cy="638628"/>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Technical Interview</a:t>
            </a:r>
          </a:p>
        </p:txBody>
      </p:sp>
      <p:pic>
        <p:nvPicPr>
          <p:cNvPr id="7" name="Picture 6" descr="A picture containing sitting, dark, plate, food&#10;&#10;Description automatically generated">
            <a:extLst>
              <a:ext uri="{FF2B5EF4-FFF2-40B4-BE49-F238E27FC236}">
                <a16:creationId xmlns:a16="http://schemas.microsoft.com/office/drawing/2014/main" id="{A2CCB54D-890A-C943-BF12-3F2A1771813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08381" y="6244112"/>
            <a:ext cx="1580718" cy="352534"/>
          </a:xfrm>
          <a:prstGeom prst="rect">
            <a:avLst/>
          </a:prstGeom>
        </p:spPr>
      </p:pic>
      <p:sp>
        <p:nvSpPr>
          <p:cNvPr id="8" name="Rectangle 7">
            <a:extLst>
              <a:ext uri="{FF2B5EF4-FFF2-40B4-BE49-F238E27FC236}">
                <a16:creationId xmlns:a16="http://schemas.microsoft.com/office/drawing/2014/main" id="{AE501090-992D-D741-954A-282D05DCC423}"/>
              </a:ext>
            </a:extLst>
          </p:cNvPr>
          <p:cNvSpPr/>
          <p:nvPr/>
        </p:nvSpPr>
        <p:spPr>
          <a:xfrm>
            <a:off x="8911685" y="6158769"/>
            <a:ext cx="3280315" cy="523220"/>
          </a:xfrm>
          <a:prstGeom prst="rect">
            <a:avLst/>
          </a:prstGeom>
          <a:noFill/>
        </p:spPr>
        <p:txBody>
          <a:bodyPr wrap="square" lIns="91440" tIns="45720" rIns="91440" bIns="45720">
            <a:spAutoFit/>
          </a:bodyPr>
          <a:lstStyle/>
          <a:p>
            <a:pPr algn="ctr"/>
            <a:r>
              <a:rPr lang="en-GB" sz="2800" b="1" cap="none" spc="0" dirty="0">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rPr>
              <a:t>/ </a:t>
            </a:r>
            <a:r>
              <a:rPr lang="en-GB" sz="2400" b="1" cap="none" spc="0" dirty="0" err="1">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rPr>
              <a:t>TechnicalInterview</a:t>
            </a:r>
            <a:endParaRPr lang="en-GB" sz="2400" b="1" cap="none" spc="0" dirty="0">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endParaRPr>
          </a:p>
        </p:txBody>
      </p:sp>
      <p:sp>
        <p:nvSpPr>
          <p:cNvPr id="9" name="Rectangle 8">
            <a:extLst>
              <a:ext uri="{FF2B5EF4-FFF2-40B4-BE49-F238E27FC236}">
                <a16:creationId xmlns:a16="http://schemas.microsoft.com/office/drawing/2014/main" id="{2BBF9387-D080-EF4B-B923-DCC190C77284}"/>
              </a:ext>
            </a:extLst>
          </p:cNvPr>
          <p:cNvSpPr/>
          <p:nvPr/>
        </p:nvSpPr>
        <p:spPr>
          <a:xfrm>
            <a:off x="1305775" y="2575131"/>
            <a:ext cx="10464801" cy="4154984"/>
          </a:xfrm>
          <a:prstGeom prst="rect">
            <a:avLst/>
          </a:prstGeom>
          <a:noFill/>
        </p:spPr>
        <p:txBody>
          <a:bodyPr wrap="square" lIns="91440" tIns="45720" rIns="91440" bIns="45720">
            <a:spAutoFit/>
          </a:bodyPr>
          <a:lstStyle/>
          <a:p>
            <a:r>
              <a:rPr lang="en-IN" sz="2400" b="1" dirty="0"/>
              <a:t>Advantages of Stack:</a:t>
            </a:r>
          </a:p>
          <a:p>
            <a:pPr marL="457200" indent="-457200">
              <a:buFont typeface="Arial" panose="020B0604020202020204" pitchFamily="34" charset="0"/>
              <a:buChar char="•"/>
            </a:pPr>
            <a:endParaRPr lang="en-IN" sz="2400" dirty="0"/>
          </a:p>
          <a:p>
            <a:pPr marL="457200" indent="-457200">
              <a:buFont typeface="Arial" panose="020B0604020202020204" pitchFamily="34" charset="0"/>
              <a:buChar char="•"/>
            </a:pPr>
            <a:r>
              <a:rPr lang="en-IN" sz="2400" dirty="0"/>
              <a:t>It helps you to manage the data in a Last In First Out (LIFO) method, which is not possible with the Linked list and array.</a:t>
            </a:r>
          </a:p>
          <a:p>
            <a:pPr marL="457200" indent="-457200">
              <a:buFont typeface="Arial" panose="020B0604020202020204" pitchFamily="34" charset="0"/>
              <a:buChar char="•"/>
            </a:pPr>
            <a:r>
              <a:rPr lang="en-IN" sz="2400" dirty="0"/>
              <a:t>When a function is called, the local variables are stored in a stack, and it is automatically destroyed once returned.</a:t>
            </a:r>
          </a:p>
          <a:p>
            <a:pPr marL="457200" indent="-457200">
              <a:buFont typeface="Arial" panose="020B0604020202020204" pitchFamily="34" charset="0"/>
              <a:buChar char="•"/>
            </a:pPr>
            <a:r>
              <a:rPr lang="en-IN" sz="2400" dirty="0"/>
              <a:t>A stack is used when a variable is not used outside that function.</a:t>
            </a:r>
          </a:p>
          <a:p>
            <a:pPr marL="457200" indent="-457200">
              <a:buFont typeface="Arial" panose="020B0604020202020204" pitchFamily="34" charset="0"/>
              <a:buChar char="•"/>
            </a:pPr>
            <a:r>
              <a:rPr lang="en-IN" sz="2400" dirty="0"/>
              <a:t>It allows you to control how memory is allocated and deallocated.</a:t>
            </a:r>
          </a:p>
          <a:p>
            <a:pPr marL="457200" indent="-457200">
              <a:buFont typeface="Arial" panose="020B0604020202020204" pitchFamily="34" charset="0"/>
              <a:buChar char="•"/>
            </a:pPr>
            <a:r>
              <a:rPr lang="en-IN" sz="2400" dirty="0"/>
              <a:t>Stack automatically cleans up the object.</a:t>
            </a:r>
          </a:p>
          <a:p>
            <a:pPr marL="457200" indent="-457200">
              <a:buFont typeface="Arial" panose="020B0604020202020204" pitchFamily="34" charset="0"/>
              <a:buChar char="•"/>
            </a:pPr>
            <a:r>
              <a:rPr lang="en-IN" sz="2400" dirty="0"/>
              <a:t>Not easily corrupted</a:t>
            </a:r>
          </a:p>
          <a:p>
            <a:pPr marL="457200" indent="-457200">
              <a:buFont typeface="Arial" panose="020B0604020202020204" pitchFamily="34" charset="0"/>
              <a:buChar char="•"/>
            </a:pPr>
            <a:r>
              <a:rPr lang="en-IN" sz="2400" dirty="0"/>
              <a:t>Variables cannot be resized.</a:t>
            </a:r>
          </a:p>
        </p:txBody>
      </p:sp>
    </p:spTree>
    <p:extLst>
      <p:ext uri="{BB962C8B-B14F-4D97-AF65-F5344CB8AC3E}">
        <p14:creationId xmlns:p14="http://schemas.microsoft.com/office/powerpoint/2010/main" val="3577424058"/>
      </p:ext>
    </p:extLst>
  </p:cSld>
  <p:clrMapOvr>
    <a:masterClrMapping/>
  </p:clrMapOvr>
  <mc:AlternateContent xmlns:mc="http://schemas.openxmlformats.org/markup-compatibility/2006">
    <mc:Choice xmlns:p14="http://schemas.microsoft.com/office/powerpoint/2010/main" Requires="p14">
      <p:transition p14:dur="250" advClick="0" advTm="25000">
        <p:fade/>
      </p:transition>
    </mc:Choice>
    <mc:Fallback>
      <p:transition advClick="0" advTm="25000">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749D71F-45A9-A74F-B8E9-AC57F6312580}"/>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1000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Rectangle 1">
            <a:extLst>
              <a:ext uri="{FF2B5EF4-FFF2-40B4-BE49-F238E27FC236}">
                <a16:creationId xmlns:a16="http://schemas.microsoft.com/office/drawing/2014/main" id="{0C19DA35-7768-C342-B617-C78C4952E4AF}"/>
              </a:ext>
            </a:extLst>
          </p:cNvPr>
          <p:cNvSpPr/>
          <p:nvPr/>
        </p:nvSpPr>
        <p:spPr>
          <a:xfrm>
            <a:off x="603659" y="794426"/>
            <a:ext cx="10573728" cy="646331"/>
          </a:xfrm>
          <a:prstGeom prst="rect">
            <a:avLst/>
          </a:prstGeom>
          <a:noFill/>
        </p:spPr>
        <p:txBody>
          <a:bodyPr wrap="none" lIns="91440" tIns="45720" rIns="91440" bIns="45720">
            <a:spAutoFit/>
          </a:bodyPr>
          <a:lstStyle/>
          <a:p>
            <a:r>
              <a:rPr lang="en-IN" sz="3600" b="1" dirty="0"/>
              <a:t>27.  What is the difference between Stack and Queue?</a:t>
            </a:r>
            <a:endParaRPr lang="en-IN" sz="3600" dirty="0"/>
          </a:p>
        </p:txBody>
      </p:sp>
      <p:sp>
        <p:nvSpPr>
          <p:cNvPr id="4" name="Round Diagonal Corner of Rectangle 3">
            <a:extLst>
              <a:ext uri="{FF2B5EF4-FFF2-40B4-BE49-F238E27FC236}">
                <a16:creationId xmlns:a16="http://schemas.microsoft.com/office/drawing/2014/main" id="{457AAA6D-6C4D-9348-827C-C436274DA656}"/>
              </a:ext>
            </a:extLst>
          </p:cNvPr>
          <p:cNvSpPr/>
          <p:nvPr/>
        </p:nvSpPr>
        <p:spPr>
          <a:xfrm>
            <a:off x="9390743" y="228472"/>
            <a:ext cx="2931886" cy="638628"/>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Technical Interview</a:t>
            </a:r>
          </a:p>
        </p:txBody>
      </p:sp>
      <p:pic>
        <p:nvPicPr>
          <p:cNvPr id="7" name="Picture 6" descr="A picture containing sitting, dark, plate, food&#10;&#10;Description automatically generated">
            <a:extLst>
              <a:ext uri="{FF2B5EF4-FFF2-40B4-BE49-F238E27FC236}">
                <a16:creationId xmlns:a16="http://schemas.microsoft.com/office/drawing/2014/main" id="{A2CCB54D-890A-C943-BF12-3F2A1771813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08381" y="6244112"/>
            <a:ext cx="1580718" cy="352534"/>
          </a:xfrm>
          <a:prstGeom prst="rect">
            <a:avLst/>
          </a:prstGeom>
        </p:spPr>
      </p:pic>
      <p:sp>
        <p:nvSpPr>
          <p:cNvPr id="8" name="Rectangle 7">
            <a:extLst>
              <a:ext uri="{FF2B5EF4-FFF2-40B4-BE49-F238E27FC236}">
                <a16:creationId xmlns:a16="http://schemas.microsoft.com/office/drawing/2014/main" id="{AE501090-992D-D741-954A-282D05DCC423}"/>
              </a:ext>
            </a:extLst>
          </p:cNvPr>
          <p:cNvSpPr/>
          <p:nvPr/>
        </p:nvSpPr>
        <p:spPr>
          <a:xfrm>
            <a:off x="8911685" y="6158769"/>
            <a:ext cx="3280315" cy="523220"/>
          </a:xfrm>
          <a:prstGeom prst="rect">
            <a:avLst/>
          </a:prstGeom>
          <a:noFill/>
        </p:spPr>
        <p:txBody>
          <a:bodyPr wrap="square" lIns="91440" tIns="45720" rIns="91440" bIns="45720">
            <a:spAutoFit/>
          </a:bodyPr>
          <a:lstStyle/>
          <a:p>
            <a:pPr algn="ctr"/>
            <a:r>
              <a:rPr lang="en-GB" sz="2800" b="1" cap="none" spc="0" dirty="0">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rPr>
              <a:t>/ </a:t>
            </a:r>
            <a:r>
              <a:rPr lang="en-GB" sz="2400" b="1" cap="none" spc="0" dirty="0" err="1">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rPr>
              <a:t>TechnicalInterview</a:t>
            </a:r>
            <a:endParaRPr lang="en-GB" sz="2400" b="1" cap="none" spc="0" dirty="0">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endParaRPr>
          </a:p>
        </p:txBody>
      </p:sp>
      <p:graphicFrame>
        <p:nvGraphicFramePr>
          <p:cNvPr id="3" name="Table 2">
            <a:extLst>
              <a:ext uri="{FF2B5EF4-FFF2-40B4-BE49-F238E27FC236}">
                <a16:creationId xmlns:a16="http://schemas.microsoft.com/office/drawing/2014/main" id="{F11002E6-40FA-2C40-953C-E2D6600AAAA1}"/>
              </a:ext>
            </a:extLst>
          </p:cNvPr>
          <p:cNvGraphicFramePr>
            <a:graphicFrameLocks noGrp="1"/>
          </p:cNvGraphicFramePr>
          <p:nvPr>
            <p:extLst>
              <p:ext uri="{D42A27DB-BD31-4B8C-83A1-F6EECF244321}">
                <p14:modId xmlns:p14="http://schemas.microsoft.com/office/powerpoint/2010/main" val="2201893909"/>
              </p:ext>
            </p:extLst>
          </p:nvPr>
        </p:nvGraphicFramePr>
        <p:xfrm>
          <a:off x="1238491" y="1643873"/>
          <a:ext cx="9479666" cy="3778575"/>
        </p:xfrm>
        <a:graphic>
          <a:graphicData uri="http://schemas.openxmlformats.org/drawingml/2006/table">
            <a:tbl>
              <a:tblPr/>
              <a:tblGrid>
                <a:gridCol w="4739833">
                  <a:extLst>
                    <a:ext uri="{9D8B030D-6E8A-4147-A177-3AD203B41FA5}">
                      <a16:colId xmlns:a16="http://schemas.microsoft.com/office/drawing/2014/main" val="2988799522"/>
                    </a:ext>
                  </a:extLst>
                </a:gridCol>
                <a:gridCol w="4739833">
                  <a:extLst>
                    <a:ext uri="{9D8B030D-6E8A-4147-A177-3AD203B41FA5}">
                      <a16:colId xmlns:a16="http://schemas.microsoft.com/office/drawing/2014/main" val="1058511824"/>
                    </a:ext>
                  </a:extLst>
                </a:gridCol>
              </a:tblGrid>
              <a:tr h="440834">
                <a:tc>
                  <a:txBody>
                    <a:bodyPr/>
                    <a:lstStyle/>
                    <a:p>
                      <a:pPr algn="ctr" fontAlgn="t"/>
                      <a:r>
                        <a:rPr lang="en-IN" b="1" dirty="0">
                          <a:effectLst/>
                        </a:rPr>
                        <a:t>Stack</a:t>
                      </a:r>
                      <a:endParaRPr lang="en-IN" dirty="0">
                        <a:effectLst/>
                      </a:endParaRPr>
                    </a:p>
                  </a:txBody>
                  <a:tcPr marL="76200" marR="76200" marT="76200" marB="76200">
                    <a:lnL w="12700" cap="flat" cmpd="sng" algn="ctr">
                      <a:solidFill>
                        <a:srgbClr val="208B9F"/>
                      </a:solidFill>
                      <a:prstDash val="solid"/>
                      <a:round/>
                      <a:headEnd type="none" w="med" len="med"/>
                      <a:tailEnd type="none" w="med" len="med"/>
                    </a:lnL>
                    <a:lnR w="12700" cap="flat" cmpd="sng" algn="ctr">
                      <a:solidFill>
                        <a:srgbClr val="00919F"/>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ctr" fontAlgn="t"/>
                      <a:r>
                        <a:rPr lang="en-IN" b="1" dirty="0">
                          <a:effectLst/>
                        </a:rPr>
                        <a:t>Queue</a:t>
                      </a:r>
                      <a:endParaRPr lang="en-IN" dirty="0">
                        <a:effectLst/>
                      </a:endParaRPr>
                    </a:p>
                  </a:txBody>
                  <a:tcPr marL="76200" marR="76200" marT="76200" marB="76200">
                    <a:lnL w="12700" cap="flat" cmpd="sng" algn="ctr">
                      <a:solidFill>
                        <a:srgbClr val="00919F"/>
                      </a:solidFill>
                      <a:prstDash val="solid"/>
                      <a:round/>
                      <a:headEnd type="none" w="med" len="med"/>
                      <a:tailEnd type="none" w="med" len="med"/>
                    </a:lnL>
                    <a:lnR w="12700" cap="flat" cmpd="sng" algn="ctr">
                      <a:solidFill>
                        <a:srgbClr val="C0929F"/>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1180137660"/>
                  </a:ext>
                </a:extLst>
              </a:tr>
              <a:tr h="724226">
                <a:tc>
                  <a:txBody>
                    <a:bodyPr/>
                    <a:lstStyle/>
                    <a:p>
                      <a:pPr algn="l" fontAlgn="t"/>
                      <a:r>
                        <a:rPr lang="en-IN">
                          <a:effectLst/>
                        </a:rPr>
                        <a:t>The working principle of the stack is LIFO.</a:t>
                      </a:r>
                    </a:p>
                  </a:txBody>
                  <a:tcPr marL="76200" marR="76200" marT="76200" marB="76200">
                    <a:lnL w="12700" cap="flat" cmpd="sng" algn="ctr">
                      <a:solidFill>
                        <a:srgbClr val="60D09F"/>
                      </a:solidFill>
                      <a:prstDash val="solid"/>
                      <a:round/>
                      <a:headEnd type="none" w="med" len="med"/>
                      <a:tailEnd type="none" w="med" len="med"/>
                    </a:lnL>
                    <a:lnR w="12700" cap="flat" cmpd="sng" algn="ctr">
                      <a:solidFill>
                        <a:srgbClr val="40FF9F"/>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IN">
                          <a:effectLst/>
                        </a:rPr>
                        <a:t>Working principale of queue is FIFO.</a:t>
                      </a:r>
                    </a:p>
                  </a:txBody>
                  <a:tcPr marL="76200" marR="76200" marT="76200" marB="76200">
                    <a:lnL w="12700" cap="flat" cmpd="sng" algn="ctr">
                      <a:solidFill>
                        <a:srgbClr val="40FF9F"/>
                      </a:solidFill>
                      <a:prstDash val="solid"/>
                      <a:round/>
                      <a:headEnd type="none" w="med" len="med"/>
                      <a:tailEnd type="none" w="med" len="med"/>
                    </a:lnL>
                    <a:lnR w="12700" cap="flat" cmpd="sng" algn="ctr">
                      <a:solidFill>
                        <a:srgbClr val="80FA9F"/>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906660652"/>
                  </a:ext>
                </a:extLst>
              </a:tr>
              <a:tr h="1007621">
                <a:tc>
                  <a:txBody>
                    <a:bodyPr/>
                    <a:lstStyle/>
                    <a:p>
                      <a:pPr algn="l" fontAlgn="t"/>
                      <a:r>
                        <a:rPr lang="en-IN" dirty="0">
                          <a:effectLst/>
                        </a:rPr>
                        <a:t>One end is used to perform the insertion or deletion of elements.</a:t>
                      </a:r>
                    </a:p>
                  </a:txBody>
                  <a:tcPr marL="76200" marR="76200" marT="76200" marB="76200">
                    <a:lnL w="12700" cap="flat" cmpd="sng" algn="ctr">
                      <a:solidFill>
                        <a:srgbClr val="70F098"/>
                      </a:solidFill>
                      <a:prstDash val="solid"/>
                      <a:round/>
                      <a:headEnd type="none" w="med" len="med"/>
                      <a:tailEnd type="none" w="med" len="med"/>
                    </a:lnL>
                    <a:lnR w="12700" cap="flat" cmpd="sng" algn="ctr">
                      <a:solidFill>
                        <a:srgbClr val="50F698"/>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IN">
                          <a:effectLst/>
                        </a:rPr>
                        <a:t>One end is used to perform insertion, and another end is used for the deletion of elements.</a:t>
                      </a:r>
                    </a:p>
                  </a:txBody>
                  <a:tcPr marL="76200" marR="76200" marT="76200" marB="76200">
                    <a:lnL w="12700" cap="flat" cmpd="sng" algn="ctr">
                      <a:solidFill>
                        <a:srgbClr val="50F698"/>
                      </a:solidFill>
                      <a:prstDash val="solid"/>
                      <a:round/>
                      <a:headEnd type="none" w="med" len="med"/>
                      <a:tailEnd type="none" w="med" len="med"/>
                    </a:lnL>
                    <a:lnR w="12700" cap="flat" cmpd="sng" algn="ctr">
                      <a:solidFill>
                        <a:srgbClr val="70CE98"/>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3695071746"/>
                  </a:ext>
                </a:extLst>
              </a:tr>
              <a:tr h="440834">
                <a:tc>
                  <a:txBody>
                    <a:bodyPr/>
                    <a:lstStyle/>
                    <a:p>
                      <a:pPr algn="l" fontAlgn="t"/>
                      <a:r>
                        <a:rPr lang="en-IN">
                          <a:effectLst/>
                        </a:rPr>
                        <a:t>It uses one pointer.</a:t>
                      </a:r>
                    </a:p>
                  </a:txBody>
                  <a:tcPr marL="76200" marR="76200" marT="76200" marB="76200">
                    <a:lnL w="12700" cap="flat" cmpd="sng" algn="ctr">
                      <a:solidFill>
                        <a:srgbClr val="00F798"/>
                      </a:solidFill>
                      <a:prstDash val="solid"/>
                      <a:round/>
                      <a:headEnd type="none" w="med" len="med"/>
                      <a:tailEnd type="none" w="med" len="med"/>
                    </a:lnL>
                    <a:lnR w="12700" cap="flat" cmpd="sng" algn="ctr">
                      <a:solidFill>
                        <a:srgbClr val="10E498"/>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IN">
                          <a:effectLst/>
                        </a:rPr>
                        <a:t>It uses two pointers in a simple queue.</a:t>
                      </a:r>
                    </a:p>
                  </a:txBody>
                  <a:tcPr marL="76200" marR="76200" marT="76200" marB="76200">
                    <a:lnL w="12700" cap="flat" cmpd="sng" algn="ctr">
                      <a:solidFill>
                        <a:srgbClr val="10E498"/>
                      </a:solidFill>
                      <a:prstDash val="solid"/>
                      <a:round/>
                      <a:headEnd type="none" w="med" len="med"/>
                      <a:tailEnd type="none" w="med" len="med"/>
                    </a:lnL>
                    <a:lnR w="12700" cap="flat" cmpd="sng" algn="ctr">
                      <a:solidFill>
                        <a:srgbClr val="60E598"/>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4166587129"/>
                  </a:ext>
                </a:extLst>
              </a:tr>
              <a:tr h="724226">
                <a:tc>
                  <a:txBody>
                    <a:bodyPr/>
                    <a:lstStyle/>
                    <a:p>
                      <a:pPr algn="l" fontAlgn="t"/>
                      <a:r>
                        <a:rPr lang="en-IN">
                          <a:effectLst/>
                        </a:rPr>
                        <a:t>It does not have any kind of variant.</a:t>
                      </a:r>
                    </a:p>
                  </a:txBody>
                  <a:tcPr marL="76200" marR="76200" marT="76200" marB="76200">
                    <a:lnL w="12700" cap="flat" cmpd="sng" algn="ctr">
                      <a:solidFill>
                        <a:srgbClr val="60E198"/>
                      </a:solidFill>
                      <a:prstDash val="solid"/>
                      <a:round/>
                      <a:headEnd type="none" w="med" len="med"/>
                      <a:tailEnd type="none" w="med" len="med"/>
                    </a:lnL>
                    <a:lnR w="12700" cap="flat" cmpd="sng" algn="ctr">
                      <a:solidFill>
                        <a:srgbClr val="40C898"/>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IN">
                          <a:effectLst/>
                        </a:rPr>
                        <a:t>It has variants like priority queue, circular Queue, doubly ended Queue.</a:t>
                      </a:r>
                    </a:p>
                  </a:txBody>
                  <a:tcPr marL="76200" marR="76200" marT="76200" marB="76200">
                    <a:lnL w="12700" cap="flat" cmpd="sng" algn="ctr">
                      <a:solidFill>
                        <a:srgbClr val="40C898"/>
                      </a:solidFill>
                      <a:prstDash val="solid"/>
                      <a:round/>
                      <a:headEnd type="none" w="med" len="med"/>
                      <a:tailEnd type="none" w="med" len="med"/>
                    </a:lnL>
                    <a:lnR w="12700" cap="flat" cmpd="sng" algn="ctr">
                      <a:solidFill>
                        <a:srgbClr val="30FC98"/>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1036352472"/>
                  </a:ext>
                </a:extLst>
              </a:tr>
              <a:tr h="440834">
                <a:tc>
                  <a:txBody>
                    <a:bodyPr/>
                    <a:lstStyle/>
                    <a:p>
                      <a:pPr algn="l" fontAlgn="t"/>
                      <a:r>
                        <a:rPr lang="en-IN">
                          <a:effectLst/>
                        </a:rPr>
                        <a:t>It is easy to use.</a:t>
                      </a:r>
                    </a:p>
                  </a:txBody>
                  <a:tcPr marL="76200" marR="76200" marT="76200" marB="76200">
                    <a:lnL w="12700" cap="flat" cmpd="sng" algn="ctr">
                      <a:solidFill>
                        <a:srgbClr val="20FF98"/>
                      </a:solidFill>
                      <a:prstDash val="solid"/>
                      <a:round/>
                      <a:headEnd type="none" w="med" len="med"/>
                      <a:tailEnd type="none" w="med" len="med"/>
                    </a:lnL>
                    <a:lnR w="12700" cap="flat" cmpd="sng" algn="ctr">
                      <a:solidFill>
                        <a:srgbClr val="B0FB98"/>
                      </a:solidFill>
                      <a:prstDash val="solid"/>
                      <a:round/>
                      <a:headEnd type="none" w="med" len="med"/>
                      <a:tailEnd type="none" w="med" len="med"/>
                    </a:lnR>
                    <a:lnT w="9525" cap="flat" cmpd="sng" algn="ctr">
                      <a:solidFill>
                        <a:srgbClr val="DDDDDD"/>
                      </a:solidFill>
                      <a:prstDash val="solid"/>
                      <a:round/>
                      <a:headEnd type="none" w="med" len="med"/>
                      <a:tailEnd type="none" w="med" len="med"/>
                    </a:lnT>
                    <a:lnB w="12700" cap="flat" cmpd="sng" algn="ctr">
                      <a:solidFill>
                        <a:srgbClr val="70E098"/>
                      </a:solidFill>
                      <a:prstDash val="solid"/>
                      <a:round/>
                      <a:headEnd type="none" w="med" len="med"/>
                      <a:tailEnd type="none" w="med" len="med"/>
                    </a:lnB>
                    <a:solidFill>
                      <a:srgbClr val="FFFFFF"/>
                    </a:solidFill>
                  </a:tcPr>
                </a:tc>
                <a:tc>
                  <a:txBody>
                    <a:bodyPr/>
                    <a:lstStyle/>
                    <a:p>
                      <a:pPr algn="l" fontAlgn="t"/>
                      <a:r>
                        <a:rPr lang="en-IN" dirty="0">
                          <a:effectLst/>
                        </a:rPr>
                        <a:t>It is not easy to use.</a:t>
                      </a:r>
                    </a:p>
                  </a:txBody>
                  <a:tcPr marL="76200" marR="76200" marT="76200" marB="76200">
                    <a:lnL w="12700" cap="flat" cmpd="sng" algn="ctr">
                      <a:solidFill>
                        <a:srgbClr val="B0FB98"/>
                      </a:solidFill>
                      <a:prstDash val="solid"/>
                      <a:round/>
                      <a:headEnd type="none" w="med" len="med"/>
                      <a:tailEnd type="none" w="med" len="med"/>
                    </a:lnL>
                    <a:lnR w="12700" cap="flat" cmpd="sng" algn="ctr">
                      <a:solidFill>
                        <a:srgbClr val="90EA98"/>
                      </a:solidFill>
                      <a:prstDash val="solid"/>
                      <a:round/>
                      <a:headEnd type="none" w="med" len="med"/>
                      <a:tailEnd type="none" w="med" len="med"/>
                    </a:lnR>
                    <a:lnT w="9525" cap="flat" cmpd="sng" algn="ctr">
                      <a:solidFill>
                        <a:srgbClr val="DDDDDD"/>
                      </a:solidFill>
                      <a:prstDash val="solid"/>
                      <a:round/>
                      <a:headEnd type="none" w="med" len="med"/>
                      <a:tailEnd type="none" w="med" len="med"/>
                    </a:lnT>
                    <a:lnB w="12700" cap="flat" cmpd="sng" algn="ctr">
                      <a:solidFill>
                        <a:srgbClr val="F0E998"/>
                      </a:solidFill>
                      <a:prstDash val="solid"/>
                      <a:round/>
                      <a:headEnd type="none" w="med" len="med"/>
                      <a:tailEnd type="none" w="med" len="med"/>
                    </a:lnB>
                    <a:solidFill>
                      <a:srgbClr val="FFFFFF"/>
                    </a:solidFill>
                  </a:tcPr>
                </a:tc>
                <a:extLst>
                  <a:ext uri="{0D108BD9-81ED-4DB2-BD59-A6C34878D82A}">
                    <a16:rowId xmlns:a16="http://schemas.microsoft.com/office/drawing/2014/main" val="1856594808"/>
                  </a:ext>
                </a:extLst>
              </a:tr>
            </a:tbl>
          </a:graphicData>
        </a:graphic>
      </p:graphicFrame>
    </p:spTree>
    <p:extLst>
      <p:ext uri="{BB962C8B-B14F-4D97-AF65-F5344CB8AC3E}">
        <p14:creationId xmlns:p14="http://schemas.microsoft.com/office/powerpoint/2010/main" val="926427519"/>
      </p:ext>
    </p:extLst>
  </p:cSld>
  <p:clrMapOvr>
    <a:masterClrMapping/>
  </p:clrMapOvr>
  <mc:AlternateContent xmlns:mc="http://schemas.openxmlformats.org/markup-compatibility/2006">
    <mc:Choice xmlns:p14="http://schemas.microsoft.com/office/powerpoint/2010/main" Requires="p14">
      <p:transition p14:dur="250" advClick="0" advTm="25000">
        <p:fade/>
      </p:transition>
    </mc:Choice>
    <mc:Fallback>
      <p:transition advClick="0" advTm="25000">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749D71F-45A9-A74F-B8E9-AC57F6312580}"/>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1000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Rectangle 1">
            <a:extLst>
              <a:ext uri="{FF2B5EF4-FFF2-40B4-BE49-F238E27FC236}">
                <a16:creationId xmlns:a16="http://schemas.microsoft.com/office/drawing/2014/main" id="{0C19DA35-7768-C342-B617-C78C4952E4AF}"/>
              </a:ext>
            </a:extLst>
          </p:cNvPr>
          <p:cNvSpPr/>
          <p:nvPr/>
        </p:nvSpPr>
        <p:spPr>
          <a:xfrm>
            <a:off x="603659" y="794426"/>
            <a:ext cx="4325800" cy="646331"/>
          </a:xfrm>
          <a:prstGeom prst="rect">
            <a:avLst/>
          </a:prstGeom>
          <a:noFill/>
        </p:spPr>
        <p:txBody>
          <a:bodyPr wrap="none" lIns="91440" tIns="45720" rIns="91440" bIns="45720">
            <a:spAutoFit/>
          </a:bodyPr>
          <a:lstStyle/>
          <a:p>
            <a:r>
              <a:rPr lang="en-GB" sz="3600" b="1" dirty="0">
                <a:ln w="0"/>
                <a:effectLst>
                  <a:outerShdw blurRad="38100" dist="19050" dir="2700000" algn="tl" rotWithShape="0">
                    <a:schemeClr val="dk1">
                      <a:alpha val="40000"/>
                    </a:schemeClr>
                  </a:outerShdw>
                </a:effectLst>
              </a:rPr>
              <a:t>28</a:t>
            </a:r>
            <a:r>
              <a:rPr lang="en-GB" sz="3200" b="1" dirty="0">
                <a:ln w="0"/>
                <a:effectLst>
                  <a:outerShdw blurRad="38100" dist="19050" dir="2700000" algn="tl" rotWithShape="0">
                    <a:schemeClr val="dk1">
                      <a:alpha val="40000"/>
                    </a:schemeClr>
                  </a:outerShdw>
                </a:effectLst>
              </a:rPr>
              <a:t>. </a:t>
            </a:r>
            <a:r>
              <a:rPr lang="en-IN" sz="3200" b="1" dirty="0"/>
              <a:t>What is List in Java</a:t>
            </a:r>
            <a:r>
              <a:rPr lang="en-IN" sz="3200" b="1" dirty="0">
                <a:ln w="0"/>
                <a:effectLst>
                  <a:outerShdw blurRad="38100" dist="19050" dir="2700000" algn="tl" rotWithShape="0">
                    <a:schemeClr val="dk1">
                      <a:alpha val="40000"/>
                    </a:schemeClr>
                  </a:outerShdw>
                </a:effectLst>
              </a:rPr>
              <a:t>? </a:t>
            </a:r>
            <a:endParaRPr lang="en-IN" sz="3600" dirty="0">
              <a:ln w="0"/>
              <a:effectLst>
                <a:outerShdw blurRad="38100" dist="19050" dir="2700000" algn="tl" rotWithShape="0">
                  <a:schemeClr val="dk1">
                    <a:alpha val="40000"/>
                  </a:schemeClr>
                </a:outerShdw>
              </a:effectLst>
            </a:endParaRPr>
          </a:p>
        </p:txBody>
      </p:sp>
      <p:sp>
        <p:nvSpPr>
          <p:cNvPr id="3" name="Rectangle 2">
            <a:extLst>
              <a:ext uri="{FF2B5EF4-FFF2-40B4-BE49-F238E27FC236}">
                <a16:creationId xmlns:a16="http://schemas.microsoft.com/office/drawing/2014/main" id="{20154A35-8EE6-2342-9C40-B5CDBF7FBC2E}"/>
              </a:ext>
            </a:extLst>
          </p:cNvPr>
          <p:cNvSpPr/>
          <p:nvPr/>
        </p:nvSpPr>
        <p:spPr>
          <a:xfrm>
            <a:off x="1262436" y="1428264"/>
            <a:ext cx="10464801" cy="1938992"/>
          </a:xfrm>
          <a:prstGeom prst="rect">
            <a:avLst/>
          </a:prstGeom>
          <a:noFill/>
        </p:spPr>
        <p:txBody>
          <a:bodyPr wrap="square" lIns="91440" tIns="45720" rIns="91440" bIns="45720">
            <a:spAutoFit/>
          </a:bodyPr>
          <a:lstStyle/>
          <a:p>
            <a:r>
              <a:rPr lang="en-IN" sz="2400" b="1" dirty="0"/>
              <a:t>List</a:t>
            </a:r>
            <a:r>
              <a:rPr lang="en-IN" sz="2400" dirty="0"/>
              <a:t> in Java provides the facility to maintain the </a:t>
            </a:r>
            <a:r>
              <a:rPr lang="en-IN" sz="2400" b="1" i="1" dirty="0"/>
              <a:t>ordered collection</a:t>
            </a:r>
            <a:r>
              <a:rPr lang="en-IN" sz="2400" dirty="0"/>
              <a:t>. It contains the </a:t>
            </a:r>
            <a:r>
              <a:rPr lang="en-IN" sz="2400" b="1" dirty="0"/>
              <a:t>index-based</a:t>
            </a:r>
            <a:r>
              <a:rPr lang="en-IN" sz="2400" dirty="0"/>
              <a:t> methods to </a:t>
            </a:r>
            <a:r>
              <a:rPr lang="en-IN" sz="2400" b="1" dirty="0"/>
              <a:t>insert</a:t>
            </a:r>
            <a:r>
              <a:rPr lang="en-IN" sz="2400" dirty="0"/>
              <a:t>, </a:t>
            </a:r>
            <a:r>
              <a:rPr lang="en-IN" sz="2400" b="1" dirty="0"/>
              <a:t>update</a:t>
            </a:r>
            <a:r>
              <a:rPr lang="en-IN" sz="2400" dirty="0"/>
              <a:t>, </a:t>
            </a:r>
            <a:r>
              <a:rPr lang="en-IN" sz="2400" b="1" dirty="0"/>
              <a:t>delete</a:t>
            </a:r>
            <a:r>
              <a:rPr lang="en-IN" sz="2400" dirty="0"/>
              <a:t> and </a:t>
            </a:r>
            <a:r>
              <a:rPr lang="en-IN" sz="2400" b="1" dirty="0"/>
              <a:t>search</a:t>
            </a:r>
            <a:r>
              <a:rPr lang="en-IN" sz="2400" dirty="0"/>
              <a:t> the elements. It can have the duplicate elements also. </a:t>
            </a:r>
            <a:r>
              <a:rPr lang="en-IN" sz="2400" b="1" dirty="0"/>
              <a:t>We can also store the null elements </a:t>
            </a:r>
            <a:r>
              <a:rPr lang="en-IN" sz="2400" dirty="0"/>
              <a:t>in the list.</a:t>
            </a:r>
          </a:p>
          <a:p>
            <a:endParaRPr lang="en-IN" sz="2400" dirty="0"/>
          </a:p>
          <a:p>
            <a:r>
              <a:rPr lang="en-IN" sz="2400" dirty="0"/>
              <a:t>There are four types of lists in Java i.e. </a:t>
            </a:r>
            <a:r>
              <a:rPr lang="en-IN" sz="2400" b="1" dirty="0"/>
              <a:t>Stack</a:t>
            </a:r>
            <a:r>
              <a:rPr lang="en-IN" sz="2400" dirty="0"/>
              <a:t>, </a:t>
            </a:r>
            <a:r>
              <a:rPr lang="en-IN" sz="2400" b="1" dirty="0"/>
              <a:t>LinkedList</a:t>
            </a:r>
            <a:r>
              <a:rPr lang="en-IN" sz="2400" dirty="0"/>
              <a:t>, </a:t>
            </a:r>
            <a:r>
              <a:rPr lang="en-IN" sz="2400" b="1" dirty="0" err="1"/>
              <a:t>ArrayList</a:t>
            </a:r>
            <a:r>
              <a:rPr lang="en-IN" sz="2400" dirty="0"/>
              <a:t>, and </a:t>
            </a:r>
            <a:r>
              <a:rPr lang="en-IN" sz="2400" b="1" dirty="0"/>
              <a:t>Vector</a:t>
            </a:r>
            <a:r>
              <a:rPr lang="en-IN" sz="2400" dirty="0"/>
              <a:t>.</a:t>
            </a:r>
          </a:p>
        </p:txBody>
      </p:sp>
      <p:sp>
        <p:nvSpPr>
          <p:cNvPr id="4" name="Round Diagonal Corner of Rectangle 3">
            <a:extLst>
              <a:ext uri="{FF2B5EF4-FFF2-40B4-BE49-F238E27FC236}">
                <a16:creationId xmlns:a16="http://schemas.microsoft.com/office/drawing/2014/main" id="{457AAA6D-6C4D-9348-827C-C436274DA656}"/>
              </a:ext>
            </a:extLst>
          </p:cNvPr>
          <p:cNvSpPr/>
          <p:nvPr/>
        </p:nvSpPr>
        <p:spPr>
          <a:xfrm>
            <a:off x="9390743" y="228472"/>
            <a:ext cx="2931886" cy="638628"/>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Technical Interview</a:t>
            </a:r>
          </a:p>
        </p:txBody>
      </p:sp>
      <p:pic>
        <p:nvPicPr>
          <p:cNvPr id="7" name="Picture 6" descr="A picture containing sitting, dark, plate, food&#10;&#10;Description automatically generated">
            <a:extLst>
              <a:ext uri="{FF2B5EF4-FFF2-40B4-BE49-F238E27FC236}">
                <a16:creationId xmlns:a16="http://schemas.microsoft.com/office/drawing/2014/main" id="{A2CCB54D-890A-C943-BF12-3F2A1771813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08381" y="6244112"/>
            <a:ext cx="1580718" cy="352534"/>
          </a:xfrm>
          <a:prstGeom prst="rect">
            <a:avLst/>
          </a:prstGeom>
        </p:spPr>
      </p:pic>
      <p:sp>
        <p:nvSpPr>
          <p:cNvPr id="8" name="Rectangle 7">
            <a:extLst>
              <a:ext uri="{FF2B5EF4-FFF2-40B4-BE49-F238E27FC236}">
                <a16:creationId xmlns:a16="http://schemas.microsoft.com/office/drawing/2014/main" id="{AE501090-992D-D741-954A-282D05DCC423}"/>
              </a:ext>
            </a:extLst>
          </p:cNvPr>
          <p:cNvSpPr/>
          <p:nvPr/>
        </p:nvSpPr>
        <p:spPr>
          <a:xfrm>
            <a:off x="8911685" y="6158769"/>
            <a:ext cx="3280315" cy="523220"/>
          </a:xfrm>
          <a:prstGeom prst="rect">
            <a:avLst/>
          </a:prstGeom>
          <a:noFill/>
        </p:spPr>
        <p:txBody>
          <a:bodyPr wrap="square" lIns="91440" tIns="45720" rIns="91440" bIns="45720">
            <a:spAutoFit/>
          </a:bodyPr>
          <a:lstStyle/>
          <a:p>
            <a:pPr algn="ctr"/>
            <a:r>
              <a:rPr lang="en-GB" sz="2800" b="1" cap="none" spc="0" dirty="0">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rPr>
              <a:t>/ </a:t>
            </a:r>
            <a:r>
              <a:rPr lang="en-GB" sz="2400" b="1" cap="none" spc="0" dirty="0" err="1">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rPr>
              <a:t>TechnicalInterview</a:t>
            </a:r>
            <a:endParaRPr lang="en-GB" sz="2400" b="1" cap="none" spc="0" dirty="0">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endParaRPr>
          </a:p>
        </p:txBody>
      </p:sp>
      <p:sp>
        <p:nvSpPr>
          <p:cNvPr id="9" name="Rectangle 8">
            <a:extLst>
              <a:ext uri="{FF2B5EF4-FFF2-40B4-BE49-F238E27FC236}">
                <a16:creationId xmlns:a16="http://schemas.microsoft.com/office/drawing/2014/main" id="{B276610E-8201-1F42-8DA9-6FC109808ADC}"/>
              </a:ext>
            </a:extLst>
          </p:cNvPr>
          <p:cNvSpPr/>
          <p:nvPr/>
        </p:nvSpPr>
        <p:spPr>
          <a:xfrm>
            <a:off x="603659" y="3503047"/>
            <a:ext cx="4290726" cy="646331"/>
          </a:xfrm>
          <a:prstGeom prst="rect">
            <a:avLst/>
          </a:prstGeom>
          <a:noFill/>
        </p:spPr>
        <p:txBody>
          <a:bodyPr wrap="none" lIns="91440" tIns="45720" rIns="91440" bIns="45720">
            <a:spAutoFit/>
          </a:bodyPr>
          <a:lstStyle/>
          <a:p>
            <a:r>
              <a:rPr lang="en-GB" sz="3600" b="1" dirty="0">
                <a:ln w="0"/>
                <a:effectLst>
                  <a:outerShdw blurRad="38100" dist="19050" dir="2700000" algn="tl" rotWithShape="0">
                    <a:schemeClr val="dk1">
                      <a:alpha val="40000"/>
                    </a:schemeClr>
                  </a:outerShdw>
                </a:effectLst>
              </a:rPr>
              <a:t>29</a:t>
            </a:r>
            <a:r>
              <a:rPr lang="en-GB" sz="3200" b="1" dirty="0">
                <a:ln w="0"/>
                <a:effectLst>
                  <a:outerShdw blurRad="38100" dist="19050" dir="2700000" algn="tl" rotWithShape="0">
                    <a:schemeClr val="dk1">
                      <a:alpha val="40000"/>
                    </a:schemeClr>
                  </a:outerShdw>
                </a:effectLst>
              </a:rPr>
              <a:t>. </a:t>
            </a:r>
            <a:r>
              <a:rPr lang="en-IN" sz="3200" b="1" dirty="0"/>
              <a:t>What is Set in Java</a:t>
            </a:r>
            <a:r>
              <a:rPr lang="en-IN" sz="3200" b="1" dirty="0">
                <a:ln w="0"/>
                <a:effectLst>
                  <a:outerShdw blurRad="38100" dist="19050" dir="2700000" algn="tl" rotWithShape="0">
                    <a:schemeClr val="dk1">
                      <a:alpha val="40000"/>
                    </a:schemeClr>
                  </a:outerShdw>
                </a:effectLst>
              </a:rPr>
              <a:t>? </a:t>
            </a:r>
            <a:endParaRPr lang="en-IN" sz="3600" dirty="0">
              <a:ln w="0"/>
              <a:effectLst>
                <a:outerShdw blurRad="38100" dist="19050" dir="2700000" algn="tl" rotWithShape="0">
                  <a:schemeClr val="dk1">
                    <a:alpha val="40000"/>
                  </a:schemeClr>
                </a:outerShdw>
              </a:effectLst>
            </a:endParaRPr>
          </a:p>
        </p:txBody>
      </p:sp>
      <p:sp>
        <p:nvSpPr>
          <p:cNvPr id="10" name="Rectangle 9">
            <a:extLst>
              <a:ext uri="{FF2B5EF4-FFF2-40B4-BE49-F238E27FC236}">
                <a16:creationId xmlns:a16="http://schemas.microsoft.com/office/drawing/2014/main" id="{91D31923-DD48-EA44-979C-596F7A5D823E}"/>
              </a:ext>
            </a:extLst>
          </p:cNvPr>
          <p:cNvSpPr/>
          <p:nvPr/>
        </p:nvSpPr>
        <p:spPr>
          <a:xfrm>
            <a:off x="1262436" y="4219777"/>
            <a:ext cx="10464801" cy="1938992"/>
          </a:xfrm>
          <a:prstGeom prst="rect">
            <a:avLst/>
          </a:prstGeom>
          <a:noFill/>
        </p:spPr>
        <p:txBody>
          <a:bodyPr wrap="square" lIns="91440" tIns="45720" rIns="91440" bIns="45720">
            <a:spAutoFit/>
          </a:bodyPr>
          <a:lstStyle/>
          <a:p>
            <a:r>
              <a:rPr lang="en-IN" sz="2400" b="1" dirty="0"/>
              <a:t>Set</a:t>
            </a:r>
            <a:r>
              <a:rPr lang="en-IN" sz="2400" dirty="0"/>
              <a:t> be defined as a collection of unordered elements; wherein </a:t>
            </a:r>
            <a:r>
              <a:rPr lang="en-IN" sz="2400" b="1" dirty="0"/>
              <a:t>duplicate values cannot be stored</a:t>
            </a:r>
            <a:r>
              <a:rPr lang="en-IN" sz="2400" dirty="0"/>
              <a:t>. It extends Collection and thus all methods in the Collection Interface are available in the Set interface. </a:t>
            </a:r>
          </a:p>
          <a:p>
            <a:endParaRPr lang="en-IN" sz="2400" dirty="0"/>
          </a:p>
          <a:p>
            <a:r>
              <a:rPr lang="en-IN" sz="2400" dirty="0"/>
              <a:t>It is implemented by </a:t>
            </a:r>
            <a:r>
              <a:rPr lang="en-IN" sz="2400" b="1" dirty="0"/>
              <a:t>HashSet</a:t>
            </a:r>
            <a:r>
              <a:rPr lang="en-IN" sz="2400" dirty="0"/>
              <a:t>, </a:t>
            </a:r>
            <a:r>
              <a:rPr lang="en-IN" sz="2400" b="1" dirty="0" err="1"/>
              <a:t>LinkedHashSet</a:t>
            </a:r>
            <a:r>
              <a:rPr lang="en-IN" sz="2400" dirty="0"/>
              <a:t>, and </a:t>
            </a:r>
            <a:r>
              <a:rPr lang="en-IN" sz="2400" b="1" dirty="0" err="1"/>
              <a:t>TreeSet</a:t>
            </a:r>
            <a:r>
              <a:rPr lang="en-IN" sz="2400" dirty="0"/>
              <a:t>.</a:t>
            </a:r>
          </a:p>
        </p:txBody>
      </p:sp>
    </p:spTree>
    <p:extLst>
      <p:ext uri="{BB962C8B-B14F-4D97-AF65-F5344CB8AC3E}">
        <p14:creationId xmlns:p14="http://schemas.microsoft.com/office/powerpoint/2010/main" val="1168101810"/>
      </p:ext>
    </p:extLst>
  </p:cSld>
  <p:clrMapOvr>
    <a:masterClrMapping/>
  </p:clrMapOvr>
  <mc:AlternateContent xmlns:mc="http://schemas.openxmlformats.org/markup-compatibility/2006">
    <mc:Choice xmlns:p14="http://schemas.microsoft.com/office/powerpoint/2010/main" Requires="p14">
      <p:transition p14:dur="250" advClick="0" advTm="25000">
        <p:fade/>
      </p:transition>
    </mc:Choice>
    <mc:Fallback>
      <p:transition advClick="0" advTm="25000">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3318</TotalTime>
  <Words>2512</Words>
  <Application>Microsoft Macintosh PowerPoint</Application>
  <PresentationFormat>Widescreen</PresentationFormat>
  <Paragraphs>235</Paragraphs>
  <Slides>25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Arial Narrow</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Technical Interview</dc:title>
  <dc:creator>Anindya Sankar Dasgupta</dc:creator>
  <cp:lastModifiedBy>Anindya Sankar Dasgupta</cp:lastModifiedBy>
  <cp:revision>208</cp:revision>
  <dcterms:created xsi:type="dcterms:W3CDTF">2020-08-14T12:52:36Z</dcterms:created>
  <dcterms:modified xsi:type="dcterms:W3CDTF">2021-06-12T11:14:48Z</dcterms:modified>
</cp:coreProperties>
</file>