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2" r:id="rId6"/>
    <p:sldId id="258" r:id="rId7"/>
    <p:sldId id="265" r:id="rId8"/>
    <p:sldId id="264" r:id="rId9"/>
    <p:sldId id="266" r:id="rId10"/>
    <p:sldId id="267" r:id="rId11"/>
    <p:sldId id="268" r:id="rId12"/>
    <p:sldId id="271" r:id="rId13"/>
    <p:sldId id="259" r:id="rId14"/>
    <p:sldId id="269" r:id="rId15"/>
    <p:sldId id="26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9ED"/>
    <a:srgbClr val="C90B0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D87C3-037D-8D67-BFE0-69601AC70BE8}" v="234" dt="2024-08-14T17:17:44.738"/>
    <p1510:client id="{C2683ED1-8F38-3D07-E848-D2DCFB243DA8}" v="597" dt="2024-08-14T21:17:45.873"/>
    <p1510:client id="{DA5E3741-4A03-564E-2EF8-22919738A8F6}" v="2" dt="2024-08-14T15:19:27.943"/>
    <p1510:client id="{E6AF616F-8E11-4F21-A0EC-B4049490A556}" v="108" dt="2024-08-14T17:10:07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41B83B-816C-D342-44D3-281594783D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2E2AF-3381-992C-618B-B7AF1026FD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B8285-0B10-477F-9141-AFA72364B140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0EFA1-0A71-D57B-4D4C-5A220A821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20500-D7B1-FD69-4FD4-2F8EA43A36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63CD7-C6A2-47B6-B27A-D8794E0A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637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EF66-4053-41AB-9992-4C3D0769D5B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C9AAE-7B70-4866-9BEC-48EC2D79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018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FF5-BB3C-5A0E-727B-1BC307D0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EECA0-B9DF-FCBF-BF30-635E6A03D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7DCC-DB56-02CD-EFFD-94B258BE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312D-6F35-43D8-BB33-ED0326085CCA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2C8F-608B-8BF8-9644-B7D377D1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9396-86F7-95D2-E45D-DE408C18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B9CF-C9E0-804C-FF79-4D6ABF46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5A52-B073-B40F-7975-36E9A914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7697B-BF3F-3443-6B73-564F4D40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E0EF-805B-468D-A313-66BBB9FF56B0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0E64-8CE0-0C89-BB9F-1EBE015E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1208-F19E-FA2F-4AAF-A7EAB05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2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0149E-7244-7614-31A0-91F484C58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5C127-8EFB-9CF3-103F-0C0DF4AA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0715-74CB-73BD-A40B-019721D6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61E-5945-4D93-A569-A56CF93C3DD8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AF7F-C4BD-98CE-2E3C-B0426170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71FA-1E80-CDFB-7CC5-4503720D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6A88-BFFB-9F5C-12CB-71CD7652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6715-21FD-8999-0A35-02BF0194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1C33-71AF-D362-B275-63FF5B98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2896-A38F-4990-9B3E-11176D6C224D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A279-6B97-BD1D-C05A-3DF1756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5CAA-4E84-C4A7-617A-6334581A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F0E3-83E0-1626-7258-804419B4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46BC4-F9E5-4830-6B89-C2248558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F2F4-9D2D-F953-1137-6FBB3F64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D16A-4127-4C7A-B412-918EC9904757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1AA7-01AE-54F3-ACE2-ADC69484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DB51-B40D-C6DC-55A9-461CD2A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CA7F-199A-B824-17A9-D8026448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1889-D184-268B-6D88-F8F8BEEB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9CB30-C3D2-792D-5983-E7361CBE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DA2F-4FE3-808D-27C8-9D784696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0C5E-38E0-4F43-904C-424367C9AA9C}" type="datetime1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7E2C-B849-6713-3A5F-A6AB86F5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8D831-7F58-7F3A-870D-A2783703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B4FA-1E7E-DCAF-72EC-FAAA8215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3BD1B-78CD-2289-BF7A-27160724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7D7B0-3CFA-6E69-4162-4B1915EA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95608-C67B-165F-997F-3782DEDF4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FFC8A-946E-7B10-8200-21C158EA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AF838-4006-9748-B431-B411C0AD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DFFE-3F89-4884-AEDD-8EDFB6510D06}" type="datetime1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24F53-A223-DF17-1FF8-CED3B0C7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405F5-12AC-5E11-BD3F-2AA6CDF4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6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A45-71EE-ADDF-A2E5-27403DA3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20CBA-F838-A312-CBF7-4EEC969A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DFFE-1C54-49C5-9031-CC85EA3C76B8}" type="datetime1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DE9E5-538C-6BC7-018C-676B8FA0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17C0-04E3-A0AA-D53E-F915C287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9C389-DF3E-F33B-5871-E3F52C60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3F63-0E9F-4043-94C7-7F894C60E7CC}" type="datetime1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D8FE1-D260-9085-FFC0-2511A085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8601E-F0B1-A609-9EE5-B964E64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333-CBF4-67CA-7D64-90D8FD80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688F-7BD8-F943-CDF1-5D44BDA0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C2967-199E-637A-7AD6-DFB12E65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CA77-53C6-D767-1D1C-64CCE14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F28-530A-404C-AC93-20A469BAD0E5}" type="datetime1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666FB-3649-7500-2AC0-68592417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1E25-B6D8-E749-D637-F2C181DF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5D45-DAFA-DD4F-A32C-12D64997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CCCD9-8919-37CA-E55A-E39F06C32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723B0-D315-FE29-D3B0-EBB1230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BFE0-7289-976D-F689-3E912037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0A14-89E4-4394-8197-0182E6DCE2DB}" type="datetime1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FA32-11F4-C276-E5D1-A5294AD3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B6D1-A0A6-FBA0-29F0-144C1FB0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4E220-9040-71CD-8A1E-D6F40B0C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17B6-1F9A-23E5-64EF-B785EC21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18BD-6B55-D1DD-2468-3391FCC21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6B79C-4007-47F9-ACA0-2187570A9874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7B43F-3A8B-61DB-DDDF-F66A5CD9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Womanium Quantum+AI Project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6A81-D139-5529-E863-A802FE5D7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00613-C980-4B0A-8249-868D7343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slide" Target="slide12.xml"/><Relationship Id="rId5" Type="http://schemas.openxmlformats.org/officeDocument/2006/relationships/hyperlink" Target="https://doi.org/10.1103/PhysRevX.13.041041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lassiq/classiq-library/blob/9c43f05f3d498c8c72be7dcb3ecdaba85d9abd6e/algorithms/glued_trees/glued_trees.ipynb#L4" TargetMode="External"/><Relationship Id="rId13" Type="http://schemas.openxmlformats.org/officeDocument/2006/relationships/hyperlink" Target="https://www.linkedin.com/in/tomer-goldfriend-3422341b2/" TargetMode="External"/><Relationship Id="rId3" Type="http://schemas.openxmlformats.org/officeDocument/2006/relationships/hyperlink" Target="https://doi.org/10.1103/PhysRevX.13.041041" TargetMode="External"/><Relationship Id="rId7" Type="http://schemas.openxmlformats.org/officeDocument/2006/relationships/hyperlink" Target="https://ieeexplore.ieee.org/abstract/document/1366222" TargetMode="External"/><Relationship Id="rId12" Type="http://schemas.openxmlformats.org/officeDocument/2006/relationships/hyperlink" Target="https://www.linkedin.com/in/eden-schirman-71bb7a1b9/?originalSubdomain=il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classiq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10.1145/3313276.3316366" TargetMode="External"/><Relationship Id="rId11" Type="http://schemas.openxmlformats.org/officeDocument/2006/relationships/hyperlink" Target="https://womanium.org/Quantum/AI" TargetMode="External"/><Relationship Id="rId5" Type="http://schemas.openxmlformats.org/officeDocument/2006/relationships/hyperlink" Target="https://doi.org/10.1145/3313276.3316366" TargetMode="External"/><Relationship Id="rId15" Type="http://schemas.openxmlformats.org/officeDocument/2006/relationships/hyperlink" Target="https://github.com/Classiq/classiq-library/tree/main" TargetMode="External"/><Relationship Id="rId10" Type="http://schemas.openxmlformats.org/officeDocument/2006/relationships/hyperlink" Target="https://docs.classiq.io/latest/" TargetMode="External"/><Relationship Id="rId4" Type="http://schemas.openxmlformats.org/officeDocument/2006/relationships/hyperlink" Target="https://doi.org/10.22331/q-2019-07-12-163" TargetMode="External"/><Relationship Id="rId9" Type="http://schemas.openxmlformats.org/officeDocument/2006/relationships/hyperlink" Target="https://github.com/Classiq/classiq-library/tree/9c43f05f3d498c8c72be7dcb3ecdaba85d9abd6e/tutorials/hamiltonian_simulation/hamiltonian_simulation_with_block_encoding" TargetMode="External"/><Relationship Id="rId14" Type="http://schemas.openxmlformats.org/officeDocument/2006/relationships/hyperlink" Target="https://app.slack.com/client/T04KVKJKKFY/searc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at with a tail&#10;&#10;Description automatically generated with medium confidence">
            <a:extLst>
              <a:ext uri="{FF2B5EF4-FFF2-40B4-BE49-F238E27FC236}">
                <a16:creationId xmlns:a16="http://schemas.microsoft.com/office/drawing/2014/main" id="{94E0215D-DBBC-E2FC-08B8-9344176D8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5" t="15085" r="28456" b="14395"/>
          <a:stretch/>
        </p:blipFill>
        <p:spPr>
          <a:xfrm>
            <a:off x="6506033" y="2127944"/>
            <a:ext cx="4710753" cy="3401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8721-F4AD-13C0-66DB-4BB0E2B2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660" y="1162922"/>
            <a:ext cx="7724525" cy="3871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Development</a:t>
            </a:r>
            <a:r>
              <a:rPr lang="en-US" sz="2800" b="1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/>
                <a:cs typeface="Arial"/>
              </a:rPr>
              <a:t> of Novel Quantum Algorithms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</a:rPr>
              <a:t> </a:t>
            </a:r>
            <a:r>
              <a:rPr lang="en-US" sz="1600" u="sng" dirty="0">
                <a:latin typeface="Arial"/>
                <a:cs typeface="Arial"/>
              </a:rPr>
              <a:t>Exponential quantum speedup in simulating coupled classical oscillators.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i="0" u="sng" strike="noStrike" dirty="0">
                <a:solidFill>
                  <a:schemeClr val="accent3"/>
                </a:solidFill>
                <a:effectLst/>
                <a:latin typeface="Arial"/>
                <a:cs typeface="Arial"/>
              </a:rPr>
              <a:t>Content: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accent3"/>
                </a:solidFill>
                <a:effectLst/>
                <a:latin typeface="Arial"/>
                <a:cs typeface="Arial"/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3"/>
                </a:solidFill>
                <a:latin typeface="Arial"/>
                <a:cs typeface="Arial"/>
              </a:rPr>
              <a:t>Achievements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3"/>
                </a:solidFill>
                <a:latin typeface="Arial"/>
                <a:cs typeface="Arial"/>
              </a:rPr>
              <a:t>Issues and Future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3"/>
                </a:solidFill>
                <a:latin typeface="Arial"/>
                <a:cs typeface="Arial"/>
              </a:rPr>
              <a:t>Bibliography and Acknowledgements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0728-D5C0-E11B-9507-09BB32D48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393" y="4395052"/>
            <a:ext cx="3788903" cy="1134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Arial"/>
                <a:cs typeface="Arial"/>
              </a:rPr>
              <a:t>The </a:t>
            </a:r>
            <a:r>
              <a:rPr lang="en-US" sz="1800" b="1" dirty="0">
                <a:solidFill>
                  <a:schemeClr val="tx2"/>
                </a:solidFill>
                <a:latin typeface="Arial"/>
                <a:cs typeface="Arial"/>
              </a:rPr>
              <a:t>Abstract Oscillators </a:t>
            </a:r>
            <a:r>
              <a:rPr lang="en-US" sz="1800" b="1" dirty="0">
                <a:latin typeface="Arial"/>
                <a:cs typeface="Arial"/>
              </a:rPr>
              <a:t>Team: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latin typeface="Arial"/>
                <a:cs typeface="Arial"/>
              </a:rPr>
              <a:t>Kerem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Yurtseven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/>
                <a:cs typeface="Arial"/>
              </a:rPr>
              <a:t>Cristina Radian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/>
                <a:cs typeface="Arial"/>
              </a:rPr>
              <a:t>Viraj Daniel </a:t>
            </a:r>
            <a:r>
              <a:rPr lang="en-US" sz="1600" dirty="0" err="1">
                <a:latin typeface="Arial"/>
                <a:cs typeface="Arial"/>
              </a:rPr>
              <a:t>DSouza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A8245-CBD1-7E95-3646-E334D160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22E2B6-5176-419D-111A-95FAF3DB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6" y="713626"/>
            <a:ext cx="3480394" cy="25602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5F1734-68CB-7602-A502-1506FA49956A}"/>
              </a:ext>
            </a:extLst>
          </p:cNvPr>
          <p:cNvSpPr txBox="1"/>
          <p:nvPr/>
        </p:nvSpPr>
        <p:spPr>
          <a:xfrm>
            <a:off x="669189" y="3429370"/>
            <a:ext cx="35835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900">
                <a:latin typeface="Arial"/>
                <a:cs typeface="Arial"/>
              </a:rPr>
              <a:t>Network of classical coupled oscillators (Baboush et al, 2023, </a:t>
            </a:r>
            <a:r>
              <a:rPr lang="en-US" sz="900" b="0" i="0" u="sng">
                <a:effectLst/>
                <a:highlight>
                  <a:srgbClr val="FFFFFF"/>
                </a:highlight>
                <a:latin typeface="Arial"/>
                <a:cs typeface="Arial"/>
                <a:hlinkClick r:id="rId5"/>
              </a:rPr>
              <a:t>https://doi.org/10.1103/PhysRevX.13.041041 </a:t>
            </a:r>
            <a:r>
              <a:rPr lang="en-US" sz="9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/>
                <a:cs typeface="Arial"/>
              </a:rPr>
              <a:t> , </a:t>
            </a:r>
            <a:r>
              <a:rPr lang="en-US" sz="9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/>
                <a:cs typeface="Arial"/>
                <a:hlinkClick r:id="rId6" action="ppaction://hlinksldjump"/>
              </a:rPr>
              <a:t>[1]</a:t>
            </a:r>
            <a:r>
              <a:rPr lang="en-US" sz="900">
                <a:latin typeface="Arial"/>
                <a:cs typeface="Arial"/>
              </a:rPr>
              <a:t>)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8DAB2A5-C0BF-AF7C-E97C-843ADF2C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1</a:t>
            </a:fld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533C4D72-6E52-726B-4C65-5DA5111E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0879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8439-1CD2-9AB4-4973-D893E882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74" y="1228568"/>
            <a:ext cx="10427253" cy="4664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28575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Task 1</a:t>
            </a:r>
            <a:endParaRPr lang="en-US" dirty="0"/>
          </a:p>
          <a:p>
            <a:pPr marL="971550" lvl="1" indent="-285750" algn="just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500" b="1" dirty="0">
                <a:latin typeface="Arial"/>
                <a:cs typeface="Arial"/>
              </a:rPr>
              <a:t>Toy examples successfully simulated and compared with classical results</a:t>
            </a:r>
            <a:endParaRPr lang="en-US" sz="1500" b="1" dirty="0"/>
          </a:p>
          <a:p>
            <a:pPr marL="971550" lvl="1" indent="-285750" algn="just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500" dirty="0">
                <a:latin typeface="Arial"/>
                <a:cs typeface="Arial"/>
              </a:rPr>
              <a:t>Multiple evolution methods implemented with considerable accuracy</a:t>
            </a:r>
          </a:p>
          <a:p>
            <a:pPr marL="5143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C90B04"/>
                </a:solidFill>
                <a:latin typeface="Arial"/>
                <a:cs typeface="Arial"/>
              </a:rPr>
              <a:t>Task 2</a:t>
            </a:r>
          </a:p>
          <a:p>
            <a:pPr marL="971550" lvl="1" indent="-285750" algn="just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500" b="1" dirty="0">
                <a:solidFill>
                  <a:srgbClr val="C90B04"/>
                </a:solidFill>
                <a:latin typeface="Arial"/>
                <a:cs typeface="Arial"/>
              </a:rPr>
              <a:t>A real problem from the paper illustrated and theoretical assertions supported with simulations</a:t>
            </a:r>
          </a:p>
          <a:p>
            <a:pPr marL="971550" lvl="1" indent="-285750" algn="just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500" dirty="0">
                <a:solidFill>
                  <a:srgbClr val="C90B04"/>
                </a:solidFill>
                <a:latin typeface="Arial"/>
                <a:cs typeface="Arial"/>
              </a:rPr>
              <a:t>Resource estimation and hardware comparison for the real problem</a:t>
            </a:r>
          </a:p>
          <a:p>
            <a:pPr marL="5143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5C89ED"/>
                </a:solidFill>
                <a:latin typeface="Arial"/>
                <a:cs typeface="Arial"/>
              </a:rPr>
              <a:t>Task 3</a:t>
            </a:r>
          </a:p>
          <a:p>
            <a:pPr marL="971550" lvl="1" indent="-285750" algn="just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500" dirty="0">
                <a:solidFill>
                  <a:srgbClr val="5C89ED"/>
                </a:solidFill>
                <a:latin typeface="Arial"/>
                <a:cs typeface="Arial"/>
              </a:rPr>
              <a:t>Most appropriate hardware chosen and tried to get optimized results with different evolution methods</a:t>
            </a:r>
          </a:p>
          <a:p>
            <a:pPr marL="971550" lvl="1" indent="-285750" algn="just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500" b="1" dirty="0">
                <a:solidFill>
                  <a:srgbClr val="5C89ED"/>
                </a:solidFill>
                <a:latin typeface="Arial"/>
                <a:cs typeface="Arial"/>
              </a:rPr>
              <a:t>Optimal </a:t>
            </a:r>
            <a:r>
              <a:rPr lang="en-US" sz="1500" b="1" dirty="0" err="1">
                <a:solidFill>
                  <a:srgbClr val="5C89ED"/>
                </a:solidFill>
                <a:latin typeface="Arial"/>
                <a:cs typeface="Arial"/>
              </a:rPr>
              <a:t>transpiled</a:t>
            </a:r>
            <a:r>
              <a:rPr lang="en-US" sz="1500" b="1" dirty="0">
                <a:solidFill>
                  <a:srgbClr val="5C89ED"/>
                </a:solidFill>
                <a:latin typeface="Arial"/>
                <a:cs typeface="Arial"/>
              </a:rPr>
              <a:t> circuit created for the implementation of the algorithm on real quantum </a:t>
            </a:r>
            <a:r>
              <a:rPr lang="en-US" sz="1500" b="1" dirty="0" err="1">
                <a:solidFill>
                  <a:srgbClr val="5C89ED"/>
                </a:solidFill>
                <a:latin typeface="Arial"/>
                <a:cs typeface="Arial"/>
              </a:rPr>
              <a:t>hardwares</a:t>
            </a:r>
            <a:endParaRPr lang="en-US" sz="1500" b="1" dirty="0">
              <a:solidFill>
                <a:srgbClr val="5C89ED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1D1B-F704-6795-7220-8860DC71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9BEF16F4-DD06-6607-0959-F28F03E6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0" name="Picture 9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079230A3-8F65-2BEB-E001-366EAAD18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7EAD88-8504-6DF0-41BE-B6AD4208900D}"/>
              </a:ext>
            </a:extLst>
          </p:cNvPr>
          <p:cNvSpPr txBox="1"/>
          <p:nvPr/>
        </p:nvSpPr>
        <p:spPr>
          <a:xfrm>
            <a:off x="314921" y="332363"/>
            <a:ext cx="32244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90B04"/>
                </a:solidFill>
                <a:latin typeface="Arial"/>
              </a:rPr>
              <a:t>Achievements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5A7C8-52EF-E14F-9917-4F5174049E2C}"/>
              </a:ext>
            </a:extLst>
          </p:cNvPr>
          <p:cNvCxnSpPr/>
          <p:nvPr/>
        </p:nvCxnSpPr>
        <p:spPr>
          <a:xfrm>
            <a:off x="310746" y="970940"/>
            <a:ext cx="2927548" cy="3885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8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8439-1CD2-9AB4-4973-D893E882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7" y="2029851"/>
            <a:ext cx="4861341" cy="3194297"/>
          </a:xfrm>
          <a:ln>
            <a:solidFill>
              <a:srgbClr val="C90B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5143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700" dirty="0">
                <a:latin typeface="Arial"/>
                <a:cs typeface="Arial"/>
              </a:rPr>
              <a:t>Post-processing the global phase</a:t>
            </a:r>
            <a:endParaRPr lang="en-US" dirty="0">
              <a:latin typeface="Aptos" panose="02110004020202020204"/>
              <a:cs typeface="Arial"/>
            </a:endParaRPr>
          </a:p>
          <a:p>
            <a:pPr marL="5143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700" dirty="0">
                <a:latin typeface="Arial"/>
                <a:cs typeface="Arial"/>
              </a:rPr>
              <a:t>Uncertain positions with singular B matrix</a:t>
            </a:r>
            <a:endParaRPr lang="en-US" dirty="0"/>
          </a:p>
          <a:p>
            <a:pPr marL="5143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700" dirty="0">
                <a:latin typeface="Arial"/>
                <a:cs typeface="Arial"/>
              </a:rPr>
              <a:t>Higher number of masses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1D1B-F704-6795-7220-8860DC71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9BEF16F4-DD06-6607-0959-F28F03E6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0" name="Picture 9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079230A3-8F65-2BEB-E001-366EAAD18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7EAD88-8504-6DF0-41BE-B6AD4208900D}"/>
              </a:ext>
            </a:extLst>
          </p:cNvPr>
          <p:cNvSpPr txBox="1"/>
          <p:nvPr/>
        </p:nvSpPr>
        <p:spPr>
          <a:xfrm>
            <a:off x="314921" y="332363"/>
            <a:ext cx="57033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90B04"/>
                </a:solidFill>
                <a:latin typeface="Arial"/>
              </a:rPr>
              <a:t>Future Scope and Issues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5A7C8-52EF-E14F-9917-4F5174049E2C}"/>
              </a:ext>
            </a:extLst>
          </p:cNvPr>
          <p:cNvCxnSpPr/>
          <p:nvPr/>
        </p:nvCxnSpPr>
        <p:spPr>
          <a:xfrm>
            <a:off x="310746" y="970940"/>
            <a:ext cx="4933827" cy="3885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944B8A-6FC2-243A-E8C5-C7E9D397F9A5}"/>
              </a:ext>
            </a:extLst>
          </p:cNvPr>
          <p:cNvSpPr txBox="1"/>
          <p:nvPr/>
        </p:nvSpPr>
        <p:spPr>
          <a:xfrm>
            <a:off x="5519531" y="2029791"/>
            <a:ext cx="6188765" cy="3183179"/>
          </a:xfrm>
          <a:prstGeom prst="rect">
            <a:avLst/>
          </a:prstGeom>
          <a:ln>
            <a:solidFill>
              <a:srgbClr val="5C89E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285750" algn="just">
              <a:lnSpc>
                <a:spcPct val="150000"/>
              </a:lnSpc>
              <a:buFont typeface=""/>
              <a:buChar char="•"/>
            </a:pPr>
            <a:r>
              <a:rPr lang="en-US" sz="1700" dirty="0">
                <a:latin typeface="Arial"/>
                <a:cs typeface="Arial"/>
              </a:rPr>
              <a:t>Further optimization on real quantum hardware</a:t>
            </a:r>
            <a:endParaRPr lang="en-US"/>
          </a:p>
          <a:p>
            <a:pPr marL="514350" indent="-285750" algn="just">
              <a:lnSpc>
                <a:spcPct val="150000"/>
              </a:lnSpc>
              <a:buFont typeface=""/>
              <a:buChar char="•"/>
            </a:pPr>
            <a:r>
              <a:rPr lang="en-US" sz="1700" dirty="0">
                <a:latin typeface="Arial"/>
                <a:cs typeface="Arial"/>
              </a:rPr>
              <a:t>Real quantum hardware simulations with higher number of masses</a:t>
            </a:r>
          </a:p>
          <a:p>
            <a:pPr marL="514350" indent="-285750" algn="just">
              <a:lnSpc>
                <a:spcPct val="150000"/>
              </a:lnSpc>
              <a:buFont typeface=""/>
              <a:buChar char="•"/>
            </a:pPr>
            <a:r>
              <a:rPr lang="en-US" sz="1700" dirty="0">
                <a:latin typeface="Arial"/>
                <a:cs typeface="Arial"/>
              </a:rPr>
              <a:t>Post-processing for the results of real quantum hardware </a:t>
            </a:r>
          </a:p>
          <a:p>
            <a:pPr marL="514350" indent="-285750" algn="just">
              <a:lnSpc>
                <a:spcPct val="150000"/>
              </a:lnSpc>
              <a:buFont typeface=""/>
              <a:buChar char="•"/>
            </a:pPr>
            <a:r>
              <a:rPr lang="en-US" sz="1700" dirty="0">
                <a:latin typeface="Arial"/>
                <a:cs typeface="Arial"/>
              </a:rPr>
              <a:t>Generalization for different subjects such as electric circuit simulations, molecular simulations, climate modelling, material science etc.​</a:t>
            </a:r>
          </a:p>
          <a:p>
            <a:pPr marL="228600" algn="just">
              <a:lnSpc>
                <a:spcPct val="150000"/>
              </a:lnSpc>
            </a:pPr>
            <a:endParaRPr lang="en-US" sz="17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00A40-C460-D566-0435-F2CFA80EBAB2}"/>
              </a:ext>
            </a:extLst>
          </p:cNvPr>
          <p:cNvSpPr txBox="1"/>
          <p:nvPr/>
        </p:nvSpPr>
        <p:spPr>
          <a:xfrm>
            <a:off x="1462383" y="1512231"/>
            <a:ext cx="2695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C2FC-0B67-E449-ED52-E4C9A8279A92}"/>
              </a:ext>
            </a:extLst>
          </p:cNvPr>
          <p:cNvSpPr txBox="1"/>
          <p:nvPr/>
        </p:nvSpPr>
        <p:spPr>
          <a:xfrm>
            <a:off x="7260209" y="1512230"/>
            <a:ext cx="2695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8439-1CD2-9AB4-4973-D893E882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13647"/>
          </a:xfrm>
        </p:spPr>
        <p:txBody>
          <a:bodyPr>
            <a:normAutofit/>
          </a:bodyPr>
          <a:lstStyle/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Bibliography:</a:t>
            </a:r>
          </a:p>
          <a:p>
            <a:pPr marL="5715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R. Babbush, D. W. Berry, R. Kothari, R. D. Somma, and N. Wiebe, </a:t>
            </a:r>
            <a:r>
              <a:rPr lang="en-US" sz="1000" b="0" i="1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Quantum Speedup in Simulating Coupled Classical Oscillators</a:t>
            </a: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Phys. Rev. X 13, 041041 (2023), 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sz="1000" b="0" i="0" u="sng"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https://doi.org/10.1103/PhysRevX.13.041041 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endParaRPr lang="en-US" sz="1000" b="0" i="0" u="sng">
              <a:effectLst/>
              <a:highlight>
                <a:srgbClr val="FFFFFF"/>
              </a:highlight>
              <a:latin typeface="-apple-system"/>
            </a:endParaRPr>
          </a:p>
          <a:p>
            <a:pPr marL="571500" indent="-342900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G.H. Low, I.L. Chuang, *Hamiltonian simulation by </a:t>
            </a:r>
            <a:r>
              <a:rPr lang="en-US" sz="1000" b="0" i="0" u="none" strike="noStrike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Qubitization</a:t>
            </a: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*, published in Quantum, 3 (2019), p. 163, </a:t>
            </a:r>
            <a:r>
              <a:rPr lang="en-US" sz="1000" b="0" i="0" u="sng">
                <a:effectLst/>
                <a:highlight>
                  <a:srgbClr val="FFFFFF"/>
                </a:highlight>
                <a:latin typeface="-apple-system"/>
                <a:hlinkClick r:id="rId4"/>
              </a:rPr>
              <a:t>https://doi.org/10.22331/q-2019-07-12-163</a:t>
            </a:r>
            <a:r>
              <a:rPr lang="en-US" sz="1000" b="0" i="0" u="sng">
                <a:effectLst/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marL="571500" indent="-342900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000" b="0" i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András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i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Gilyén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Yuan Su, Guang Hao Low, and Nathan Wiebe. 2019. Quantum singular value transformation and beyond: exponential improvements for quantum matrix </a:t>
            </a:r>
            <a:r>
              <a:rPr lang="en-US" sz="1000" b="0" i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arithmetics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In Proceedings of the 51st Annual ACM SIGACT Symposium on Theory of Computing (STOC 2019). Association for Computing Machinery, New York, NY, USA, 193–204. 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https://doi.org/10.1145/3313276.3316366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link to paper</a:t>
            </a:r>
            <a:endParaRPr lang="en-US" sz="1000" b="0" i="0" u="sng">
              <a:solidFill>
                <a:srgbClr val="1F2328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000" b="0" i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Szegedy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"Quantum speed-up of Markov chain based algorithms," In 45th Annual IEEE symposium on foundations of computer science, pages 32–41, 2004, 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link to paper</a:t>
            </a:r>
            <a:endParaRPr lang="en-US" sz="1000" b="0" i="0">
              <a:solidFill>
                <a:srgbClr val="1F2328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Classiq </a:t>
            </a:r>
            <a:r>
              <a:rPr lang="en-US" sz="1000" b="0" i="0" u="none" strike="noStrike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Glued Trees </a:t>
            </a:r>
            <a:r>
              <a:rPr lang="en-US" sz="100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https://github.com/Classiq/classiq-library/blob/9c43f05f3d498c8c72be7dcb3ecdaba85d9abd6e/algorithms/glued_trees/glued_trees.ipynb#L4</a:t>
            </a:r>
            <a:r>
              <a:rPr lang="en-US" sz="100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0" i="0" u="none" strike="noStrike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Classiq </a:t>
            </a:r>
            <a:r>
              <a:rPr lang="en-US" sz="1000" b="0" i="0" u="none" strike="noStrike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Hamiltonian </a:t>
            </a:r>
            <a:r>
              <a:rPr lang="en-US" sz="1000" b="0" i="0" u="none" strike="noStrike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Qubitization</a:t>
            </a:r>
            <a:r>
              <a:rPr lang="en-US" sz="100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https://github.com/Classiq/classiq-library/tree/9c43f05f3d498c8c72be7dcb3ecdaba85d9abd6e/tutorials/hamiltonian_simulation/hamiltonian_simulation_with_block_encoding</a:t>
            </a:r>
            <a:endParaRPr lang="en-US" sz="1000" b="0" i="0" u="none" strike="noStrike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Classiq documentation </a:t>
            </a:r>
            <a:r>
              <a:rPr lang="en-US" sz="10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https://docs.classiq.io/latest/</a:t>
            </a:r>
            <a:endParaRPr lang="en-US" sz="1000" b="0" i="0" u="none" strike="noStrike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Acknowledgments 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heartfelt gratitude to </a:t>
            </a:r>
            <a:r>
              <a:rPr lang="en-US" sz="1000" b="0" i="0" u="sng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Womanium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Team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designing &amp; organizing this program and offering scholarships.</a:t>
            </a:r>
          </a:p>
          <a:p>
            <a:pPr marL="457200" lvl="1" indent="0">
              <a:buNone/>
            </a:pP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Special thanks to 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Eden </a:t>
            </a:r>
            <a:r>
              <a:rPr lang="en-US" sz="1000" b="0" i="0" u="sng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Shirman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Tomer </a:t>
            </a:r>
            <a:r>
              <a:rPr lang="en-US" sz="1000" b="0" i="0" u="sng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Goldfriend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everyone at Classiq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This project uses 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Classiq </a:t>
            </a:r>
            <a:r>
              <a:rPr lang="en-US" sz="1000" b="0" i="0" u="sng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Github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by </a:t>
            </a:r>
            <a:r>
              <a:rPr lang="en-US" sz="1000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Classiq</a:t>
            </a:r>
            <a:r>
              <a:rPr lang="en-US" sz="1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n-US" sz="140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400" b="0" i="0">
              <a:solidFill>
                <a:srgbClr val="1F2328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DC1C-C4E9-8156-974A-D96A80D2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12</a:t>
            </a:fld>
            <a:endParaRPr lang="en-US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9A98C77-796D-A28A-A8B2-04BBB782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7" name="Picture 16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75DE747B-1119-7DC9-12A8-9DEB587BD0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6907EE-1201-0613-2617-D95262F28E40}"/>
              </a:ext>
            </a:extLst>
          </p:cNvPr>
          <p:cNvSpPr txBox="1"/>
          <p:nvPr/>
        </p:nvSpPr>
        <p:spPr>
          <a:xfrm>
            <a:off x="314921" y="332363"/>
            <a:ext cx="77578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90B04"/>
                </a:solidFill>
                <a:latin typeface="Arial"/>
                <a:cs typeface="Arial"/>
              </a:rPr>
              <a:t>Bibliography and Acknowledgements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A65FD3-DCCC-B9C2-F120-7F2E79BC5EA8}"/>
              </a:ext>
            </a:extLst>
          </p:cNvPr>
          <p:cNvCxnSpPr/>
          <p:nvPr/>
        </p:nvCxnSpPr>
        <p:spPr>
          <a:xfrm flipV="1">
            <a:off x="310746" y="955535"/>
            <a:ext cx="7518838" cy="15405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9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cats flying&#10;&#10;Description automatically generated">
            <a:extLst>
              <a:ext uri="{FF2B5EF4-FFF2-40B4-BE49-F238E27FC236}">
                <a16:creationId xmlns:a16="http://schemas.microsoft.com/office/drawing/2014/main" id="{C5905331-8EE3-E2FB-06E6-2E0F3035E7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DC1C-C4E9-8156-974A-D96A80D2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13</a:t>
            </a:fld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9A98C77-796D-A28A-A8B2-04BBB782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7" name="Picture 16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75DE747B-1119-7DC9-12A8-9DEB587BD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6907EE-1201-0613-2617-D95262F28E40}"/>
              </a:ext>
            </a:extLst>
          </p:cNvPr>
          <p:cNvSpPr txBox="1"/>
          <p:nvPr/>
        </p:nvSpPr>
        <p:spPr>
          <a:xfrm>
            <a:off x="3437832" y="2705725"/>
            <a:ext cx="531633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8800" b="1" dirty="0">
                <a:solidFill>
                  <a:srgbClr val="C90B04"/>
                </a:solidFill>
                <a:latin typeface="Arial"/>
                <a:cs typeface="Arial"/>
              </a:rPr>
              <a:t>THANKS!</a:t>
            </a:r>
            <a:endParaRPr lang="en-US" sz="8800" b="1" dirty="0">
              <a:solidFill>
                <a:srgbClr val="C90B0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2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8721-F4AD-13C0-66DB-4BB0E2B2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9" y="1416665"/>
            <a:ext cx="10637958" cy="850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Building on the theoretical framework from the 2023 study by </a:t>
            </a:r>
            <a:r>
              <a:rPr lang="en-US" sz="1600" dirty="0" err="1">
                <a:latin typeface="Arial"/>
                <a:cs typeface="Arial"/>
              </a:rPr>
              <a:t>Babbush</a:t>
            </a:r>
            <a:r>
              <a:rPr lang="en-US" sz="1600" dirty="0">
                <a:latin typeface="Arial"/>
                <a:cs typeface="Arial"/>
              </a:rPr>
              <a:t> et al., our project seeks to translate the exponential quantum speedup in simulating coupled classical oscillators into a </a:t>
            </a:r>
            <a:r>
              <a:rPr lang="en-US" sz="1600" b="1" dirty="0">
                <a:latin typeface="Arial"/>
                <a:cs typeface="Arial"/>
              </a:rPr>
              <a:t>practical implementation using </a:t>
            </a:r>
            <a:r>
              <a:rPr lang="en-US" sz="1600" b="1" dirty="0" err="1">
                <a:latin typeface="Arial"/>
                <a:cs typeface="Arial"/>
              </a:rPr>
              <a:t>Classiq</a:t>
            </a:r>
            <a:r>
              <a:rPr lang="en-US" sz="1600" dirty="0">
                <a:latin typeface="Arial"/>
                <a:cs typeface="Arial"/>
              </a:rPr>
              <a:t>, compatible with current quantum hardware and software.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4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E9B462-1464-8F68-06BA-B0BD0977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8DAB2A5-C0BF-AF7C-E97C-843ADF2C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CD0F28F6-2304-C050-05F7-29BE810ED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996D7-073C-A22D-AC3E-DF00194F0ECF}"/>
              </a:ext>
            </a:extLst>
          </p:cNvPr>
          <p:cNvSpPr txBox="1"/>
          <p:nvPr/>
        </p:nvSpPr>
        <p:spPr>
          <a:xfrm>
            <a:off x="314921" y="332363"/>
            <a:ext cx="50605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90B04"/>
                </a:solidFill>
                <a:latin typeface="Arial"/>
              </a:rPr>
              <a:t>Problem Statement</a:t>
            </a:r>
            <a:endParaRPr lang="en-US" sz="3200">
              <a:solidFill>
                <a:srgbClr val="C90B04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EA8281-EE6D-069F-E7B6-3E68CD67F295}"/>
              </a:ext>
            </a:extLst>
          </p:cNvPr>
          <p:cNvCxnSpPr/>
          <p:nvPr/>
        </p:nvCxnSpPr>
        <p:spPr>
          <a:xfrm flipV="1">
            <a:off x="310746" y="965972"/>
            <a:ext cx="3847578" cy="4175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344869-25BC-B04B-8A97-AAA9F6A92529}"/>
              </a:ext>
            </a:extLst>
          </p:cNvPr>
          <p:cNvSpPr txBox="1"/>
          <p:nvPr/>
        </p:nvSpPr>
        <p:spPr>
          <a:xfrm>
            <a:off x="799578" y="4703523"/>
            <a:ext cx="106032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/>
              </a:rPr>
              <a:t>Project Importance: </a:t>
            </a:r>
            <a:r>
              <a:rPr lang="en-US" sz="1600">
                <a:latin typeface="Arial"/>
              </a:rPr>
              <a:t>Achieving this practical quantum advantage would revolutionize fields like material science, climate modeling, and medical technology by enabling unprecedented accuracy and efficiency in complex simulations, driving innovation across multiple disciplines.</a:t>
            </a:r>
            <a:r>
              <a:rPr lang="en-US" sz="1600">
                <a:latin typeface="Arial"/>
                <a:cs typeface="Arial"/>
              </a:rPr>
              <a:t>​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B988A-D165-5862-BEE7-100C2510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043" y="2842907"/>
            <a:ext cx="6096000" cy="11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34AB-7FAC-348E-6B70-CBE708B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966E8EC0-5B97-A8B5-B379-C6BB266F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5" name="Picture 1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81458763-CFF8-8C1A-B3DE-71DCD536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DA67D9-01D2-4F22-7283-7E9852969381}"/>
              </a:ext>
            </a:extLst>
          </p:cNvPr>
          <p:cNvSpPr txBox="1"/>
          <p:nvPr/>
        </p:nvSpPr>
        <p:spPr>
          <a:xfrm>
            <a:off x="314921" y="332363"/>
            <a:ext cx="4829289" cy="595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C90B04"/>
                </a:solidFill>
                <a:latin typeface="Arial"/>
              </a:rPr>
              <a:t>Toy Problem – Task 1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0C1D00-A833-1E28-3842-E62973B1ADA3}"/>
              </a:ext>
            </a:extLst>
          </p:cNvPr>
          <p:cNvCxnSpPr/>
          <p:nvPr/>
        </p:nvCxnSpPr>
        <p:spPr>
          <a:xfrm flipV="1">
            <a:off x="310746" y="965972"/>
            <a:ext cx="4296865" cy="15218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48A180-C56F-1009-B020-C20A9B3E3E26}"/>
              </a:ext>
            </a:extLst>
          </p:cNvPr>
          <p:cNvSpPr txBox="1"/>
          <p:nvPr/>
        </p:nvSpPr>
        <p:spPr>
          <a:xfrm>
            <a:off x="1168201" y="2941157"/>
            <a:ext cx="20683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latin typeface="Arial"/>
                <a:cs typeface="Arial"/>
              </a:rPr>
              <a:t>N = 2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Arial"/>
                <a:cs typeface="Arial"/>
              </a:rPr>
              <a:t>m1 = m2 = 1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Arial"/>
                <a:cs typeface="Arial"/>
              </a:rPr>
              <a:t>K12 =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53ED69-DEA9-79C0-2A1F-CE290D395D07}"/>
              </a:ext>
            </a:extLst>
          </p:cNvPr>
          <p:cNvCxnSpPr>
            <a:cxnSpLocks/>
          </p:cNvCxnSpPr>
          <p:nvPr/>
        </p:nvCxnSpPr>
        <p:spPr>
          <a:xfrm>
            <a:off x="3792797" y="1269159"/>
            <a:ext cx="37579" cy="4635343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2060C2-844A-2F6F-84CC-DCA44044AE12}"/>
              </a:ext>
            </a:extLst>
          </p:cNvPr>
          <p:cNvSpPr txBox="1"/>
          <p:nvPr/>
        </p:nvSpPr>
        <p:spPr>
          <a:xfrm>
            <a:off x="4510383" y="1026317"/>
            <a:ext cx="2695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Methodology</a:t>
            </a:r>
            <a:endParaRPr lang="en-US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892D98-0C32-FA71-5845-23C53EFE54DE}"/>
              </a:ext>
            </a:extLst>
          </p:cNvPr>
          <p:cNvCxnSpPr>
            <a:cxnSpLocks/>
          </p:cNvCxnSpPr>
          <p:nvPr/>
        </p:nvCxnSpPr>
        <p:spPr>
          <a:xfrm>
            <a:off x="7921100" y="1269158"/>
            <a:ext cx="37579" cy="4635343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774B98-C1C8-0895-3B89-045902D724F2}"/>
              </a:ext>
            </a:extLst>
          </p:cNvPr>
          <p:cNvSpPr txBox="1"/>
          <p:nvPr/>
        </p:nvSpPr>
        <p:spPr>
          <a:xfrm>
            <a:off x="6030596" y="1608795"/>
            <a:ext cx="1647112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Pauli Decomposition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FCCA1-5463-83AF-0334-8CA080B33094}"/>
              </a:ext>
            </a:extLst>
          </p:cNvPr>
          <p:cNvSpPr txBox="1"/>
          <p:nvPr/>
        </p:nvSpPr>
        <p:spPr>
          <a:xfrm>
            <a:off x="4014336" y="1728895"/>
            <a:ext cx="164711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Pre-Processing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770029-9941-3003-6561-956BF05339C1}"/>
              </a:ext>
            </a:extLst>
          </p:cNvPr>
          <p:cNvSpPr txBox="1"/>
          <p:nvPr/>
        </p:nvSpPr>
        <p:spPr>
          <a:xfrm>
            <a:off x="6027665" y="2527869"/>
            <a:ext cx="164711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Hamiltonian</a:t>
            </a:r>
            <a:br>
              <a:rPr lang="en-US" sz="1600">
                <a:latin typeface="Arial"/>
                <a:cs typeface="Arial"/>
              </a:rPr>
            </a:br>
            <a:r>
              <a:rPr lang="en-US" sz="1600">
                <a:latin typeface="Arial"/>
                <a:cs typeface="Arial"/>
              </a:rPr>
              <a:t>Evolution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D3476-FCB6-E2A6-F5DE-E783347C423A}"/>
              </a:ext>
            </a:extLst>
          </p:cNvPr>
          <p:cNvSpPr txBox="1"/>
          <p:nvPr/>
        </p:nvSpPr>
        <p:spPr>
          <a:xfrm>
            <a:off x="3958614" y="2654429"/>
            <a:ext cx="1753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Post-Processing</a:t>
            </a:r>
            <a:endParaRPr lang="en-US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C61773-8318-8B72-B8CD-04807E9C26C6}"/>
              </a:ext>
            </a:extLst>
          </p:cNvPr>
          <p:cNvSpPr txBox="1"/>
          <p:nvPr/>
        </p:nvSpPr>
        <p:spPr>
          <a:xfrm>
            <a:off x="4149966" y="4838976"/>
            <a:ext cx="16436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Exponentiation</a:t>
            </a:r>
          </a:p>
          <a:p>
            <a:r>
              <a:rPr lang="en-US" sz="1600" dirty="0">
                <a:latin typeface="Arial"/>
                <a:cs typeface="Arial"/>
              </a:rPr>
              <a:t>Suzuki Trotter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64192-A2B6-7A8E-7682-3BFC06766BFA}"/>
              </a:ext>
            </a:extLst>
          </p:cNvPr>
          <p:cNvSpPr txBox="1"/>
          <p:nvPr/>
        </p:nvSpPr>
        <p:spPr>
          <a:xfrm>
            <a:off x="8794805" y="910428"/>
            <a:ext cx="2695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Results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B4816E-10CA-D088-CD64-A53744E5C8B9}"/>
              </a:ext>
            </a:extLst>
          </p:cNvPr>
          <p:cNvSpPr txBox="1"/>
          <p:nvPr/>
        </p:nvSpPr>
        <p:spPr>
          <a:xfrm>
            <a:off x="632864" y="1026317"/>
            <a:ext cx="2695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Arial"/>
                <a:cs typeface="Arial"/>
              </a:rPr>
              <a:t>Configuration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7AEC88-E221-276B-8234-598C7165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40" y="1393612"/>
            <a:ext cx="3672947" cy="290115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F01A339-28C7-4A59-0CD3-886C1040D0AA}"/>
              </a:ext>
            </a:extLst>
          </p:cNvPr>
          <p:cNvSpPr txBox="1"/>
          <p:nvPr/>
        </p:nvSpPr>
        <p:spPr>
          <a:xfrm>
            <a:off x="6038327" y="4321555"/>
            <a:ext cx="16263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Block Encoding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570F115-C21B-4BD7-686E-4945988F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05805"/>
              </p:ext>
            </p:extLst>
          </p:nvPr>
        </p:nvGraphicFramePr>
        <p:xfrm>
          <a:off x="8353062" y="4690608"/>
          <a:ext cx="3580844" cy="1031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123">
                  <a:extLst>
                    <a:ext uri="{9D8B030D-6E8A-4147-A177-3AD203B41FA5}">
                      <a16:colId xmlns:a16="http://schemas.microsoft.com/office/drawing/2014/main" val="2030855271"/>
                    </a:ext>
                  </a:extLst>
                </a:gridCol>
                <a:gridCol w="1085585">
                  <a:extLst>
                    <a:ext uri="{9D8B030D-6E8A-4147-A177-3AD203B41FA5}">
                      <a16:colId xmlns:a16="http://schemas.microsoft.com/office/drawing/2014/main" val="4221076116"/>
                    </a:ext>
                  </a:extLst>
                </a:gridCol>
                <a:gridCol w="992136">
                  <a:extLst>
                    <a:ext uri="{9D8B030D-6E8A-4147-A177-3AD203B41FA5}">
                      <a16:colId xmlns:a16="http://schemas.microsoft.com/office/drawing/2014/main" val="800599191"/>
                    </a:ext>
                  </a:extLst>
                </a:gridCol>
              </a:tblGrid>
              <a:tr h="421981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</a:endParaRPr>
                    </a:p>
                  </a:txBody>
                  <a:tcPr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Velocities</a:t>
                      </a:r>
                    </a:p>
                  </a:txBody>
                  <a:tcPr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/>
                        </a:rPr>
                        <a:t>Positions</a:t>
                      </a:r>
                    </a:p>
                  </a:txBody>
                  <a:tcPr>
                    <a:solidFill>
                      <a:srgbClr val="5C8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91972"/>
                  </a:ext>
                </a:extLst>
              </a:tr>
              <a:tr h="292803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/>
                        </a:rPr>
                        <a:t>Mass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%0.82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/>
                        </a:rPr>
                        <a:t>%1.78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08427"/>
                  </a:ext>
                </a:extLst>
              </a:tr>
              <a:tr h="292803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/>
                        </a:rPr>
                        <a:t>Mass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%0.63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%0.30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9813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B9EF111B-C988-A993-D404-CF2985F3CED2}"/>
              </a:ext>
            </a:extLst>
          </p:cNvPr>
          <p:cNvSpPr txBox="1"/>
          <p:nvPr/>
        </p:nvSpPr>
        <p:spPr>
          <a:xfrm>
            <a:off x="9206904" y="5903227"/>
            <a:ext cx="1884800" cy="338554"/>
          </a:xfrm>
          <a:prstGeom prst="rect">
            <a:avLst/>
          </a:prstGeom>
          <a:ln>
            <a:solidFill>
              <a:srgbClr val="C90B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C90B04"/>
                </a:solidFill>
                <a:latin typeface="Arial"/>
                <a:cs typeface="Arial"/>
              </a:rPr>
              <a:t>!PHASE ERROR!</a:t>
            </a:r>
          </a:p>
        </p:txBody>
      </p:sp>
      <p:pic>
        <p:nvPicPr>
          <p:cNvPr id="7" name="Picture 6" descr="A square root of a square root of a square root of a square root of a square root of a square root of a square root of a square root of a square root of a square root&#10;&#10;Description automatically generated">
            <a:extLst>
              <a:ext uri="{FF2B5EF4-FFF2-40B4-BE49-F238E27FC236}">
                <a16:creationId xmlns:a16="http://schemas.microsoft.com/office/drawing/2014/main" id="{69DAF293-F930-86E4-5F9C-B3BAB0574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75" y="3938808"/>
            <a:ext cx="3355249" cy="109342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7A6AD4E2-3FC5-A1C4-8C66-B51FBF99AD62}"/>
              </a:ext>
            </a:extLst>
          </p:cNvPr>
          <p:cNvSpPr/>
          <p:nvPr/>
        </p:nvSpPr>
        <p:spPr>
          <a:xfrm rot="5400000">
            <a:off x="5586828" y="2821494"/>
            <a:ext cx="411104" cy="2238087"/>
          </a:xfrm>
          <a:prstGeom prst="rightBrace">
            <a:avLst/>
          </a:prstGeom>
          <a:ln>
            <a:solidFill>
              <a:srgbClr val="C90B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F221B-F305-5DDC-D2D7-AF6724053A1A}"/>
              </a:ext>
            </a:extLst>
          </p:cNvPr>
          <p:cNvSpPr txBox="1"/>
          <p:nvPr/>
        </p:nvSpPr>
        <p:spPr>
          <a:xfrm>
            <a:off x="4146630" y="4352054"/>
            <a:ext cx="15173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Product-based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F9126-42BE-674E-6D1E-B883BDA9E7B9}"/>
              </a:ext>
            </a:extLst>
          </p:cNvPr>
          <p:cNvSpPr txBox="1"/>
          <p:nvPr/>
        </p:nvSpPr>
        <p:spPr>
          <a:xfrm>
            <a:off x="664137" y="5245413"/>
            <a:ext cx="241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final quantum state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C50556-B705-43CB-4183-B0D288EEB153}"/>
              </a:ext>
            </a:extLst>
          </p:cNvPr>
          <p:cNvCxnSpPr>
            <a:cxnSpLocks/>
          </p:cNvCxnSpPr>
          <p:nvPr/>
        </p:nvCxnSpPr>
        <p:spPr>
          <a:xfrm flipV="1">
            <a:off x="5667875" y="1889359"/>
            <a:ext cx="371592" cy="1929"/>
          </a:xfrm>
          <a:prstGeom prst="straightConnector1">
            <a:avLst/>
          </a:prstGeom>
          <a:ln>
            <a:solidFill>
              <a:srgbClr val="5C89E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C044DB-252E-C8FD-2870-6F0BD4CC59AF}"/>
              </a:ext>
            </a:extLst>
          </p:cNvPr>
          <p:cNvCxnSpPr>
            <a:cxnSpLocks/>
          </p:cNvCxnSpPr>
          <p:nvPr/>
        </p:nvCxnSpPr>
        <p:spPr>
          <a:xfrm>
            <a:off x="6827440" y="2200505"/>
            <a:ext cx="7158" cy="318332"/>
          </a:xfrm>
          <a:prstGeom prst="straightConnector1">
            <a:avLst/>
          </a:prstGeom>
          <a:ln>
            <a:solidFill>
              <a:srgbClr val="5C89E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7751F-46F3-D3B6-9127-53F4FCDB29C9}"/>
              </a:ext>
            </a:extLst>
          </p:cNvPr>
          <p:cNvCxnSpPr>
            <a:cxnSpLocks/>
          </p:cNvCxnSpPr>
          <p:nvPr/>
        </p:nvCxnSpPr>
        <p:spPr>
          <a:xfrm flipH="1" flipV="1">
            <a:off x="5719206" y="2828054"/>
            <a:ext cx="324147" cy="1929"/>
          </a:xfrm>
          <a:prstGeom prst="straightConnector1">
            <a:avLst/>
          </a:prstGeom>
          <a:ln>
            <a:solidFill>
              <a:srgbClr val="5C89E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F9E163E-133B-A80A-67BE-DC38752DA37B}"/>
              </a:ext>
            </a:extLst>
          </p:cNvPr>
          <p:cNvCxnSpPr>
            <a:cxnSpLocks/>
          </p:cNvCxnSpPr>
          <p:nvPr/>
        </p:nvCxnSpPr>
        <p:spPr>
          <a:xfrm rot="5400000">
            <a:off x="6014278" y="2960755"/>
            <a:ext cx="660400" cy="991703"/>
          </a:xfrm>
          <a:prstGeom prst="bent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E72950-8CAF-D366-EC4E-DC0C7912B895}"/>
              </a:ext>
            </a:extLst>
          </p:cNvPr>
          <p:cNvSpPr txBox="1"/>
          <p:nvPr/>
        </p:nvSpPr>
        <p:spPr>
          <a:xfrm>
            <a:off x="6171096" y="4834835"/>
            <a:ext cx="1362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  <a:cs typeface="Segoe UI"/>
              </a:rPr>
              <a:t>Qubitization​</a:t>
            </a:r>
          </a:p>
          <a:p>
            <a:r>
              <a:rPr lang="en-US" sz="1600">
                <a:latin typeface="Arial"/>
                <a:cs typeface="Segoe UI"/>
              </a:rPr>
              <a:t>QSVT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6B584-49A0-220F-BABD-31AFC725C85F}"/>
              </a:ext>
            </a:extLst>
          </p:cNvPr>
          <p:cNvCxnSpPr>
            <a:cxnSpLocks/>
          </p:cNvCxnSpPr>
          <p:nvPr/>
        </p:nvCxnSpPr>
        <p:spPr>
          <a:xfrm>
            <a:off x="4164920" y="4747016"/>
            <a:ext cx="1480779" cy="6868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F8C97B-1DE7-8363-894F-01A4B96B1BB9}"/>
              </a:ext>
            </a:extLst>
          </p:cNvPr>
          <p:cNvCxnSpPr>
            <a:cxnSpLocks/>
          </p:cNvCxnSpPr>
          <p:nvPr/>
        </p:nvCxnSpPr>
        <p:spPr>
          <a:xfrm>
            <a:off x="6053355" y="4747016"/>
            <a:ext cx="1480779" cy="6868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drawing of two cats connected to a spiral&#10;&#10;Description automatically generated">
            <a:extLst>
              <a:ext uri="{FF2B5EF4-FFF2-40B4-BE49-F238E27FC236}">
                <a16:creationId xmlns:a16="http://schemas.microsoft.com/office/drawing/2014/main" id="{4828F74F-DFB5-F3EA-6C02-FBEDC67438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061" t="31898" r="268" b="20047"/>
          <a:stretch/>
        </p:blipFill>
        <p:spPr>
          <a:xfrm>
            <a:off x="670814" y="1818621"/>
            <a:ext cx="2413600" cy="1093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A3F540-BB1D-2E3C-5F33-2ACFCC1387E1}"/>
              </a:ext>
            </a:extLst>
          </p:cNvPr>
          <p:cNvSpPr txBox="1"/>
          <p:nvPr/>
        </p:nvSpPr>
        <p:spPr>
          <a:xfrm>
            <a:off x="8353062" y="4352054"/>
            <a:ext cx="1733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/>
              </a:rPr>
              <a:t>Errors at t = 0.5</a:t>
            </a:r>
          </a:p>
        </p:txBody>
      </p:sp>
    </p:spTree>
    <p:extLst>
      <p:ext uri="{BB962C8B-B14F-4D97-AF65-F5344CB8AC3E}">
        <p14:creationId xmlns:p14="http://schemas.microsoft.com/office/powerpoint/2010/main" val="170890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cat with a tail&#10;&#10;Description automatically generated with medium confidence">
            <a:extLst>
              <a:ext uri="{FF2B5EF4-FFF2-40B4-BE49-F238E27FC236}">
                <a16:creationId xmlns:a16="http://schemas.microsoft.com/office/drawing/2014/main" id="{182EC739-57B6-E6D8-41C4-ECAD1BC4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5" t="15085" r="28456" b="14395"/>
          <a:stretch/>
        </p:blipFill>
        <p:spPr>
          <a:xfrm rot="18121160" flipH="1">
            <a:off x="334274" y="1087542"/>
            <a:ext cx="2183960" cy="15768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34AB-7FAC-348E-6B70-CBE708B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8DFC1D0-74FE-C33C-79B9-D557E9F9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2" name="Picture 11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40C0093F-1B8C-5F7B-A16A-E4F7F2892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40DB63-96AA-0E5A-81BF-BDBA9C098C95}"/>
              </a:ext>
            </a:extLst>
          </p:cNvPr>
          <p:cNvSpPr txBox="1"/>
          <p:nvPr/>
        </p:nvSpPr>
        <p:spPr>
          <a:xfrm>
            <a:off x="314921" y="332363"/>
            <a:ext cx="74459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C90B04"/>
                </a:solidFill>
                <a:latin typeface="Arial"/>
              </a:rPr>
              <a:t>Kinetic Energy Estimation – Task 2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5EEA87-CB26-DEEA-3218-DC0CAE5D709A}"/>
              </a:ext>
            </a:extLst>
          </p:cNvPr>
          <p:cNvCxnSpPr/>
          <p:nvPr/>
        </p:nvCxnSpPr>
        <p:spPr>
          <a:xfrm>
            <a:off x="310746" y="970147"/>
            <a:ext cx="6892921" cy="6868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7BE5F-5FC1-F762-8277-0329970707FC}"/>
              </a:ext>
            </a:extLst>
          </p:cNvPr>
          <p:cNvSpPr txBox="1"/>
          <p:nvPr/>
        </p:nvSpPr>
        <p:spPr>
          <a:xfrm>
            <a:off x="440341" y="3202886"/>
            <a:ext cx="47067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Real Example can be simulated with N = 8 masses to prove the final equation</a:t>
            </a:r>
          </a:p>
        </p:txBody>
      </p:sp>
      <p:pic>
        <p:nvPicPr>
          <p:cNvPr id="21" name="Picture 2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5125CF88-51DC-AF38-01D7-361B7D1A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09" y="4064100"/>
            <a:ext cx="2651568" cy="8904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C2F4643-1F2C-7E97-D252-14941F2FA128}"/>
              </a:ext>
            </a:extLst>
          </p:cNvPr>
          <p:cNvSpPr/>
          <p:nvPr/>
        </p:nvSpPr>
        <p:spPr>
          <a:xfrm>
            <a:off x="443696" y="3105584"/>
            <a:ext cx="4709053" cy="2502955"/>
          </a:xfrm>
          <a:prstGeom prst="rect">
            <a:avLst/>
          </a:prstGeom>
          <a:noFill/>
          <a:ln>
            <a:solidFill>
              <a:srgbClr val="C90B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E56ACC-59EA-29B6-8EE6-F3A6CBB171C8}"/>
              </a:ext>
            </a:extLst>
          </p:cNvPr>
          <p:cNvSpPr txBox="1"/>
          <p:nvPr/>
        </p:nvSpPr>
        <p:spPr>
          <a:xfrm>
            <a:off x="527151" y="5045189"/>
            <a:ext cx="47067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Params: m = 1, k = 1, Suzuki Trotter</a:t>
            </a:r>
          </a:p>
        </p:txBody>
      </p:sp>
      <p:pic>
        <p:nvPicPr>
          <p:cNvPr id="29" name="Picture 28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7CB42161-1D46-31F9-98B4-02125D064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726" y="3026065"/>
            <a:ext cx="3058891" cy="2503991"/>
          </a:xfrm>
          <a:prstGeom prst="rect">
            <a:avLst/>
          </a:prstGeom>
        </p:spPr>
      </p:pic>
      <p:pic>
        <p:nvPicPr>
          <p:cNvPr id="30" name="Picture 29" descr="A graph of energy and time&#10;&#10;Description automatically generated">
            <a:extLst>
              <a:ext uri="{FF2B5EF4-FFF2-40B4-BE49-F238E27FC236}">
                <a16:creationId xmlns:a16="http://schemas.microsoft.com/office/drawing/2014/main" id="{1603D702-BBA4-B2FB-D545-19A21EAE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302" y="3023655"/>
            <a:ext cx="3050913" cy="249434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ABDA76-EAA5-B34B-B43C-EDB8A667C7DE}"/>
              </a:ext>
            </a:extLst>
          </p:cNvPr>
          <p:cNvCxnSpPr/>
          <p:nvPr/>
        </p:nvCxnSpPr>
        <p:spPr>
          <a:xfrm flipV="1">
            <a:off x="9284826" y="4011591"/>
            <a:ext cx="1666753" cy="1930"/>
          </a:xfrm>
          <a:prstGeom prst="straightConnector1">
            <a:avLst/>
          </a:prstGeom>
          <a:ln>
            <a:solidFill>
              <a:srgbClr val="C90B0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CB772C-EF8E-9EDE-4546-6307E42768C9}"/>
              </a:ext>
            </a:extLst>
          </p:cNvPr>
          <p:cNvCxnSpPr>
            <a:cxnSpLocks/>
          </p:cNvCxnSpPr>
          <p:nvPr/>
        </p:nvCxnSpPr>
        <p:spPr>
          <a:xfrm>
            <a:off x="10914926" y="3376912"/>
            <a:ext cx="866171" cy="7716"/>
          </a:xfrm>
          <a:prstGeom prst="straightConnector1">
            <a:avLst/>
          </a:prstGeom>
          <a:ln>
            <a:solidFill>
              <a:srgbClr val="C90B0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ADF9DA-2A32-DECB-7833-68458AEB7852}"/>
              </a:ext>
            </a:extLst>
          </p:cNvPr>
          <p:cNvSpPr txBox="1"/>
          <p:nvPr/>
        </p:nvSpPr>
        <p:spPr>
          <a:xfrm>
            <a:off x="9237100" y="3714100"/>
            <a:ext cx="1755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epsilon = 0.025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5110D-2E8A-4D03-43D1-EF91CC357907}"/>
              </a:ext>
            </a:extLst>
          </p:cNvPr>
          <p:cNvSpPr txBox="1"/>
          <p:nvPr/>
        </p:nvSpPr>
        <p:spPr>
          <a:xfrm>
            <a:off x="10462087" y="3067846"/>
            <a:ext cx="1755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epsilon =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C394B-8A70-A48A-2A14-D29399440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1241603"/>
            <a:ext cx="6096000" cy="11611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B49D5D-5C43-A137-2967-29897D540C53}"/>
              </a:ext>
            </a:extLst>
          </p:cNvPr>
          <p:cNvCxnSpPr/>
          <p:nvPr/>
        </p:nvCxnSpPr>
        <p:spPr>
          <a:xfrm flipV="1">
            <a:off x="9281329" y="4416594"/>
            <a:ext cx="1666753" cy="1930"/>
          </a:xfrm>
          <a:prstGeom prst="straightConnector1">
            <a:avLst/>
          </a:prstGeom>
          <a:ln>
            <a:solidFill>
              <a:srgbClr val="C90B0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56532D-707F-00BE-67F0-4ABB8B5ED376}"/>
              </a:ext>
            </a:extLst>
          </p:cNvPr>
          <p:cNvCxnSpPr>
            <a:cxnSpLocks/>
          </p:cNvCxnSpPr>
          <p:nvPr/>
        </p:nvCxnSpPr>
        <p:spPr>
          <a:xfrm>
            <a:off x="10914925" y="5188724"/>
            <a:ext cx="866171" cy="7716"/>
          </a:xfrm>
          <a:prstGeom prst="straightConnector1">
            <a:avLst/>
          </a:prstGeom>
          <a:ln>
            <a:solidFill>
              <a:srgbClr val="C90B0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3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34AB-7FAC-348E-6B70-CBE708B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5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53784213-EF95-1B39-A6F3-74F8868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5" name="Picture 1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6EE5CC03-A88C-A6E0-EADC-740AD21F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B18137-7C40-BE03-2639-71521FB386A6}"/>
              </a:ext>
            </a:extLst>
          </p:cNvPr>
          <p:cNvSpPr txBox="1"/>
          <p:nvPr/>
        </p:nvSpPr>
        <p:spPr>
          <a:xfrm>
            <a:off x="315081" y="1470118"/>
            <a:ext cx="47067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Real Quantum Hardwares are critical to understand the importance and reality of quantum algorithms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AB8CEB-428F-46FB-CCAC-9A5B6FC53533}"/>
              </a:ext>
            </a:extLst>
          </p:cNvPr>
          <p:cNvSpPr/>
          <p:nvPr/>
        </p:nvSpPr>
        <p:spPr>
          <a:xfrm>
            <a:off x="318436" y="1372816"/>
            <a:ext cx="4709053" cy="1104216"/>
          </a:xfrm>
          <a:prstGeom prst="rect">
            <a:avLst/>
          </a:prstGeom>
          <a:noFill/>
          <a:ln>
            <a:solidFill>
              <a:srgbClr val="C90B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A2BFA-3949-F098-E995-5996CEC96E22}"/>
              </a:ext>
            </a:extLst>
          </p:cNvPr>
          <p:cNvSpPr/>
          <p:nvPr/>
        </p:nvSpPr>
        <p:spPr>
          <a:xfrm>
            <a:off x="318436" y="2750678"/>
            <a:ext cx="4709053" cy="2743038"/>
          </a:xfrm>
          <a:prstGeom prst="rect">
            <a:avLst/>
          </a:prstGeom>
          <a:noFill/>
          <a:ln>
            <a:solidFill>
              <a:srgbClr val="5C8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A15AD7-F2DE-BB03-64F1-43CE5DD0D1E4}"/>
              </a:ext>
            </a:extLst>
          </p:cNvPr>
          <p:cNvSpPr txBox="1"/>
          <p:nvPr/>
        </p:nvSpPr>
        <p:spPr>
          <a:xfrm>
            <a:off x="315081" y="2837543"/>
            <a:ext cx="47067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Compared the following simulator and IBM Quantum Hardware for Kinetic Energy Estimation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112BF3-2FD4-3DEB-9C41-E300A44528BD}"/>
              </a:ext>
            </a:extLst>
          </p:cNvPr>
          <p:cNvSpPr txBox="1"/>
          <p:nvPr/>
        </p:nvSpPr>
        <p:spPr>
          <a:xfrm>
            <a:off x="1536369" y="3870939"/>
            <a:ext cx="22746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Classiq Simulator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IBM Osaka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IBM Kyoto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IBM Sherbrooke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IBM Brisbane</a:t>
            </a:r>
          </a:p>
        </p:txBody>
      </p:sp>
      <p:pic>
        <p:nvPicPr>
          <p:cNvPr id="29" name="Picture 28" descr="A screenshot of a graph&#10;&#10;Description automatically generated">
            <a:extLst>
              <a:ext uri="{FF2B5EF4-FFF2-40B4-BE49-F238E27FC236}">
                <a16:creationId xmlns:a16="http://schemas.microsoft.com/office/drawing/2014/main" id="{4C00A29F-4EDB-D95C-0ACF-E6FAE12B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26302"/>
            <a:ext cx="6557696" cy="49185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91CB93-D338-CB9F-1CE2-6840D7F92F0D}"/>
              </a:ext>
            </a:extLst>
          </p:cNvPr>
          <p:cNvSpPr txBox="1"/>
          <p:nvPr/>
        </p:nvSpPr>
        <p:spPr>
          <a:xfrm>
            <a:off x="7501003" y="5663852"/>
            <a:ext cx="223172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Arial"/>
                <a:cs typeface="Arial"/>
              </a:rPr>
              <a:t>Resource Estimation with Suzuki Trotter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5216A-3726-7728-6505-D8F69AB8AAD7}"/>
              </a:ext>
            </a:extLst>
          </p:cNvPr>
          <p:cNvSpPr txBox="1"/>
          <p:nvPr/>
        </p:nvSpPr>
        <p:spPr>
          <a:xfrm>
            <a:off x="314921" y="332363"/>
            <a:ext cx="4284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b="1" dirty="0">
                <a:solidFill>
                  <a:srgbClr val="C90B04"/>
                </a:solidFill>
                <a:latin typeface="Arial"/>
              </a:rPr>
              <a:t>Resource </a:t>
            </a:r>
            <a:r>
              <a:rPr lang="tr-TR" sz="3200" b="1" dirty="0" err="1">
                <a:solidFill>
                  <a:srgbClr val="C90B04"/>
                </a:solidFill>
                <a:latin typeface="Arial"/>
              </a:rPr>
              <a:t>Estimation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E4B2DD-B07C-6878-4901-DD0FD2BC02DE}"/>
              </a:ext>
            </a:extLst>
          </p:cNvPr>
          <p:cNvCxnSpPr>
            <a:cxnSpLocks/>
          </p:cNvCxnSpPr>
          <p:nvPr/>
        </p:nvCxnSpPr>
        <p:spPr>
          <a:xfrm flipV="1">
            <a:off x="310746" y="959667"/>
            <a:ext cx="4215987" cy="10480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34AB-7FAC-348E-6B70-CBE708B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6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53784213-EF95-1B39-A6F3-74F8868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5" name="Picture 1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6EE5CC03-A88C-A6E0-EADC-740AD21F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15844E-6A83-C745-52ED-E1E0458F2AD6}"/>
              </a:ext>
            </a:extLst>
          </p:cNvPr>
          <p:cNvSpPr txBox="1"/>
          <p:nvPr/>
        </p:nvSpPr>
        <p:spPr>
          <a:xfrm>
            <a:off x="314921" y="332363"/>
            <a:ext cx="43904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C90B04"/>
                </a:solidFill>
                <a:latin typeface="Arial"/>
              </a:rPr>
              <a:t>Optimization – Task 3</a:t>
            </a:r>
            <a:endParaRPr lang="en-US" sz="3200" b="1" dirty="0">
              <a:solidFill>
                <a:srgbClr val="C90B04"/>
              </a:solidFill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2B4FB-7077-B2A9-7FD2-0CDBC4C846F8}"/>
              </a:ext>
            </a:extLst>
          </p:cNvPr>
          <p:cNvCxnSpPr/>
          <p:nvPr/>
        </p:nvCxnSpPr>
        <p:spPr>
          <a:xfrm flipV="1">
            <a:off x="310746" y="965179"/>
            <a:ext cx="4327834" cy="15406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B18137-7C40-BE03-2639-71521FB386A6}"/>
              </a:ext>
            </a:extLst>
          </p:cNvPr>
          <p:cNvSpPr txBox="1"/>
          <p:nvPr/>
        </p:nvSpPr>
        <p:spPr>
          <a:xfrm>
            <a:off x="889344" y="1326678"/>
            <a:ext cx="102626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All of the </a:t>
            </a:r>
            <a:r>
              <a:rPr lang="en-US" dirty="0" err="1"/>
              <a:t>hardwares</a:t>
            </a:r>
            <a:r>
              <a:rPr lang="en-US" dirty="0"/>
              <a:t> give same circuit parameters except synthesis time. So, choose IBM Osaka with lowest time and try to optimize 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AB8CEB-428F-46FB-CCAC-9A5B6FC53533}"/>
              </a:ext>
            </a:extLst>
          </p:cNvPr>
          <p:cNvSpPr/>
          <p:nvPr/>
        </p:nvSpPr>
        <p:spPr>
          <a:xfrm>
            <a:off x="825180" y="1210085"/>
            <a:ext cx="10457812" cy="930596"/>
          </a:xfrm>
          <a:prstGeom prst="rect">
            <a:avLst/>
          </a:prstGeom>
          <a:noFill/>
          <a:ln>
            <a:solidFill>
              <a:srgbClr val="C90B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FDAF8E-AB9E-093B-E357-5D2FA6101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71816"/>
              </p:ext>
            </p:extLst>
          </p:nvPr>
        </p:nvGraphicFramePr>
        <p:xfrm>
          <a:off x="1037250" y="2335470"/>
          <a:ext cx="10116048" cy="289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012">
                  <a:extLst>
                    <a:ext uri="{9D8B030D-6E8A-4147-A177-3AD203B41FA5}">
                      <a16:colId xmlns:a16="http://schemas.microsoft.com/office/drawing/2014/main" val="3279257457"/>
                    </a:ext>
                  </a:extLst>
                </a:gridCol>
                <a:gridCol w="2529012">
                  <a:extLst>
                    <a:ext uri="{9D8B030D-6E8A-4147-A177-3AD203B41FA5}">
                      <a16:colId xmlns:a16="http://schemas.microsoft.com/office/drawing/2014/main" val="3433277529"/>
                    </a:ext>
                  </a:extLst>
                </a:gridCol>
                <a:gridCol w="2529012">
                  <a:extLst>
                    <a:ext uri="{9D8B030D-6E8A-4147-A177-3AD203B41FA5}">
                      <a16:colId xmlns:a16="http://schemas.microsoft.com/office/drawing/2014/main" val="3685914688"/>
                    </a:ext>
                  </a:extLst>
                </a:gridCol>
                <a:gridCol w="2529012">
                  <a:extLst>
                    <a:ext uri="{9D8B030D-6E8A-4147-A177-3AD203B41FA5}">
                      <a16:colId xmlns:a16="http://schemas.microsoft.com/office/drawing/2014/main" val="1160452548"/>
                    </a:ext>
                  </a:extLst>
                </a:gridCol>
              </a:tblGrid>
              <a:tr h="80246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IBM Osaka</a:t>
                      </a:r>
                    </a:p>
                  </a:txBody>
                  <a:tcPr anchor="ctr"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No Optimization</a:t>
                      </a:r>
                    </a:p>
                  </a:txBody>
                  <a:tcPr anchor="ctr"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Depth Optimization</a:t>
                      </a:r>
                    </a:p>
                  </a:txBody>
                  <a:tcPr anchor="ctr"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Width Optimization</a:t>
                      </a:r>
                    </a:p>
                  </a:txBody>
                  <a:tcPr anchor="ctr">
                    <a:solidFill>
                      <a:srgbClr val="5C8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69351"/>
                  </a:ext>
                </a:extLst>
              </a:tr>
              <a:tr h="52281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Synthesis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39.97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66.69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67.00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257158"/>
                  </a:ext>
                </a:extLst>
              </a:tr>
              <a:tr h="52281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67537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67537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67537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330033"/>
                  </a:ext>
                </a:extLst>
              </a:tr>
              <a:tr h="52281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452347"/>
                  </a:ext>
                </a:extLst>
              </a:tr>
              <a:tr h="52281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CX Gate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53561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53561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53561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340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362CA9-35F4-9173-63C5-766D5F1D0FD2}"/>
              </a:ext>
            </a:extLst>
          </p:cNvPr>
          <p:cNvSpPr txBox="1"/>
          <p:nvPr/>
        </p:nvSpPr>
        <p:spPr>
          <a:xfrm>
            <a:off x="4271031" y="5470420"/>
            <a:ext cx="36499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C90B04"/>
                </a:solidFill>
                <a:latin typeface="Arial"/>
                <a:cs typeface="Arial"/>
              </a:rPr>
              <a:t>!NO OPTIMIZATION!</a:t>
            </a:r>
            <a:endParaRPr lang="en-US" dirty="0"/>
          </a:p>
          <a:p>
            <a:pPr algn="ctr"/>
            <a:r>
              <a:rPr lang="en-US" sz="1600" b="1" dirty="0">
                <a:solidFill>
                  <a:srgbClr val="C90B04"/>
                </a:solidFill>
                <a:latin typeface="Arial"/>
                <a:cs typeface="Arial"/>
              </a:rPr>
              <a:t>CHANGE EVOLUTION METHOD</a:t>
            </a:r>
          </a:p>
        </p:txBody>
      </p:sp>
    </p:spTree>
    <p:extLst>
      <p:ext uri="{BB962C8B-B14F-4D97-AF65-F5344CB8AC3E}">
        <p14:creationId xmlns:p14="http://schemas.microsoft.com/office/powerpoint/2010/main" val="27240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34AB-7FAC-348E-6B70-CBE708B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7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53784213-EF95-1B39-A6F3-74F8868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5" name="Picture 1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6EE5CC03-A88C-A6E0-EADC-740AD21F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15844E-6A83-C745-52ED-E1E0458F2AD6}"/>
              </a:ext>
            </a:extLst>
          </p:cNvPr>
          <p:cNvSpPr txBox="1"/>
          <p:nvPr/>
        </p:nvSpPr>
        <p:spPr>
          <a:xfrm>
            <a:off x="314921" y="332363"/>
            <a:ext cx="25781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90B04"/>
                </a:solidFill>
                <a:latin typeface="Arial"/>
              </a:rPr>
              <a:t>Qubitization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2B4FB-7077-B2A9-7FD2-0CDBC4C846F8}"/>
              </a:ext>
            </a:extLst>
          </p:cNvPr>
          <p:cNvCxnSpPr/>
          <p:nvPr/>
        </p:nvCxnSpPr>
        <p:spPr>
          <a:xfrm flipV="1">
            <a:off x="310746" y="965179"/>
            <a:ext cx="2532081" cy="15406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B18137-7C40-BE03-2639-71521FB386A6}"/>
              </a:ext>
            </a:extLst>
          </p:cNvPr>
          <p:cNvSpPr txBox="1"/>
          <p:nvPr/>
        </p:nvSpPr>
        <p:spPr>
          <a:xfrm>
            <a:off x="315081" y="1470118"/>
            <a:ext cx="47067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Qubitization</a:t>
            </a:r>
            <a:r>
              <a:rPr lang="en-US" dirty="0"/>
              <a:t> for </a:t>
            </a:r>
            <a:r>
              <a:rPr lang="en-US" u="sng" dirty="0"/>
              <a:t>Kinetic Energy Estimation</a:t>
            </a:r>
            <a:r>
              <a:rPr lang="en-US" dirty="0"/>
              <a:t>, we</a:t>
            </a:r>
            <a:r>
              <a:rPr lang="en-US" b="1" dirty="0"/>
              <a:t> </a:t>
            </a:r>
            <a:r>
              <a:rPr lang="en-US" dirty="0"/>
              <a:t>set</a:t>
            </a:r>
            <a:r>
              <a:rPr lang="en-US" b="1" dirty="0"/>
              <a:t> N = 2 </a:t>
            </a:r>
            <a:r>
              <a:rPr lang="en-US" dirty="0"/>
              <a:t>due to very long synthesis and execution times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AB8CEB-428F-46FB-CCAC-9A5B6FC53533}"/>
              </a:ext>
            </a:extLst>
          </p:cNvPr>
          <p:cNvSpPr/>
          <p:nvPr/>
        </p:nvSpPr>
        <p:spPr>
          <a:xfrm>
            <a:off x="318436" y="1372816"/>
            <a:ext cx="4709053" cy="1104216"/>
          </a:xfrm>
          <a:prstGeom prst="rect">
            <a:avLst/>
          </a:prstGeom>
          <a:noFill/>
          <a:ln>
            <a:solidFill>
              <a:srgbClr val="C90B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A2BFA-3949-F098-E995-5996CEC96E22}"/>
              </a:ext>
            </a:extLst>
          </p:cNvPr>
          <p:cNvSpPr/>
          <p:nvPr/>
        </p:nvSpPr>
        <p:spPr>
          <a:xfrm>
            <a:off x="318437" y="2750678"/>
            <a:ext cx="4703402" cy="2597589"/>
          </a:xfrm>
          <a:prstGeom prst="rect">
            <a:avLst/>
          </a:prstGeom>
          <a:noFill/>
          <a:ln>
            <a:solidFill>
              <a:srgbClr val="5C8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A15AD7-F2DE-BB03-64F1-43CE5DD0D1E4}"/>
              </a:ext>
            </a:extLst>
          </p:cNvPr>
          <p:cNvSpPr txBox="1"/>
          <p:nvPr/>
        </p:nvSpPr>
        <p:spPr>
          <a:xfrm>
            <a:off x="315081" y="2837543"/>
            <a:ext cx="47067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Compared the following simulator and IBM Quantum </a:t>
            </a:r>
            <a:r>
              <a:rPr lang="en-US" dirty="0" err="1"/>
              <a:t>Hardwares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112BF3-2FD4-3DEB-9C41-E300A44528BD}"/>
              </a:ext>
            </a:extLst>
          </p:cNvPr>
          <p:cNvSpPr txBox="1"/>
          <p:nvPr/>
        </p:nvSpPr>
        <p:spPr>
          <a:xfrm>
            <a:off x="1531148" y="3570739"/>
            <a:ext cx="22746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Classiq</a:t>
            </a:r>
            <a:r>
              <a:rPr lang="en-US" dirty="0"/>
              <a:t> Simulator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IBM Osaka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IBM Kyoto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IBM Sherbrooke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IBM Brisbane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91CB93-D338-CB9F-1CE2-6840D7F92F0D}"/>
              </a:ext>
            </a:extLst>
          </p:cNvPr>
          <p:cNvSpPr txBox="1"/>
          <p:nvPr/>
        </p:nvSpPr>
        <p:spPr>
          <a:xfrm>
            <a:off x="7668160" y="5157379"/>
            <a:ext cx="240075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Resource Estimation with </a:t>
            </a:r>
            <a:r>
              <a:rPr lang="en-US" sz="900" b="1" dirty="0" err="1">
                <a:latin typeface="Arial"/>
                <a:cs typeface="Arial"/>
              </a:rPr>
              <a:t>Qubitization</a:t>
            </a:r>
            <a:endParaRPr lang="en-US" b="1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331FFEB-1C78-EE75-B2EC-43432C5F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" t="6154" b="113"/>
          <a:stretch/>
        </p:blipFill>
        <p:spPr>
          <a:xfrm>
            <a:off x="5346320" y="363176"/>
            <a:ext cx="6007480" cy="4817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BEC2A-0F29-3EE0-E14B-82236ABCD166}"/>
              </a:ext>
            </a:extLst>
          </p:cNvPr>
          <p:cNvSpPr txBox="1"/>
          <p:nvPr/>
        </p:nvSpPr>
        <p:spPr>
          <a:xfrm>
            <a:off x="233355" y="5568385"/>
            <a:ext cx="813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Hardwares</a:t>
            </a:r>
            <a:r>
              <a:rPr lang="en-US" dirty="0"/>
              <a:t> differ a lot in depth and CX gate number and </a:t>
            </a:r>
            <a:r>
              <a:rPr lang="en-US" b="1" dirty="0"/>
              <a:t>IBM Osaka </a:t>
            </a:r>
            <a:r>
              <a:rPr lang="en-US" dirty="0"/>
              <a:t>is the most appropriate amongst them. We chose this for the next step- </a:t>
            </a:r>
            <a:r>
              <a:rPr lang="en-US" b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86184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34AB-7FAC-348E-6B70-CBE708B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8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53784213-EF95-1B39-A6F3-74F8868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5" name="Picture 1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6EE5CC03-A88C-A6E0-EADC-740AD21F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15844E-6A83-C745-52ED-E1E0458F2AD6}"/>
              </a:ext>
            </a:extLst>
          </p:cNvPr>
          <p:cNvSpPr txBox="1"/>
          <p:nvPr/>
        </p:nvSpPr>
        <p:spPr>
          <a:xfrm>
            <a:off x="314921" y="332363"/>
            <a:ext cx="6175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90B04"/>
                </a:solidFill>
                <a:latin typeface="Arial"/>
              </a:rPr>
              <a:t>Optimization with </a:t>
            </a:r>
            <a:r>
              <a:rPr lang="en-US" sz="3200" b="1" err="1">
                <a:solidFill>
                  <a:srgbClr val="C90B04"/>
                </a:solidFill>
                <a:latin typeface="Arial"/>
              </a:rPr>
              <a:t>Qubitization</a:t>
            </a:r>
            <a:endParaRPr lang="en-US" err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2B4FB-7077-B2A9-7FD2-0CDBC4C846F8}"/>
              </a:ext>
            </a:extLst>
          </p:cNvPr>
          <p:cNvCxnSpPr/>
          <p:nvPr/>
        </p:nvCxnSpPr>
        <p:spPr>
          <a:xfrm flipV="1">
            <a:off x="310746" y="965179"/>
            <a:ext cx="6043067" cy="15406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B18137-7C40-BE03-2639-71521FB386A6}"/>
              </a:ext>
            </a:extLst>
          </p:cNvPr>
          <p:cNvSpPr txBox="1"/>
          <p:nvPr/>
        </p:nvSpPr>
        <p:spPr>
          <a:xfrm>
            <a:off x="380500" y="1442394"/>
            <a:ext cx="114007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IBM Osaka has a maximum of </a:t>
            </a:r>
            <a:r>
              <a:rPr lang="en-US" b="1" dirty="0"/>
              <a:t>127 qubits</a:t>
            </a:r>
            <a:r>
              <a:rPr lang="en-US" dirty="0"/>
              <a:t>, so we tried to trade-off  very large depths for some qubits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AB8CEB-428F-46FB-CCAC-9A5B6FC53533}"/>
              </a:ext>
            </a:extLst>
          </p:cNvPr>
          <p:cNvSpPr/>
          <p:nvPr/>
        </p:nvSpPr>
        <p:spPr>
          <a:xfrm>
            <a:off x="318437" y="1218487"/>
            <a:ext cx="11576697" cy="930596"/>
          </a:xfrm>
          <a:prstGeom prst="rect">
            <a:avLst/>
          </a:prstGeom>
          <a:noFill/>
          <a:ln>
            <a:solidFill>
              <a:srgbClr val="C90B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FDAF8E-AB9E-093B-E357-5D2FA6101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03286"/>
              </p:ext>
            </p:extLst>
          </p:nvPr>
        </p:nvGraphicFramePr>
        <p:xfrm>
          <a:off x="395468" y="2430682"/>
          <a:ext cx="11502545" cy="281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509">
                  <a:extLst>
                    <a:ext uri="{9D8B030D-6E8A-4147-A177-3AD203B41FA5}">
                      <a16:colId xmlns:a16="http://schemas.microsoft.com/office/drawing/2014/main" val="3279257457"/>
                    </a:ext>
                  </a:extLst>
                </a:gridCol>
                <a:gridCol w="2300509">
                  <a:extLst>
                    <a:ext uri="{9D8B030D-6E8A-4147-A177-3AD203B41FA5}">
                      <a16:colId xmlns:a16="http://schemas.microsoft.com/office/drawing/2014/main" val="3433277529"/>
                    </a:ext>
                  </a:extLst>
                </a:gridCol>
                <a:gridCol w="2300509">
                  <a:extLst>
                    <a:ext uri="{9D8B030D-6E8A-4147-A177-3AD203B41FA5}">
                      <a16:colId xmlns:a16="http://schemas.microsoft.com/office/drawing/2014/main" val="3685914688"/>
                    </a:ext>
                  </a:extLst>
                </a:gridCol>
                <a:gridCol w="2300509">
                  <a:extLst>
                    <a:ext uri="{9D8B030D-6E8A-4147-A177-3AD203B41FA5}">
                      <a16:colId xmlns:a16="http://schemas.microsoft.com/office/drawing/2014/main" val="1160452548"/>
                    </a:ext>
                  </a:extLst>
                </a:gridCol>
                <a:gridCol w="2300509">
                  <a:extLst>
                    <a:ext uri="{9D8B030D-6E8A-4147-A177-3AD203B41FA5}">
                      <a16:colId xmlns:a16="http://schemas.microsoft.com/office/drawing/2014/main" val="3059405454"/>
                    </a:ext>
                  </a:extLst>
                </a:gridCol>
              </a:tblGrid>
              <a:tr h="78317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IBM Osaka</a:t>
                      </a:r>
                    </a:p>
                  </a:txBody>
                  <a:tcPr anchor="ctr"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No Optimization</a:t>
                      </a:r>
                    </a:p>
                  </a:txBody>
                  <a:tcPr anchor="ctr"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Depth Optimization</a:t>
                      </a:r>
                    </a:p>
                  </a:txBody>
                  <a:tcPr anchor="ctr"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Width Optimization</a:t>
                      </a:r>
                    </a:p>
                  </a:txBody>
                  <a:tcPr anchor="ctr">
                    <a:solidFill>
                      <a:srgbClr val="5C89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Arial"/>
                        </a:rPr>
                        <a:t>Depth Opt. 127 Max</a:t>
                      </a:r>
                    </a:p>
                  </a:txBody>
                  <a:tcPr anchor="ctr">
                    <a:solidFill>
                      <a:srgbClr val="C90B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69351"/>
                  </a:ext>
                </a:extLst>
              </a:tr>
              <a:tr h="50855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Synthesis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49.65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189.37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818.17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latin typeface="Arial"/>
                        </a:rPr>
                        <a:t>2350.92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257158"/>
                  </a:ext>
                </a:extLst>
              </a:tr>
              <a:tr h="50855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Arial"/>
                        </a:rPr>
                        <a:t>32342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Arial"/>
                        </a:rPr>
                        <a:t>19767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Arial"/>
                        </a:rPr>
                        <a:t>56581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Arial"/>
                        </a:rPr>
                        <a:t>19744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330033"/>
                  </a:ext>
                </a:extLst>
              </a:tr>
              <a:tr h="50855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Arial"/>
                        </a:rPr>
                        <a:t>1273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Arial"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452347"/>
                  </a:ext>
                </a:extLst>
              </a:tr>
              <a:tr h="50855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CX Gate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Arial"/>
                        </a:rPr>
                        <a:t>21984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Arial"/>
                        </a:rPr>
                        <a:t>14836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/>
                        </a:rPr>
                        <a:t>39098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Arial"/>
                        </a:rPr>
                        <a:t>14816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340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75974F-6F24-7621-BAFB-BCB56EE991D1}"/>
              </a:ext>
            </a:extLst>
          </p:cNvPr>
          <p:cNvSpPr txBox="1"/>
          <p:nvPr/>
        </p:nvSpPr>
        <p:spPr>
          <a:xfrm>
            <a:off x="4314085" y="5555987"/>
            <a:ext cx="36499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C90B04"/>
                </a:solidFill>
                <a:latin typeface="Arial"/>
                <a:cs typeface="Arial"/>
              </a:rPr>
              <a:t>SUCCESSFUL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6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34AB-7FAC-348E-6B70-CBE708B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613-C980-4B0A-8249-868D73439450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53784213-EF95-1B39-A6F3-74F8868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b="1"/>
              <a:t>Womanium Quantum+AI Project 2024</a:t>
            </a:r>
            <a:endParaRPr lang="en-US" b="1"/>
          </a:p>
        </p:txBody>
      </p:sp>
      <p:pic>
        <p:nvPicPr>
          <p:cNvPr id="15" name="Picture 1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6EE5CC03-A88C-A6E0-EADC-740AD21F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" y="6428005"/>
            <a:ext cx="2919548" cy="2186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15844E-6A83-C745-52ED-E1E0458F2AD6}"/>
              </a:ext>
            </a:extLst>
          </p:cNvPr>
          <p:cNvSpPr txBox="1"/>
          <p:nvPr/>
        </p:nvSpPr>
        <p:spPr>
          <a:xfrm>
            <a:off x="314921" y="332363"/>
            <a:ext cx="6175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90B04"/>
                </a:solidFill>
                <a:latin typeface="Arial"/>
              </a:rPr>
              <a:t>Optimization with </a:t>
            </a:r>
            <a:r>
              <a:rPr lang="en-US" sz="3200" b="1" err="1">
                <a:solidFill>
                  <a:srgbClr val="C90B04"/>
                </a:solidFill>
                <a:latin typeface="Arial"/>
              </a:rPr>
              <a:t>Qubitization</a:t>
            </a:r>
            <a:endParaRPr lang="en-US" err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2B4FB-7077-B2A9-7FD2-0CDBC4C846F8}"/>
              </a:ext>
            </a:extLst>
          </p:cNvPr>
          <p:cNvCxnSpPr/>
          <p:nvPr/>
        </p:nvCxnSpPr>
        <p:spPr>
          <a:xfrm flipV="1">
            <a:off x="310746" y="965179"/>
            <a:ext cx="6043067" cy="15406"/>
          </a:xfrm>
          <a:prstGeom prst="straightConnector1">
            <a:avLst/>
          </a:prstGeom>
          <a:ln>
            <a:solidFill>
              <a:srgbClr val="5C8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1A6D095-AF88-178D-7513-972259826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35714" y="-2318456"/>
            <a:ext cx="3320572" cy="11267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022C80-8B9F-884D-36F5-9E4D60CB6425}"/>
              </a:ext>
            </a:extLst>
          </p:cNvPr>
          <p:cNvCxnSpPr>
            <a:cxnSpLocks/>
          </p:cNvCxnSpPr>
          <p:nvPr/>
        </p:nvCxnSpPr>
        <p:spPr>
          <a:xfrm flipV="1">
            <a:off x="462075" y="5202817"/>
            <a:ext cx="11267850" cy="15406"/>
          </a:xfrm>
          <a:prstGeom prst="straightConnector1">
            <a:avLst/>
          </a:prstGeom>
          <a:ln>
            <a:solidFill>
              <a:srgbClr val="5C89ED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0DFE9B-BDA3-7679-2616-10DD4107C180}"/>
              </a:ext>
            </a:extLst>
          </p:cNvPr>
          <p:cNvSpPr txBox="1"/>
          <p:nvPr/>
        </p:nvSpPr>
        <p:spPr>
          <a:xfrm>
            <a:off x="5418046" y="5311800"/>
            <a:ext cx="13559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1600" b="1" dirty="0">
                <a:solidFill>
                  <a:srgbClr val="C90B04"/>
                </a:solidFill>
                <a:latin typeface="Arial"/>
                <a:cs typeface="Arial"/>
              </a:rPr>
              <a:t>127 </a:t>
            </a:r>
            <a:r>
              <a:rPr lang="tr-TR" sz="1600" b="1" dirty="0" err="1">
                <a:solidFill>
                  <a:srgbClr val="C90B04"/>
                </a:solidFill>
                <a:latin typeface="Arial"/>
                <a:cs typeface="Arial"/>
              </a:rPr>
              <a:t>Qubits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8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4F4561CF9EF34AA79EF8E2DD06D27E" ma:contentTypeVersion="17" ma:contentTypeDescription="Create a new document." ma:contentTypeScope="" ma:versionID="e26b633f22049d5927267da7b2ac9161">
  <xsd:schema xmlns:xsd="http://www.w3.org/2001/XMLSchema" xmlns:xs="http://www.w3.org/2001/XMLSchema" xmlns:p="http://schemas.microsoft.com/office/2006/metadata/properties" xmlns:ns3="37bdb0da-d464-478e-a8b2-dcfb19513867" xmlns:ns4="07cd3c4e-c09b-4b5a-b1f4-f232a1471163" targetNamespace="http://schemas.microsoft.com/office/2006/metadata/properties" ma:root="true" ma:fieldsID="f47905cb54d9a43e6fd079d4443d6337" ns3:_="" ns4:_="">
    <xsd:import namespace="37bdb0da-d464-478e-a8b2-dcfb19513867"/>
    <xsd:import namespace="07cd3c4e-c09b-4b5a-b1f4-f232a14711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db0da-d464-478e-a8b2-dcfb19513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d3c4e-c09b-4b5a-b1f4-f232a147116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bdb0da-d464-478e-a8b2-dcfb19513867" xsi:nil="true"/>
  </documentManagement>
</p:properties>
</file>

<file path=customXml/itemProps1.xml><?xml version="1.0" encoding="utf-8"?>
<ds:datastoreItem xmlns:ds="http://schemas.openxmlformats.org/officeDocument/2006/customXml" ds:itemID="{AE98AC59-57E9-420C-98BF-7960725AE7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4E6C7-54A4-4A53-AFED-D36364B8B900}">
  <ds:schemaRefs>
    <ds:schemaRef ds:uri="07cd3c4e-c09b-4b5a-b1f4-f232a1471163"/>
    <ds:schemaRef ds:uri="37bdb0da-d464-478e-a8b2-dcfb195138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384038-9AA8-4BF3-9010-9462CF81E923}">
  <ds:schemaRefs>
    <ds:schemaRef ds:uri="http://schemas.openxmlformats.org/package/2006/metadata/core-properties"/>
    <ds:schemaRef ds:uri="37bdb0da-d464-478e-a8b2-dcfb19513867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07cd3c4e-c09b-4b5a-b1f4-f232a1471163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1076</Words>
  <Application>Microsoft Office PowerPoint</Application>
  <PresentationFormat>Widescreen</PresentationFormat>
  <Paragraphs>188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Radian, Cristina (cgradian42)</dc:creator>
  <cp:lastModifiedBy>Kerem YURTSEVEN</cp:lastModifiedBy>
  <cp:revision>258</cp:revision>
  <dcterms:created xsi:type="dcterms:W3CDTF">2024-08-08T03:12:52Z</dcterms:created>
  <dcterms:modified xsi:type="dcterms:W3CDTF">2024-08-15T08:50:51Z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0x010100C64F4561CF9EF34AA79EF8E2DD06D27E</vt:lpwstr>
  </property>
</Properties>
</file>