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007577990" r:id="rId2"/>
    <p:sldId id="2007577977" r:id="rId3"/>
    <p:sldId id="2007577981" r:id="rId4"/>
    <p:sldId id="2007577982" r:id="rId5"/>
    <p:sldId id="2007577992" r:id="rId6"/>
    <p:sldId id="2007577991" r:id="rId7"/>
    <p:sldId id="200757798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53B8C7-5048-438B-B8D2-F15A4983CDE5}">
          <p14:sldIdLst>
            <p14:sldId id="2007577990"/>
            <p14:sldId id="2007577977"/>
            <p14:sldId id="2007577981"/>
            <p14:sldId id="2007577982"/>
            <p14:sldId id="2007577992"/>
            <p14:sldId id="2007577991"/>
            <p14:sldId id="2007577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景(Jing Li)" initials="李景(Jing" lastIdx="3" clrIdx="0">
    <p:extLst>
      <p:ext uri="{19B8F6BF-5375-455C-9EA6-DF929625EA0E}">
        <p15:presenceInfo xmlns:p15="http://schemas.microsoft.com/office/powerpoint/2012/main" userId="S::lijing3@genomics.cn::3a458677-32ac-4dc5-966f-26b72d4dd9c6" providerId="AD"/>
      </p:ext>
    </p:extLst>
  </p:cmAuthor>
  <p:cmAuthor id="2" name="龙美静(Meijing Long)" initials="龙美静(Meijing" lastIdx="1" clrIdx="1">
    <p:extLst>
      <p:ext uri="{19B8F6BF-5375-455C-9EA6-DF929625EA0E}">
        <p15:presenceInfo xmlns:p15="http://schemas.microsoft.com/office/powerpoint/2012/main" userId="S-1-5-21-1757568946-3371157326-2899923547-107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070"/>
    <a:srgbClr val="0070C0"/>
    <a:srgbClr val="DAA600"/>
    <a:srgbClr val="FFFD78"/>
    <a:srgbClr val="0055A8"/>
    <a:srgbClr val="0C5DA7"/>
    <a:srgbClr val="37619E"/>
    <a:srgbClr val="FFD579"/>
    <a:srgbClr val="025302"/>
    <a:srgbClr val="D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6357" autoAdjust="0"/>
  </p:normalViewPr>
  <p:slideViewPr>
    <p:cSldViewPr>
      <p:cViewPr varScale="1">
        <p:scale>
          <a:sx n="167" d="100"/>
          <a:sy n="167" d="100"/>
        </p:scale>
        <p:origin x="366" y="156"/>
      </p:cViewPr>
      <p:guideLst>
        <p:guide orient="horz" pos="32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A6023-605D-3B43-943E-05438FD8F960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8D49-89F0-B84A-A2E9-4954859F3F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20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60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41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7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76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47864" y="3305755"/>
            <a:ext cx="2436168" cy="346116"/>
          </a:xfrm>
        </p:spPr>
        <p:txBody>
          <a:bodyPr anchor="t">
            <a:noAutofit/>
          </a:bodyPr>
          <a:lstStyle>
            <a:lvl1pPr algn="ctr">
              <a:defRPr sz="2000" b="1" i="0" cap="none" baseline="0">
                <a:solidFill>
                  <a:srgbClr val="0C5DA7"/>
                </a:solidFill>
                <a:latin typeface="BGI-BOLD" pitchFamily="2" charset="0"/>
                <a:ea typeface="Microsoft YaHei" panose="020B0503020204020204" pitchFamily="34" charset="-122"/>
              </a:defRPr>
            </a:lvl1pPr>
          </a:lstStyle>
          <a:p>
            <a:r>
              <a:rPr lang="en" altLang="zh-CN" dirty="0"/>
              <a:t>Title 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95B76D-4788-6640-981B-68ED6B6633F3}"/>
              </a:ext>
            </a:extLst>
          </p:cNvPr>
          <p:cNvGrpSpPr/>
          <p:nvPr userDrawn="1"/>
        </p:nvGrpSpPr>
        <p:grpSpPr>
          <a:xfrm>
            <a:off x="-12831" y="1"/>
            <a:ext cx="9156831" cy="2857501"/>
            <a:chOff x="-12831" y="1"/>
            <a:chExt cx="9156831" cy="2857501"/>
          </a:xfrm>
        </p:grpSpPr>
        <p:pic>
          <p:nvPicPr>
            <p:cNvPr id="9" name="图片 8" descr="图片包含 滑雪, 骑, 游戏机, 雪&#10;&#10;描述已自动生成">
              <a:extLst>
                <a:ext uri="{FF2B5EF4-FFF2-40B4-BE49-F238E27FC236}">
                  <a16:creationId xmlns:a16="http://schemas.microsoft.com/office/drawing/2014/main" id="{8EB4E07F-2C9A-584D-A18B-8D56BF46D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944"/>
            <a:stretch/>
          </p:blipFill>
          <p:spPr>
            <a:xfrm>
              <a:off x="-12831" y="1"/>
              <a:ext cx="9156831" cy="2214559"/>
            </a:xfrm>
            <a:prstGeom prst="rect">
              <a:avLst/>
            </a:prstGeom>
          </p:spPr>
        </p:pic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63B5DED-B3D5-134C-A39A-3B4007E8BE8D}"/>
                </a:ext>
              </a:extLst>
            </p:cNvPr>
            <p:cNvSpPr/>
            <p:nvPr/>
          </p:nvSpPr>
          <p:spPr>
            <a:xfrm rot="2700000">
              <a:off x="3893339" y="1500180"/>
              <a:ext cx="1357322" cy="13573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543F469-6E7F-154A-97C5-8D72D14AB1B5}"/>
                </a:ext>
              </a:extLst>
            </p:cNvPr>
            <p:cNvSpPr/>
            <p:nvPr/>
          </p:nvSpPr>
          <p:spPr>
            <a:xfrm rot="2700000">
              <a:off x="4114000" y="1756560"/>
              <a:ext cx="892975" cy="8929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DC5826D-1D92-0A4B-82CA-451371F545B8}"/>
                </a:ext>
              </a:extLst>
            </p:cNvPr>
            <p:cNvSpPr txBox="1"/>
            <p:nvPr/>
          </p:nvSpPr>
          <p:spPr>
            <a:xfrm>
              <a:off x="4283968" y="1779662"/>
              <a:ext cx="263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endParaRPr kumimoji="1"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0134" y="195486"/>
            <a:ext cx="4002130" cy="565535"/>
          </a:xfrm>
        </p:spPr>
        <p:txBody>
          <a:bodyPr>
            <a:normAutofit/>
          </a:bodyPr>
          <a:lstStyle>
            <a:lvl1pPr algn="l">
              <a:defRPr sz="1800" b="1" i="0">
                <a:solidFill>
                  <a:srgbClr val="0C5DA7"/>
                </a:solidFill>
                <a:latin typeface="MGI Bold" panose="02010604000000000000" pitchFamily="2" charset="-122"/>
                <a:ea typeface="MGI Bold" panose="02010604000000000000" pitchFamily="2" charset="-122"/>
              </a:defRPr>
            </a:lvl1pPr>
          </a:lstStyle>
          <a:p>
            <a:r>
              <a:rPr lang="en" altLang="zh-CN" dirty="0">
                <a:solidFill>
                  <a:srgbClr val="0055A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English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9C10E3-625A-774D-8CF3-001AB65D18D8}"/>
              </a:ext>
            </a:extLst>
          </p:cNvPr>
          <p:cNvSpPr/>
          <p:nvPr userDrawn="1"/>
        </p:nvSpPr>
        <p:spPr>
          <a:xfrm flipH="1">
            <a:off x="334414" y="357641"/>
            <a:ext cx="45720" cy="216000"/>
          </a:xfrm>
          <a:prstGeom prst="rect">
            <a:avLst/>
          </a:prstGeom>
          <a:solidFill>
            <a:srgbClr val="005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AB8E49-7D4C-4C48-AA9C-C5B8440DC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328" y="-73196"/>
            <a:ext cx="1668166" cy="1180213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、全方面角度优化。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62CEFA-3C83-4DF0-ACA3-90A412C1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17859"/>
              </p:ext>
            </p:extLst>
          </p:nvPr>
        </p:nvGraphicFramePr>
        <p:xfrm>
          <a:off x="340220" y="843558"/>
          <a:ext cx="8552258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31">
                  <a:extLst>
                    <a:ext uri="{9D8B030D-6E8A-4147-A177-3AD203B41FA5}">
                      <a16:colId xmlns:a16="http://schemas.microsoft.com/office/drawing/2014/main" val="2810485196"/>
                    </a:ext>
                  </a:extLst>
                </a:gridCol>
                <a:gridCol w="1070858">
                  <a:extLst>
                    <a:ext uri="{9D8B030D-6E8A-4147-A177-3AD203B41FA5}">
                      <a16:colId xmlns:a16="http://schemas.microsoft.com/office/drawing/2014/main" val="189251237"/>
                    </a:ext>
                  </a:extLst>
                </a:gridCol>
                <a:gridCol w="1447455">
                  <a:extLst>
                    <a:ext uri="{9D8B030D-6E8A-4147-A177-3AD203B41FA5}">
                      <a16:colId xmlns:a16="http://schemas.microsoft.com/office/drawing/2014/main" val="2339192887"/>
                    </a:ext>
                  </a:extLst>
                </a:gridCol>
                <a:gridCol w="5544614">
                  <a:extLst>
                    <a:ext uri="{9D8B030D-6E8A-4147-A177-3AD203B41FA5}">
                      <a16:colId xmlns:a16="http://schemas.microsoft.com/office/drawing/2014/main" val="83991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优化点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8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硬件性能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热稳定性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4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EMC</a:t>
                      </a: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489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物理连接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1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电源完整性（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PI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407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设计转换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6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结构：载架，</a:t>
                      </a:r>
                      <a:r>
                        <a:rPr lang="en-US" altLang="zh-CN" sz="1000" b="1" dirty="0" err="1">
                          <a:highlight>
                            <a:srgbClr val="FFFF00"/>
                          </a:highlight>
                        </a:rPr>
                        <a:t>tp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96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试剂：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30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软件：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0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检验工艺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8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采购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15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生产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135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用服维护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5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0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、所需软件帮助。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62CEFA-3C83-4DF0-ACA3-90A412C1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82337"/>
              </p:ext>
            </p:extLst>
          </p:nvPr>
        </p:nvGraphicFramePr>
        <p:xfrm>
          <a:off x="340220" y="843558"/>
          <a:ext cx="855226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72">
                  <a:extLst>
                    <a:ext uri="{9D8B030D-6E8A-4147-A177-3AD203B41FA5}">
                      <a16:colId xmlns:a16="http://schemas.microsoft.com/office/drawing/2014/main" val="24202935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9192887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83991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待开发功能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895"/>
                  </a:ext>
                </a:extLst>
              </a:tr>
              <a:tr h="48117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记录探测液面数据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、申请软件开发功能：可记录所有探测通道探测液面高度数据，保存到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CSV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文件中。包含时间、次数等信息。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数据包含两种格式：（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）电机脉冲值；（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）软件转换后的高度值，单位是毫米，保留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位小数。以下是示例：</a:t>
                      </a: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US" altLang="zh-CN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6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气压探测液面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、申请软件开发控制气压探测液面时序。（通信协议已增加控制指令）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9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记录气压检测吸液堵塞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凝块数据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、申请软件开发功能：可记录所有探测通道检测吸液次数和堵塞次数，保存到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CSV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文件中。以下是示例：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、当前软件检测到吸液堵塞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凝块，会阻塞实验流程，弹窗报警。申请软件开发功能：增加开启或关闭软件弹窗开关，关闭弹窗提示后，软件检测到吸液堵塞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凝块，不阻塞阻塞实验流程，可让实验继续运行。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4158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31402C38-EB86-4F99-9913-D572ABDB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88443"/>
            <a:ext cx="6057900" cy="10763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ABB679-CAAE-4D07-AC13-ABC8927A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475" y="3283081"/>
            <a:ext cx="5600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、所需软件帮助。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62CEFA-3C83-4DF0-ACA3-90A412C1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0880"/>
              </p:ext>
            </p:extLst>
          </p:nvPr>
        </p:nvGraphicFramePr>
        <p:xfrm>
          <a:off x="340220" y="843558"/>
          <a:ext cx="8552258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72">
                  <a:extLst>
                    <a:ext uri="{9D8B030D-6E8A-4147-A177-3AD203B41FA5}">
                      <a16:colId xmlns:a16="http://schemas.microsoft.com/office/drawing/2014/main" val="2810485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9192887"/>
                    </a:ext>
                  </a:extLst>
                </a:gridCol>
                <a:gridCol w="6768750">
                  <a:extLst>
                    <a:ext uri="{9D8B030D-6E8A-4147-A177-3AD203B41FA5}">
                      <a16:colId xmlns:a16="http://schemas.microsoft.com/office/drawing/2014/main" val="83991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待开发功能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记录气压检测固定点吸空数据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需求同“记录气压检测吸液堵塞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凝块数据”。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记录气压检测追随吸空数据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需求同“记录气压检测吸液堵塞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凝块数据”。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气压检测固定点吸空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、申请软件开发控制气压检测固定点吸空时序。（通信协议已增加控制指令）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3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气压检测追随吸空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、申请软件开发控制气压检测追随吸空时序。（通信协议已增加控制指令）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抗悬滴 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(ADC) </a:t>
                      </a:r>
                      <a:endParaRPr lang="zh-CN" altLang="en-US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、探测板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V9.0.0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版本可增加坑悬滴技术，旧版本硬件不开发该功能。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、需要软件开发与探测板联动时序。（通信协议待更新）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记录抗悬滴 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(ADC) 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、申请软件开发功能：开启该功能后，可记录所有通道气压数据，保存到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CSV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文件中。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346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819015A-E5BF-4B10-84BF-C80D05BD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79862"/>
            <a:ext cx="3362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、所需软件帮助。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62CEFA-3C83-4DF0-ACA3-90A412C1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42632"/>
              </p:ext>
            </p:extLst>
          </p:nvPr>
        </p:nvGraphicFramePr>
        <p:xfrm>
          <a:off x="340220" y="843558"/>
          <a:ext cx="8552258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72">
                  <a:extLst>
                    <a:ext uri="{9D8B030D-6E8A-4147-A177-3AD203B41FA5}">
                      <a16:colId xmlns:a16="http://schemas.microsoft.com/office/drawing/2014/main" val="2810485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9192887"/>
                    </a:ext>
                  </a:extLst>
                </a:gridCol>
                <a:gridCol w="6768750">
                  <a:extLst>
                    <a:ext uri="{9D8B030D-6E8A-4147-A177-3AD203B41FA5}">
                      <a16:colId xmlns:a16="http://schemas.microsoft.com/office/drawing/2014/main" val="83991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待开发功能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>
                          <a:highlight>
                            <a:srgbClr val="FFFF00"/>
                          </a:highlight>
                        </a:rPr>
                        <a:t>pLLD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和</a:t>
                      </a:r>
                      <a:r>
                        <a:rPr lang="en-US" altLang="zh-CN" sz="1000" b="1" dirty="0" err="1">
                          <a:highlight>
                            <a:srgbClr val="FFFF00"/>
                          </a:highlight>
                        </a:rPr>
                        <a:t>cLLD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双重探测液面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、需求同“记录气压检测吸液堵塞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凝块数据”。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、时序动作待更新。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>
                          <a:highlight>
                            <a:srgbClr val="FFFF00"/>
                          </a:highlight>
                        </a:rPr>
                        <a:t>cLLD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二次探测液面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</a:t>
                      </a:r>
                      <a:r>
                        <a:rPr lang="en-US" altLang="zh-CN" sz="1000" b="1" dirty="0" err="1">
                          <a:highlight>
                            <a:srgbClr val="FFFF00"/>
                          </a:highlight>
                        </a:rPr>
                        <a:t>cLLD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二次探测液面时序。（通信协议已增加控制指令）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4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气压检测排液堵塞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、申请软件开发气压检测排液堵塞时序。（通信协议已增加控制指令）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需求同“记录气压检测吸液堵塞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凝块数据”。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9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气压检测排液是否排空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、申请软件开发气压检测排液是否排空时序。（通信协议已增加控制指令）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5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记录气压检测排液是否排空数据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>
                          <a:highlight>
                            <a:srgbClr val="FFFF00"/>
                          </a:highlight>
                        </a:rPr>
                        <a:t>、需求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同“记录气压检测吸液堵塞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凝块数据”。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5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、可灵活选择记录数据的起始点与结束点。（通常会选择某个动作开始、结束时刻作为起始结束点。）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、可设置读取数据周期，设置范围</a:t>
            </a:r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0~1000s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。（限制日志大小。）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需求示例：</a:t>
            </a:r>
            <a:endParaRPr lang="en-US" altLang="zh-CN" sz="10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）设置记录数据</a:t>
            </a:r>
            <a:r>
              <a:rPr lang="zh-CN" altLang="en-US" sz="1000" kern="100" dirty="0">
                <a:highlight>
                  <a:srgbClr val="FFFF00"/>
                </a:highlight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起始点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在“前吸”动作执行时。</a:t>
            </a:r>
            <a:endParaRPr lang="en-US" altLang="zh-CN" sz="10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）设置记录数据</a:t>
            </a:r>
            <a:r>
              <a:rPr lang="zh-CN" altLang="en-US" sz="1000" kern="100" dirty="0">
                <a:highlight>
                  <a:srgbClr val="FFFF00"/>
                </a:highlight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结束点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在“后吸”</a:t>
            </a:r>
            <a:r>
              <a:rPr lang="zh-CN" altLang="en-US" sz="1000" kern="10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动作执行时。</a:t>
            </a:r>
            <a:endParaRPr lang="en-US" altLang="zh-CN" sz="10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）设置</a:t>
            </a:r>
            <a:r>
              <a:rPr lang="zh-CN" altLang="en-US" sz="1000" kern="100" dirty="0">
                <a:highlight>
                  <a:srgbClr val="FFFF00"/>
                </a:highlight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记录数据周期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100ms</a:t>
            </a:r>
            <a:r>
              <a:rPr lang="zh-CN" altLang="en-US" sz="10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0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36B79-378E-428B-857D-21C7BE0DE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02044"/>
            <a:ext cx="4423529" cy="32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、日志保存文件以日期命名。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以下是推荐的数据保存格式。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71FF56-5273-4965-8317-2953AECCB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3" y="1477905"/>
            <a:ext cx="2262399" cy="30758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23D08C-6352-4EEE-A9DA-0DA38941A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22" y="1347614"/>
            <a:ext cx="5586728" cy="41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5AD416-64D9-B711-02A1-AB6D4808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8" y="278023"/>
            <a:ext cx="4545291" cy="349511"/>
          </a:xfrm>
        </p:spPr>
        <p:txBody>
          <a:bodyPr>
            <a:normAutofit fontScale="90000"/>
          </a:bodyPr>
          <a:lstStyle/>
          <a:p>
            <a:r>
              <a:rPr kumimoji="1" lang="en-US" altLang="zh-CN" b="0" dirty="0">
                <a:latin typeface="+mn-ea"/>
              </a:rPr>
              <a:t>2</a:t>
            </a:r>
            <a:r>
              <a:rPr kumimoji="1" lang="zh-CN" altLang="en-US" b="0" dirty="0">
                <a:latin typeface="+mn-ea"/>
              </a:rPr>
              <a:t>、帮助内容</a:t>
            </a:r>
            <a:endParaRPr kumimoji="1" lang="zh-CN" altLang="en-US" b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D1C9F-7A40-4DD0-A9CB-BF26A0C141C5}"/>
              </a:ext>
            </a:extLst>
          </p:cNvPr>
          <p:cNvSpPr txBox="1"/>
          <p:nvPr/>
        </p:nvSpPr>
        <p:spPr>
          <a:xfrm>
            <a:off x="355276" y="555494"/>
            <a:ext cx="817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、所需电子、采购、线材等帮助。</a:t>
            </a:r>
            <a:endParaRPr lang="en-US" altLang="zh-CN" sz="1600" kern="100" dirty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62CEFA-3C83-4DF0-ACA3-90A412C1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05402"/>
              </p:ext>
            </p:extLst>
          </p:nvPr>
        </p:nvGraphicFramePr>
        <p:xfrm>
          <a:off x="340220" y="843558"/>
          <a:ext cx="8552258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72">
                  <a:extLst>
                    <a:ext uri="{9D8B030D-6E8A-4147-A177-3AD203B41FA5}">
                      <a16:colId xmlns:a16="http://schemas.microsoft.com/office/drawing/2014/main" val="2810485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9192887"/>
                    </a:ext>
                  </a:extLst>
                </a:gridCol>
                <a:gridCol w="6768750">
                  <a:extLst>
                    <a:ext uri="{9D8B030D-6E8A-4147-A177-3AD203B41FA5}">
                      <a16:colId xmlns:a16="http://schemas.microsoft.com/office/drawing/2014/main" val="83991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优化点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10pin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排线不牢固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、临时方法是打热熔胶。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、推荐使用</a:t>
                      </a: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FPC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排线，需升级硬件。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、涉及线材、电子。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传感器供电优化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、使用高精度、低噪声隔离电源，给电容、气压传感器单独</a:t>
                      </a:r>
                      <a:r>
                        <a:rPr lang="zh-CN" altLang="en-US" sz="1000" b="1">
                          <a:highlight>
                            <a:srgbClr val="FFFF00"/>
                          </a:highlight>
                        </a:rPr>
                        <a:t>供电。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4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导电吸头优化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、购买右侧图片吸头，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验证探测液面性能。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、联系国内吸头供应商，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highlight>
                            <a:srgbClr val="FFFF00"/>
                          </a:highlight>
                        </a:rPr>
                        <a:t>合作开发右侧图片吸头。</a:t>
                      </a: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183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DBFE13B-FCD6-4A80-877B-095C6994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275606"/>
            <a:ext cx="1747118" cy="1146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9DC43D-0C27-4808-AC15-3B9316305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40" y="1275606"/>
            <a:ext cx="1250854" cy="1196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14964-8CE3-4A44-BCB0-916E8FD465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04421"/>
            <a:ext cx="1656184" cy="2209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91894E-4C07-4BBA-8DAD-9F966BCD1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847" y="3219822"/>
            <a:ext cx="3196141" cy="18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057A6"/>
      </a:accent1>
      <a:accent2>
        <a:srgbClr val="1B9ACC"/>
      </a:accent2>
      <a:accent3>
        <a:srgbClr val="75B729"/>
      </a:accent3>
      <a:accent4>
        <a:srgbClr val="833991"/>
      </a:accent4>
      <a:accent5>
        <a:srgbClr val="727B7A"/>
      </a:accent5>
      <a:accent6>
        <a:srgbClr val="B0AFAF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23450</TotalTime>
  <Words>852</Words>
  <Application>Microsoft Office PowerPoint</Application>
  <PresentationFormat>全屏显示(16:9)</PresentationFormat>
  <Paragraphs>155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BGI-BOLD</vt:lpstr>
      <vt:lpstr>MGI Bold</vt:lpstr>
      <vt:lpstr>等线</vt:lpstr>
      <vt:lpstr>等线</vt:lpstr>
      <vt:lpstr>楷体</vt:lpstr>
      <vt:lpstr>宋体</vt:lpstr>
      <vt:lpstr>Microsoft YaHei</vt:lpstr>
      <vt:lpstr>Arial</vt:lpstr>
      <vt:lpstr>Calibri</vt:lpstr>
      <vt:lpstr>Times New Roman</vt:lpstr>
      <vt:lpstr>Office 主题</vt:lpstr>
      <vt:lpstr>2、帮助内容</vt:lpstr>
      <vt:lpstr>2、帮助内容</vt:lpstr>
      <vt:lpstr>2、帮助内容</vt:lpstr>
      <vt:lpstr>2、帮助内容</vt:lpstr>
      <vt:lpstr>2、帮助内容</vt:lpstr>
      <vt:lpstr>2、帮助内容</vt:lpstr>
      <vt:lpstr>2、帮助内容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王睿(Rui Wang)</dc:creator>
  <cp:lastModifiedBy>龙美静(Meijing Long)</cp:lastModifiedBy>
  <cp:revision>1955</cp:revision>
  <dcterms:created xsi:type="dcterms:W3CDTF">2020-06-19T01:44:10Z</dcterms:created>
  <dcterms:modified xsi:type="dcterms:W3CDTF">2023-03-24T09:55:41Z</dcterms:modified>
</cp:coreProperties>
</file>