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B Garamond"/>
      <p:regular r:id="rId16"/>
      <p:bold r:id="rId17"/>
      <p:italic r:id="rId18"/>
      <p:boldItalic r:id="rId19"/>
    </p:embeddedFont>
    <p:embeddedFont>
      <p:font typeface="PT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regular.fntdata"/><Relationship Id="rId11" Type="http://schemas.openxmlformats.org/officeDocument/2006/relationships/slide" Target="slides/slide6.xml"/><Relationship Id="rId22" Type="http://schemas.openxmlformats.org/officeDocument/2006/relationships/font" Target="fonts/PTSans-italic.fntdata"/><Relationship Id="rId10" Type="http://schemas.openxmlformats.org/officeDocument/2006/relationships/slide" Target="slides/slide5.xml"/><Relationship Id="rId21" Type="http://schemas.openxmlformats.org/officeDocument/2006/relationships/font" Target="fonts/PT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T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BGaramond-bold.fntdata"/><Relationship Id="rId16" Type="http://schemas.openxmlformats.org/officeDocument/2006/relationships/font" Target="fonts/EBGaramon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BGaramond-boldItalic.fntdata"/><Relationship Id="rId6" Type="http://schemas.openxmlformats.org/officeDocument/2006/relationships/slide" Target="slides/slide1.xml"/><Relationship Id="rId18" Type="http://schemas.openxmlformats.org/officeDocument/2006/relationships/font" Target="fonts/EBGaramon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7715664b1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7715664b1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51ef5365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51ef5365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7715664b1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7715664b1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93cac351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93cac351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51ef5365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951ef5365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51ef5365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51ef5365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51ef5365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51ef5365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51ef5365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51ef5365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51ef5365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51ef5365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51ef5365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51ef5365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age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/>
        </p:nvSpPr>
        <p:spPr>
          <a:xfrm>
            <a:off x="0" y="0"/>
            <a:ext cx="9144000" cy="2146200"/>
          </a:xfrm>
          <a:prstGeom prst="rect">
            <a:avLst/>
          </a:prstGeom>
          <a:solidFill>
            <a:srgbClr val="0B5394"/>
          </a:solidFill>
          <a:ln>
            <a:noFill/>
          </a:ln>
          <a:effectLst>
            <a:outerShdw rotWithShape="0" algn="bl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8" name="Google Shape;8;p2"/>
          <p:cNvSpPr txBox="1"/>
          <p:nvPr/>
        </p:nvSpPr>
        <p:spPr>
          <a:xfrm>
            <a:off x="0" y="3012000"/>
            <a:ext cx="9144000" cy="17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65200" y="3204425"/>
            <a:ext cx="1413600" cy="14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/>
        </p:nvSpPr>
        <p:spPr>
          <a:xfrm>
            <a:off x="0" y="4810475"/>
            <a:ext cx="9144000" cy="333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0" y="2146200"/>
            <a:ext cx="9144000" cy="865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rotWithShape="0" algn="bl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B539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3"/>
          <p:cNvSpPr txBox="1"/>
          <p:nvPr/>
        </p:nvSpPr>
        <p:spPr>
          <a:xfrm>
            <a:off x="0" y="1017600"/>
            <a:ext cx="91440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3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200">
                <a:solidFill>
                  <a:srgbClr val="0B5394"/>
                </a:solidFill>
              </a:defRPr>
            </a:lvl1pPr>
            <a:lvl2pPr lvl="1" rtl="0" algn="ctr">
              <a:buNone/>
              <a:defRPr b="1" sz="1200">
                <a:solidFill>
                  <a:srgbClr val="0B5394"/>
                </a:solidFill>
              </a:defRPr>
            </a:lvl2pPr>
            <a:lvl3pPr lvl="2" rtl="0" algn="ctr">
              <a:buNone/>
              <a:defRPr b="1" sz="1200">
                <a:solidFill>
                  <a:srgbClr val="0B5394"/>
                </a:solidFill>
              </a:defRPr>
            </a:lvl3pPr>
            <a:lvl4pPr lvl="3" rtl="0" algn="ctr">
              <a:buNone/>
              <a:defRPr b="1" sz="1200">
                <a:solidFill>
                  <a:srgbClr val="0B5394"/>
                </a:solidFill>
              </a:defRPr>
            </a:lvl4pPr>
            <a:lvl5pPr lvl="4" rtl="0" algn="ctr">
              <a:buNone/>
              <a:defRPr b="1" sz="1200">
                <a:solidFill>
                  <a:srgbClr val="0B5394"/>
                </a:solidFill>
              </a:defRPr>
            </a:lvl5pPr>
            <a:lvl6pPr lvl="5" rtl="0" algn="ctr">
              <a:buNone/>
              <a:defRPr b="1" sz="1200">
                <a:solidFill>
                  <a:srgbClr val="0B5394"/>
                </a:solidFill>
              </a:defRPr>
            </a:lvl6pPr>
            <a:lvl7pPr lvl="6" rtl="0" algn="ctr">
              <a:buNone/>
              <a:defRPr b="1" sz="1200">
                <a:solidFill>
                  <a:srgbClr val="0B5394"/>
                </a:solidFill>
              </a:defRPr>
            </a:lvl7pPr>
            <a:lvl8pPr lvl="7" rtl="0" algn="ctr">
              <a:buNone/>
              <a:defRPr b="1" sz="1200">
                <a:solidFill>
                  <a:srgbClr val="0B5394"/>
                </a:solidFill>
              </a:defRPr>
            </a:lvl8pPr>
            <a:lvl9pPr lvl="8" rtl="0" algn="ctr">
              <a:buNone/>
              <a:defRPr b="1" sz="1200">
                <a:solidFill>
                  <a:srgbClr val="0B5394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SECTION_HEADER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vasile.drumea@faf.utm.md" TargetMode="External"/><Relationship Id="rId4" Type="http://schemas.openxmlformats.org/officeDocument/2006/relationships/hyperlink" Target="https://github.com/DrVasile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ourcemaking.com/design_patterns" TargetMode="External"/><Relationship Id="rId4" Type="http://schemas.openxmlformats.org/officeDocument/2006/relationships/hyperlink" Target="https://github.com/DrVasile/SDTM-Examples" TargetMode="External"/><Relationship Id="rId5" Type="http://schemas.openxmlformats.org/officeDocument/2006/relationships/hyperlink" Target="https://github.com/DrVasile/SDTM-Labs" TargetMode="Externa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ctrTitle"/>
          </p:nvPr>
        </p:nvSpPr>
        <p:spPr>
          <a:xfrm>
            <a:off x="0" y="0"/>
            <a:ext cx="9144000" cy="2146200"/>
          </a:xfrm>
          <a:prstGeom prst="rect">
            <a:avLst/>
          </a:prstGeom>
          <a:solidFill>
            <a:srgbClr val="0B5394"/>
          </a:solidFill>
          <a:ln>
            <a:noFill/>
          </a:ln>
          <a:effectLst>
            <a:outerShdw rotWithShape="0" algn="bl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Software Design Techniques and Mechanisms</a:t>
            </a:r>
            <a:endParaRPr b="1" sz="3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" name="Google Shape;25;p5"/>
          <p:cNvSpPr txBox="1"/>
          <p:nvPr/>
        </p:nvSpPr>
        <p:spPr>
          <a:xfrm>
            <a:off x="0" y="3153450"/>
            <a:ext cx="91440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/>
        </p:nvSpPr>
        <p:spPr>
          <a:xfrm>
            <a:off x="0" y="4733975"/>
            <a:ext cx="9144000" cy="409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Chișinău 2021</a:t>
            </a:r>
            <a:endParaRPr b="1" sz="16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" name="Google Shape;27;p5"/>
          <p:cNvSpPr txBox="1"/>
          <p:nvPr/>
        </p:nvSpPr>
        <p:spPr>
          <a:xfrm>
            <a:off x="0" y="2146200"/>
            <a:ext cx="9144000" cy="1007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rotWithShape="0" algn="bl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Course </a:t>
            </a:r>
            <a:r>
              <a:rPr b="1" lang="en" sz="16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: Andrei Poștaru, senior lecturer</a:t>
            </a:r>
            <a:endParaRPr b="1" sz="16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Seminar : Vasile Drumea, university assistant</a:t>
            </a:r>
            <a:endParaRPr b="1" sz="16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/>
        </p:nvSpPr>
        <p:spPr>
          <a:xfrm>
            <a:off x="904200" y="2143800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Thanks for your attention!</a:t>
            </a:r>
            <a:endParaRPr b="1" sz="24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Questions?</a:t>
            </a:r>
            <a:endParaRPr b="1" sz="24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Contacts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0" y="1017600"/>
            <a:ext cx="91440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Mobile:</a:t>
            </a:r>
            <a:r>
              <a:rPr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 +37369886119</a:t>
            </a:r>
            <a:endParaRPr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Email: </a:t>
            </a:r>
            <a:r>
              <a:rPr lang="en" sz="1800" u="sng">
                <a:solidFill>
                  <a:schemeClr val="hlink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vasile.drumea@faf.utm.md</a:t>
            </a:r>
            <a:endParaRPr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Github: </a:t>
            </a:r>
            <a:r>
              <a:rPr lang="en" sz="1800" u="sng">
                <a:solidFill>
                  <a:schemeClr val="hlink"/>
                </a:solidFill>
                <a:latin typeface="PT Sans"/>
                <a:ea typeface="PT Sans"/>
                <a:cs typeface="PT Sans"/>
                <a:sym typeface="PT Sans"/>
                <a:hlinkClick r:id="rId4"/>
              </a:rPr>
              <a:t>https://github.com/DrVasile</a:t>
            </a:r>
            <a:endParaRPr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Facebook</a:t>
            </a:r>
            <a:endParaRPr b="1"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4" name="Google Shape;34;p6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" name="Google Shape;35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6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Prerequisites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0" y="1017600"/>
            <a:ext cx="91440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OOP Principles</a:t>
            </a:r>
            <a:endParaRPr b="1"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OO Modeling (e.g. UML)</a:t>
            </a:r>
            <a:endParaRPr b="1"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One OOP programming language</a:t>
            </a:r>
            <a:endParaRPr b="1"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4" name="Google Shape;44;p7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Google Shape;46;p7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SOLID Principles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0" y="1017600"/>
            <a:ext cx="91440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Single Responsibility Principle</a:t>
            </a:r>
            <a:endParaRPr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Open-Closed Principle</a:t>
            </a:r>
            <a:endParaRPr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Liskov Substitution Principle</a:t>
            </a:r>
            <a:endParaRPr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Interface Segregation Principle</a:t>
            </a:r>
            <a:endParaRPr b="1"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Dependency Inversion Principle</a:t>
            </a:r>
            <a:endParaRPr b="1"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4" name="Google Shape;54;p8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8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Design Patterns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-50" y="1017600"/>
            <a:ext cx="91440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A </a:t>
            </a:r>
            <a:r>
              <a:rPr b="1" i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Design Pattern </a:t>
            </a: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is a generic, repeatable solution 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to a commonly occurring problem in software design. [2]</a:t>
            </a:r>
            <a:endParaRPr b="1" i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9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Creational Patterns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0" y="1017600"/>
            <a:ext cx="91440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Singleton</a:t>
            </a:r>
            <a:endParaRPr b="1"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Prototype</a:t>
            </a:r>
            <a:endParaRPr b="1"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Builder</a:t>
            </a:r>
            <a:endParaRPr b="1"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Factory method</a:t>
            </a:r>
            <a:endParaRPr b="1"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Abstract factory</a:t>
            </a:r>
            <a:endParaRPr b="1"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4" name="Google Shape;74;p10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0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Structural Patterns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0" y="1017600"/>
            <a:ext cx="91440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Adapter </a:t>
            </a:r>
            <a:endParaRPr b="1"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Bridge</a:t>
            </a:r>
            <a:endParaRPr b="1"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Composite</a:t>
            </a:r>
            <a:endParaRPr b="1"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Decorator</a:t>
            </a:r>
            <a:endParaRPr b="1"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Facade</a:t>
            </a:r>
            <a:endParaRPr b="1"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4" name="Google Shape;84;p11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1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Behavioral Patterns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>
            <a:off x="0" y="1017600"/>
            <a:ext cx="91440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Chain of Responsibility</a:t>
            </a:r>
            <a:endParaRPr b="1"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Command</a:t>
            </a:r>
            <a:endParaRPr b="1"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Iterator</a:t>
            </a:r>
            <a:endParaRPr b="1"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Observer</a:t>
            </a:r>
            <a:endParaRPr b="1"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Strategy</a:t>
            </a:r>
            <a:endParaRPr b="1"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4" name="Google Shape;94;p12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2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References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0" y="1017600"/>
            <a:ext cx="91440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The “Gang of four”, 1994, </a:t>
            </a:r>
            <a:r>
              <a:rPr b="1" i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Design Patterns: Elements of Reusable Object-Oriented Software</a:t>
            </a:r>
            <a:endParaRPr b="1" i="1"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 u="sng">
                <a:solidFill>
                  <a:schemeClr val="hlink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https://sourcemaking.com/design_patterns</a:t>
            </a:r>
            <a:r>
              <a:rPr b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b="1"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 u="sng">
                <a:solidFill>
                  <a:schemeClr val="hlink"/>
                </a:solidFill>
                <a:latin typeface="PT Sans"/>
                <a:ea typeface="PT Sans"/>
                <a:cs typeface="PT Sans"/>
                <a:sym typeface="PT Sans"/>
                <a:hlinkClick r:id="rId4"/>
              </a:rPr>
              <a:t>https://github.com/DrVasile/SDTM-Examples</a:t>
            </a:r>
            <a:endParaRPr b="1"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 u="sng">
                <a:solidFill>
                  <a:schemeClr val="hlink"/>
                </a:solidFill>
                <a:latin typeface="PT Sans"/>
                <a:ea typeface="PT Sans"/>
                <a:cs typeface="PT Sans"/>
                <a:sym typeface="PT Sans"/>
                <a:hlinkClick r:id="rId5"/>
              </a:rPr>
              <a:t>https://github.com/DrVasile/SDTM-Labs</a:t>
            </a:r>
            <a:endParaRPr b="1"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3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M Slid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