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58" r:id="rId3"/>
    <p:sldId id="265" r:id="rId4"/>
    <p:sldId id="263" r:id="rId5"/>
    <p:sldId id="264" r:id="rId6"/>
    <p:sldId id="266" r:id="rId7"/>
    <p:sldId id="267" r:id="rId8"/>
    <p:sldId id="268" r:id="rId9"/>
    <p:sldId id="273" r:id="rId10"/>
    <p:sldId id="262" r:id="rId11"/>
    <p:sldId id="274" r:id="rId12"/>
    <p:sldId id="259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75" r:id="rId26"/>
    <p:sldId id="288" r:id="rId27"/>
    <p:sldId id="289" r:id="rId28"/>
    <p:sldId id="260" r:id="rId29"/>
    <p:sldId id="261" r:id="rId30"/>
    <p:sldId id="27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F3EE0-B823-4DB7-A4EF-B15B9838155D}" type="datetimeFigureOut">
              <a:rPr lang="en-US" smtClean="0"/>
              <a:pPr/>
              <a:t>6/2/2012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B269D-80DD-4D20-A148-EAE471F6C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B269D-80DD-4D20-A148-EAE471F6CCF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A5EE-5FE7-4FB9-BC56-F02B92806B7F}" type="datetime1">
              <a:rPr lang="en-US" smtClean="0"/>
              <a:pPr/>
              <a:t>6/2/2012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FFD6B5C-7F29-4AAB-9CC9-C33B864E1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A7B9-6645-4297-B2E4-55553B2B137B}" type="datetime1">
              <a:rPr lang="en-US" smtClean="0"/>
              <a:pPr/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B5C-7F29-4AAB-9CC9-C33B864E1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8882-545C-448D-BDAD-2443F15F2C88}" type="datetime1">
              <a:rPr lang="en-US" smtClean="0"/>
              <a:pPr/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B5C-7F29-4AAB-9CC9-C33B864E1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99D19-E2E8-4382-98D4-2EEC5987DB63}" type="datetime1">
              <a:rPr lang="en-US" smtClean="0"/>
              <a:pPr/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B5C-7F29-4AAB-9CC9-C33B864E1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4713-AEEB-41E4-B1FB-4E34F48BD911}" type="datetime1">
              <a:rPr lang="en-US" smtClean="0"/>
              <a:pPr/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FFD6B5C-7F29-4AAB-9CC9-C33B864E1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E6BF-B9DC-442E-AA08-B45597469169}" type="datetime1">
              <a:rPr lang="en-US" smtClean="0"/>
              <a:pPr/>
              <a:t>6/2/2012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B5C-7F29-4AAB-9CC9-C33B864E1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41C2-0F8D-410A-AF05-87A8047040A3}" type="datetime1">
              <a:rPr lang="en-US" smtClean="0"/>
              <a:pPr/>
              <a:t>6/2/2012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B5C-7F29-4AAB-9CC9-C33B864E1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82D0-3D3F-4A21-AB42-3114D8284B0F}" type="datetime1">
              <a:rPr lang="en-US" smtClean="0"/>
              <a:pPr/>
              <a:t>6/2/2012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B5C-7F29-4AAB-9CC9-C33B864E1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B8B1-C24B-4B02-B926-74CC48E6B152}" type="datetime1">
              <a:rPr lang="en-US" smtClean="0"/>
              <a:pPr/>
              <a:t>6/2/2012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B5C-7F29-4AAB-9CC9-C33B864E1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E378-6DDD-45C7-86B6-3962B1CE2BBD}" type="datetime1">
              <a:rPr lang="en-US" smtClean="0"/>
              <a:pPr/>
              <a:t>6/2/2012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B5C-7F29-4AAB-9CC9-C33B864E1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A28C-C50D-47A3-A10E-E833716D58F4}" type="datetime1">
              <a:rPr lang="en-US" smtClean="0"/>
              <a:pPr/>
              <a:t>6/2/2012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FFD6B5C-7F29-4AAB-9CC9-C33B864E1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5CA07C-F9FA-419A-AD9A-A0D8E6EB5B2A}" type="datetime1">
              <a:rPr lang="en-US" smtClean="0"/>
              <a:pPr/>
              <a:t>6/2/2012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FFD6B5C-7F29-4AAB-9CC9-C33B864E1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guides.rubyonrails.org/active_record_querying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ruby.railstutorial.org/book/ruby-on-rails-tutorial?version=3.0" TargetMode="External"/><Relationship Id="rId2" Type="http://schemas.openxmlformats.org/officeDocument/2006/relationships/hyperlink" Target="http://guides.rubyonrails.org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uides.rubyonrails.org/security.html" TargetMode="External"/><Relationship Id="rId5" Type="http://schemas.openxmlformats.org/officeDocument/2006/relationships/hyperlink" Target="http://www.ruby-lang.org/en/documentation/" TargetMode="External"/><Relationship Id="rId4" Type="http://schemas.openxmlformats.org/officeDocument/2006/relationships/hyperlink" Target="http://www.ruby-doc.org/docs/ProgrammingRuby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api.rubyonrails.org/classes/ActiveRecord/Bas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Present: Ngoc Nguyen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Rails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B5C-7F29-4AAB-9CC9-C33B864E1F7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Rails 3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7724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4. Module</a:t>
            </a:r>
          </a:p>
          <a:p>
            <a:pPr marL="514350" indent="-514350">
              <a:buClrTx/>
              <a:buFont typeface="+mj-lt"/>
              <a:buAutoNum type="alphaLcPeriod"/>
            </a:pPr>
            <a:r>
              <a:rPr lang="en-US" b="1" dirty="0" smtClean="0"/>
              <a:t>Characteristic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Like classes, modules are bundles of methods and constants.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Unlike classes, modules don’t have instances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Instead, modules get mixed in to classes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the instance of the class has the ability to call instance methods defined in the module</a:t>
            </a:r>
          </a:p>
          <a:p>
            <a:pPr marL="514350" indent="-514350">
              <a:buClrTx/>
              <a:buFont typeface="+mj-lt"/>
              <a:buAutoNum type="alphaLcPeriod" startAt="2"/>
            </a:pPr>
            <a:r>
              <a:rPr lang="en-US" b="1" dirty="0" smtClean="0"/>
              <a:t>When to use Module?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Share code among more than one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B5C-7F29-4AAB-9CC9-C33B864E1F7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Rails3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5. Helper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A helper file, located in app/helpers, is created automatically for every controller you create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Inside the helper files, you can write arbitrarily many Ruby methods; these methods are automatically accessible in your view template code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If you’re using a construct several times in one or more of your templates, you can write a method that generates the construct, and then call the method from the template.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Rails also supplies you a large number of predefined helper methods. </a:t>
            </a:r>
            <a:r>
              <a:rPr lang="en-US" dirty="0" err="1" smtClean="0"/>
              <a:t>link_to</a:t>
            </a:r>
            <a:r>
              <a:rPr lang="en-US" dirty="0" smtClean="0"/>
              <a:t> is a perfect example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B5C-7F29-4AAB-9CC9-C33B864E1F7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Rails3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371600"/>
            <a:ext cx="77724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6. Associations</a:t>
            </a:r>
          </a:p>
          <a:p>
            <a:pPr marL="731520" lvl="1" indent="-457200">
              <a:buClrTx/>
              <a:buNone/>
            </a:pPr>
            <a:r>
              <a:rPr lang="en-US" b="1" dirty="0" smtClean="0"/>
              <a:t>a. Why Associations?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 Make common operations simpler and easier in your code.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Without associations: </a:t>
            </a:r>
          </a:p>
          <a:p>
            <a:pPr>
              <a:buFont typeface="Wingdings" pitchFamily="2" charset="2"/>
              <a:buChar char="q"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B5C-7F29-4AAB-9CC9-C33B864E1F7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429000"/>
            <a:ext cx="7239000" cy="109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648200"/>
            <a:ext cx="716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Rails3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371600"/>
            <a:ext cx="77724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6. Associations</a:t>
            </a:r>
          </a:p>
          <a:p>
            <a:pPr marL="731520" lvl="1" indent="-457200">
              <a:buClrTx/>
              <a:buNone/>
            </a:pPr>
            <a:r>
              <a:rPr lang="en-US" b="1" dirty="0" smtClean="0"/>
              <a:t>a. </a:t>
            </a:r>
            <a:r>
              <a:rPr lang="en-US" sz="2200" b="1" dirty="0" smtClean="0"/>
              <a:t>Why Associations?</a:t>
            </a:r>
            <a:r>
              <a:rPr lang="en-US" b="1" dirty="0" smtClean="0"/>
              <a:t>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With associations: </a:t>
            </a:r>
          </a:p>
          <a:p>
            <a:pPr>
              <a:buFont typeface="Wingdings" pitchFamily="2" charset="2"/>
              <a:buChar char="q"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B5C-7F29-4AAB-9CC9-C33B864E1F7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819400"/>
            <a:ext cx="728710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Rails3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371600"/>
            <a:ext cx="77724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6. Associations</a:t>
            </a:r>
          </a:p>
          <a:p>
            <a:pPr marL="731520" lvl="1" indent="-457200">
              <a:buClrTx/>
              <a:buNone/>
            </a:pPr>
            <a:r>
              <a:rPr lang="en-US" b="1" dirty="0" smtClean="0"/>
              <a:t>b. The Types of Associations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 err="1" smtClean="0"/>
              <a:t>belongs_to</a:t>
            </a:r>
            <a:r>
              <a:rPr lang="en-US" b="1" dirty="0" smtClean="0"/>
              <a:t>: </a:t>
            </a:r>
            <a:r>
              <a:rPr lang="en-US" dirty="0" smtClean="0"/>
              <a:t>set up a one-to-one connection. For example, if your application includes customers and orders, and each order can be assigned to exactly one customer</a:t>
            </a:r>
            <a:endParaRPr lang="en-US" b="1" dirty="0" smtClean="0"/>
          </a:p>
          <a:p>
            <a:pPr lvl="1"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B5C-7F29-4AAB-9CC9-C33B864E1F7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733800"/>
            <a:ext cx="7010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4743450"/>
            <a:ext cx="71628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Rails3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6. Associations</a:t>
            </a:r>
          </a:p>
          <a:p>
            <a:pPr marL="731520" lvl="1" indent="-457200">
              <a:buClrTx/>
              <a:buNone/>
            </a:pPr>
            <a:r>
              <a:rPr lang="en-US" b="1" dirty="0" smtClean="0"/>
              <a:t>b. The Types of Associations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 err="1" smtClean="0"/>
              <a:t>has_one</a:t>
            </a:r>
            <a:r>
              <a:rPr lang="en-US" b="1" dirty="0" smtClean="0"/>
              <a:t> : </a:t>
            </a:r>
            <a:r>
              <a:rPr lang="en-US" dirty="0" smtClean="0"/>
              <a:t> also sets up a one-to-one connection, but this association indicates that each instance of a model contains or possesses one instance of another model.  For example, if each supplier in your application has only one account.</a:t>
            </a:r>
            <a:endParaRPr lang="en-US" b="1" dirty="0" smtClean="0"/>
          </a:p>
          <a:p>
            <a:pPr lvl="1"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B5C-7F29-4AAB-9CC9-C33B864E1F7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9624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4800600"/>
            <a:ext cx="7010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Rails3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6. Associations</a:t>
            </a:r>
          </a:p>
          <a:p>
            <a:pPr marL="731520" lvl="1" indent="-457200">
              <a:buClrTx/>
              <a:buNone/>
            </a:pPr>
            <a:r>
              <a:rPr lang="en-US" b="1" dirty="0" smtClean="0"/>
              <a:t>b. The Types of Associations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 err="1" smtClean="0"/>
              <a:t>has_many</a:t>
            </a:r>
            <a:r>
              <a:rPr lang="en-US" b="1" dirty="0" smtClean="0"/>
              <a:t>: </a:t>
            </a:r>
            <a:r>
              <a:rPr lang="en-US" dirty="0" smtClean="0"/>
              <a:t>indicate a one-to-many connection. This association indicates that each instance of the model has zero or more instances of another model</a:t>
            </a:r>
            <a:endParaRPr lang="en-US" b="1" dirty="0" smtClean="0"/>
          </a:p>
          <a:p>
            <a:pPr lvl="1"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B5C-7F29-4AAB-9CC9-C33B864E1F7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429000"/>
            <a:ext cx="708660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495800"/>
            <a:ext cx="7162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Rails3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6. Associations</a:t>
            </a:r>
          </a:p>
          <a:p>
            <a:pPr marL="731520" lvl="1" indent="-457200">
              <a:buClrTx/>
              <a:buNone/>
            </a:pPr>
            <a:r>
              <a:rPr lang="en-US" b="1" dirty="0" smtClean="0"/>
              <a:t>b. The Types of Associations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 err="1" smtClean="0"/>
              <a:t>has_many</a:t>
            </a:r>
            <a:r>
              <a:rPr lang="en-US" b="1" dirty="0" smtClean="0"/>
              <a:t> </a:t>
            </a:r>
            <a:r>
              <a:rPr lang="en-US" dirty="0" smtClean="0"/>
              <a:t>:</a:t>
            </a:r>
            <a:r>
              <a:rPr lang="en-US" b="1" dirty="0" smtClean="0"/>
              <a:t>through: </a:t>
            </a:r>
            <a:r>
              <a:rPr lang="en-US" dirty="0" smtClean="0"/>
              <a:t>set up a many-to-many connection. This association indicates that the declaring model can be matched with zero or more instances of another model by proceeding </a:t>
            </a:r>
            <a:r>
              <a:rPr lang="en-US" i="1" dirty="0" smtClean="0"/>
              <a:t>through</a:t>
            </a:r>
            <a:r>
              <a:rPr lang="en-US" dirty="0" smtClean="0"/>
              <a:t> a third model.</a:t>
            </a:r>
            <a:endParaRPr lang="en-US" b="1" dirty="0" smtClean="0"/>
          </a:p>
          <a:p>
            <a:pPr lvl="1"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B5C-7F29-4AAB-9CC9-C33B864E1F7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Rails3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6. Associations</a:t>
            </a:r>
          </a:p>
          <a:p>
            <a:pPr marL="731520" lvl="1" indent="-457200">
              <a:buClrTx/>
              <a:buNone/>
            </a:pPr>
            <a:r>
              <a:rPr lang="en-US" b="1" dirty="0" smtClean="0"/>
              <a:t>b. The Types of Associations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 err="1" smtClean="0"/>
              <a:t>has_many</a:t>
            </a:r>
            <a:r>
              <a:rPr lang="en-US" b="1" dirty="0" smtClean="0"/>
              <a:t> </a:t>
            </a:r>
            <a:r>
              <a:rPr lang="en-US" dirty="0" smtClean="0"/>
              <a:t>:</a:t>
            </a:r>
            <a:r>
              <a:rPr lang="en-US" b="1" dirty="0" smtClean="0"/>
              <a:t>through:</a:t>
            </a:r>
          </a:p>
          <a:p>
            <a:pPr lvl="1"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B5C-7F29-4AAB-9CC9-C33B864E1F7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514600"/>
            <a:ext cx="60388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886200"/>
            <a:ext cx="59912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5257800"/>
            <a:ext cx="58197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Rails3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6. Associations</a:t>
            </a:r>
          </a:p>
          <a:p>
            <a:pPr marL="731520" lvl="1" indent="-457200">
              <a:buClrTx/>
              <a:buNone/>
            </a:pPr>
            <a:r>
              <a:rPr lang="en-US" b="1" dirty="0" smtClean="0"/>
              <a:t>b. The Types of Associations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 err="1" smtClean="0"/>
              <a:t>has_many</a:t>
            </a:r>
            <a:r>
              <a:rPr lang="en-US" b="1" dirty="0" smtClean="0"/>
              <a:t> </a:t>
            </a:r>
            <a:r>
              <a:rPr lang="en-US" dirty="0" smtClean="0"/>
              <a:t>:</a:t>
            </a:r>
            <a:r>
              <a:rPr lang="en-US" b="1" dirty="0" smtClean="0"/>
              <a:t>through:</a:t>
            </a:r>
          </a:p>
          <a:p>
            <a:pPr lvl="1"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B5C-7F29-4AAB-9CC9-C33B864E1F7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438400"/>
            <a:ext cx="7543800" cy="4057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8305800" cy="4572000"/>
          </a:xfrm>
        </p:spPr>
        <p:txBody>
          <a:bodyPr/>
          <a:lstStyle/>
          <a:p>
            <a:pPr marL="514350" indent="-514350">
              <a:buNone/>
            </a:pPr>
            <a:r>
              <a:rPr lang="en-US" b="1" dirty="0" smtClean="0"/>
              <a:t>Agenda</a:t>
            </a:r>
          </a:p>
          <a:p>
            <a:pPr marL="514350" indent="-514350">
              <a:buNone/>
            </a:pPr>
            <a:r>
              <a:rPr lang="en-US" b="1" dirty="0" smtClean="0"/>
              <a:t>1. What is Rails?</a:t>
            </a:r>
          </a:p>
          <a:p>
            <a:pPr marL="514350" indent="-514350">
              <a:buNone/>
            </a:pPr>
            <a:r>
              <a:rPr lang="en-US" b="1" dirty="0" smtClean="0"/>
              <a:t>2. The MVC Architecture</a:t>
            </a:r>
          </a:p>
          <a:p>
            <a:pPr marL="514350" indent="-514350">
              <a:buNone/>
            </a:pPr>
            <a:r>
              <a:rPr lang="en-US" b="1" dirty="0" smtClean="0"/>
              <a:t>3. Rails Router</a:t>
            </a:r>
          </a:p>
          <a:p>
            <a:pPr marL="514350" indent="-514350">
              <a:buNone/>
            </a:pPr>
            <a:r>
              <a:rPr lang="en-US" b="1" dirty="0" smtClean="0"/>
              <a:t>4. Module</a:t>
            </a:r>
          </a:p>
          <a:p>
            <a:pPr marL="514350" indent="-514350">
              <a:buNone/>
            </a:pPr>
            <a:r>
              <a:rPr lang="en-US" b="1" dirty="0" smtClean="0"/>
              <a:t>5. Helper</a:t>
            </a:r>
          </a:p>
          <a:p>
            <a:pPr marL="514350" indent="-514350">
              <a:buNone/>
            </a:pPr>
            <a:r>
              <a:rPr lang="en-US" b="1" dirty="0" smtClean="0"/>
              <a:t>6. Associations</a:t>
            </a:r>
          </a:p>
          <a:p>
            <a:pPr marL="514350" indent="-514350">
              <a:buNone/>
            </a:pPr>
            <a:r>
              <a:rPr lang="en-US" b="1" dirty="0" smtClean="0"/>
              <a:t>7. Active Record Query Interface</a:t>
            </a:r>
          </a:p>
          <a:p>
            <a:pPr marL="514350" indent="-514350">
              <a:buNone/>
            </a:pPr>
            <a:endParaRPr lang="en-US" b="1" dirty="0" smtClean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76200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Rails 3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B5C-7F29-4AAB-9CC9-C33B864E1F7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Rails3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6. Associations</a:t>
            </a:r>
          </a:p>
          <a:p>
            <a:pPr marL="731520" lvl="1" indent="-457200">
              <a:buClrTx/>
              <a:buNone/>
            </a:pPr>
            <a:r>
              <a:rPr lang="en-US" b="1" dirty="0" smtClean="0"/>
              <a:t>b. The Types of Associations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 err="1" smtClean="0"/>
              <a:t>has_one</a:t>
            </a:r>
            <a:r>
              <a:rPr lang="en-US" b="1" dirty="0" smtClean="0"/>
              <a:t> </a:t>
            </a:r>
            <a:r>
              <a:rPr lang="en-US" dirty="0" smtClean="0"/>
              <a:t>:</a:t>
            </a:r>
            <a:r>
              <a:rPr lang="en-US" b="1" dirty="0" smtClean="0"/>
              <a:t>through: </a:t>
            </a:r>
            <a:r>
              <a:rPr lang="en-US" dirty="0" smtClean="0"/>
              <a:t>sets up a one-to-one connection. This association indicates that the declaring model can be matched with one instance of another model by proceeding </a:t>
            </a:r>
            <a:r>
              <a:rPr lang="en-US" i="1" dirty="0" smtClean="0"/>
              <a:t>through</a:t>
            </a:r>
            <a:r>
              <a:rPr lang="en-US" dirty="0" smtClean="0"/>
              <a:t> a third model.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For example, if each supplier has one account, and each account is associated with one account history</a:t>
            </a:r>
            <a:endParaRPr lang="en-US" b="1" dirty="0" smtClean="0"/>
          </a:p>
          <a:p>
            <a:pPr lvl="1"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B5C-7F29-4AAB-9CC9-C33B864E1F7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Rails3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6. Associations</a:t>
            </a:r>
          </a:p>
          <a:p>
            <a:pPr marL="731520" lvl="1" indent="-457200">
              <a:buClrTx/>
              <a:buNone/>
            </a:pPr>
            <a:r>
              <a:rPr lang="en-US" b="1" dirty="0" smtClean="0"/>
              <a:t>b. The Types of Associations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 err="1" smtClean="0"/>
              <a:t>has_one</a:t>
            </a:r>
            <a:r>
              <a:rPr lang="en-US" b="1" dirty="0" smtClean="0"/>
              <a:t> </a:t>
            </a:r>
            <a:r>
              <a:rPr lang="en-US" dirty="0" smtClean="0"/>
              <a:t>:</a:t>
            </a:r>
            <a:r>
              <a:rPr lang="en-US" b="1" dirty="0" smtClean="0"/>
              <a:t>through:</a:t>
            </a:r>
          </a:p>
          <a:p>
            <a:pPr lvl="1"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B5C-7F29-4AAB-9CC9-C33B864E1F7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599" y="2667000"/>
            <a:ext cx="7357241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Rails3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6. Associations</a:t>
            </a:r>
          </a:p>
          <a:p>
            <a:pPr marL="731520" lvl="1" indent="-457200">
              <a:buClrTx/>
              <a:buNone/>
            </a:pPr>
            <a:r>
              <a:rPr lang="en-US" b="1" dirty="0" smtClean="0"/>
              <a:t>b. The Types of Associations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 err="1" smtClean="0"/>
              <a:t>has_one</a:t>
            </a:r>
            <a:r>
              <a:rPr lang="en-US" b="1" dirty="0" smtClean="0"/>
              <a:t> </a:t>
            </a:r>
            <a:r>
              <a:rPr lang="en-US" dirty="0" smtClean="0"/>
              <a:t>:</a:t>
            </a:r>
            <a:r>
              <a:rPr lang="en-US" b="1" dirty="0" smtClean="0"/>
              <a:t>through:</a:t>
            </a:r>
          </a:p>
          <a:p>
            <a:pPr lvl="1"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B5C-7F29-4AAB-9CC9-C33B864E1F72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514600"/>
            <a:ext cx="75438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Rails3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6. Associations</a:t>
            </a:r>
          </a:p>
          <a:p>
            <a:pPr marL="731520" lvl="1" indent="-457200">
              <a:buClrTx/>
              <a:buNone/>
            </a:pPr>
            <a:r>
              <a:rPr lang="en-US" b="1" dirty="0" smtClean="0"/>
              <a:t>b. The Types of Associations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 err="1" smtClean="0"/>
              <a:t>has_and_belongs_to_many</a:t>
            </a:r>
            <a:r>
              <a:rPr lang="en-US" b="1" dirty="0" smtClean="0"/>
              <a:t>: </a:t>
            </a:r>
            <a:r>
              <a:rPr lang="en-US" dirty="0" smtClean="0"/>
              <a:t>create a </a:t>
            </a:r>
            <a:r>
              <a:rPr lang="en-US" dirty="0" smtClean="0">
                <a:solidFill>
                  <a:srgbClr val="FF0000"/>
                </a:solidFill>
              </a:rPr>
              <a:t>DIRECT</a:t>
            </a:r>
            <a:r>
              <a:rPr lang="en-US" dirty="0" smtClean="0"/>
              <a:t> many-to-many connection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For example, if your application includes assemblies and parts, with each assembly having many parts and each part appearing in many assemblies</a:t>
            </a:r>
          </a:p>
          <a:p>
            <a:pPr>
              <a:buFont typeface="Wingdings" pitchFamily="2" charset="2"/>
              <a:buChar char="q"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B5C-7F29-4AAB-9CC9-C33B864E1F7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Rails3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6. Associations</a:t>
            </a:r>
          </a:p>
          <a:p>
            <a:pPr marL="731520" lvl="1" indent="-457200">
              <a:buClrTx/>
              <a:buNone/>
            </a:pPr>
            <a:r>
              <a:rPr lang="en-US" b="1" dirty="0" smtClean="0"/>
              <a:t>b. The Types of Associations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 err="1" smtClean="0"/>
              <a:t>has_and_belongs_to_many</a:t>
            </a:r>
            <a:r>
              <a:rPr lang="en-US" b="1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Don’t use this associate instead of </a:t>
            </a:r>
            <a:r>
              <a:rPr lang="en-US" b="1" dirty="0" err="1" smtClean="0">
                <a:solidFill>
                  <a:srgbClr val="FF0000"/>
                </a:solidFill>
              </a:rPr>
              <a:t>has_many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B5C-7F29-4AAB-9CC9-C33B864E1F72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971800"/>
            <a:ext cx="73226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4419600"/>
            <a:ext cx="70866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Rails3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7. Active Record Query Interface</a:t>
            </a:r>
          </a:p>
          <a:p>
            <a:pPr>
              <a:buNone/>
            </a:pPr>
            <a:r>
              <a:rPr lang="en-US" sz="2400" b="1" dirty="0" smtClean="0"/>
              <a:t>a. Retrieving Objects from the Database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select , from, where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group, having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order, reorder, </a:t>
            </a:r>
            <a:r>
              <a:rPr lang="en-US" dirty="0" err="1" smtClean="0"/>
              <a:t>reverse_order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limit, offset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joins, includes, </a:t>
            </a:r>
            <a:r>
              <a:rPr lang="en-US" dirty="0" err="1" smtClean="0"/>
              <a:t>readonly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Refer: </a:t>
            </a:r>
            <a:r>
              <a:rPr lang="en-US" dirty="0" smtClean="0">
                <a:hlinkClick r:id="rId2"/>
              </a:rPr>
              <a:t>http://guides.rubyonrails.org/active_record_querying.html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B5C-7F29-4AAB-9CC9-C33B864E1F7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Rails3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7. Active Record Query Interface</a:t>
            </a:r>
          </a:p>
          <a:p>
            <a:pPr marL="514350" indent="-514350">
              <a:buNone/>
            </a:pPr>
            <a:r>
              <a:rPr lang="en-US" b="1" dirty="0" smtClean="0"/>
              <a:t>b. Scopes : 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US" dirty="0" smtClean="0"/>
              <a:t>Allow you to specify commonly-used queries which can be referenced as method calls on the association objects or models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US" dirty="0" smtClean="0"/>
              <a:t>All scope methods will return an </a:t>
            </a:r>
            <a:r>
              <a:rPr lang="en-US" dirty="0" err="1" smtClean="0"/>
              <a:t>ActiveRecord</a:t>
            </a:r>
            <a:r>
              <a:rPr lang="en-US" dirty="0" smtClean="0"/>
              <a:t>::Relation object</a:t>
            </a:r>
            <a:endParaRPr lang="en-US" b="1" dirty="0" smtClean="0"/>
          </a:p>
          <a:p>
            <a:pPr>
              <a:buNone/>
            </a:pPr>
            <a:endParaRPr lang="en-US" sz="2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B5C-7F29-4AAB-9CC9-C33B864E1F72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343400"/>
            <a:ext cx="7239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 b="6667"/>
          <a:stretch>
            <a:fillRect/>
          </a:stretch>
        </p:blipFill>
        <p:spPr bwMode="auto">
          <a:xfrm>
            <a:off x="1447800" y="5486400"/>
            <a:ext cx="7162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Rails3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7. Active Record Query Interface</a:t>
            </a:r>
          </a:p>
          <a:p>
            <a:pPr marL="514350" indent="-514350">
              <a:buNone/>
            </a:pPr>
            <a:r>
              <a:rPr lang="en-US" b="1" dirty="0" smtClean="0"/>
              <a:t>c. default scope : 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US" dirty="0" smtClean="0"/>
              <a:t>If we wish for a scope to be applied across all queries to the model we can use the </a:t>
            </a:r>
            <a:r>
              <a:rPr lang="en-US" dirty="0" err="1" smtClean="0"/>
              <a:t>default_scope</a:t>
            </a:r>
            <a:r>
              <a:rPr lang="en-US" dirty="0" smtClean="0"/>
              <a:t> method within the model itself</a:t>
            </a:r>
            <a:endParaRPr lang="en-US" sz="2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B5C-7F29-4AAB-9CC9-C33B864E1F72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733800"/>
            <a:ext cx="7342094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Before </a:t>
            </a:r>
            <a:r>
              <a:rPr lang="en-US" b="1" dirty="0" err="1" smtClean="0"/>
              <a:t>Refactor</a:t>
            </a:r>
            <a:endParaRPr lang="en-US" b="1" dirty="0" smtClean="0"/>
          </a:p>
          <a:p>
            <a:r>
              <a:rPr lang="en-US" dirty="0" smtClean="0"/>
              <a:t>class User &lt; </a:t>
            </a:r>
            <a:r>
              <a:rPr lang="en-US" dirty="0" err="1" smtClean="0"/>
              <a:t>ActiveRecord</a:t>
            </a:r>
            <a:r>
              <a:rPr lang="en-US" dirty="0" smtClean="0"/>
              <a:t>::Base</a:t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err="1" smtClean="0"/>
              <a:t>validates_presence_of</a:t>
            </a:r>
            <a:r>
              <a:rPr lang="en-US" dirty="0" smtClean="0"/>
              <a:t> :</a:t>
            </a:r>
            <a:r>
              <a:rPr lang="en-US" dirty="0" err="1" smtClean="0"/>
              <a:t>cellphone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err="1" smtClean="0"/>
              <a:t>before_save</a:t>
            </a:r>
            <a:r>
              <a:rPr lang="en-US" dirty="0" smtClean="0"/>
              <a:t> :</a:t>
            </a:r>
            <a:r>
              <a:rPr lang="en-US" dirty="0" err="1" smtClean="0"/>
              <a:t>parse_cellphone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def </a:t>
            </a:r>
            <a:r>
              <a:rPr lang="en-US" dirty="0" err="1" smtClean="0"/>
              <a:t>parse_cellphone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  # do something</a:t>
            </a:r>
            <a:br>
              <a:rPr lang="en-US" dirty="0" smtClean="0"/>
            </a:br>
            <a:r>
              <a:rPr lang="en-US" dirty="0" smtClean="0"/>
              <a:t>  end</a:t>
            </a:r>
            <a:br>
              <a:rPr lang="en-US" dirty="0" smtClean="0"/>
            </a:b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B5C-7F29-4AAB-9CC9-C33B864E1F7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After </a:t>
            </a:r>
            <a:r>
              <a:rPr lang="en-US" b="1" dirty="0" err="1" smtClean="0"/>
              <a:t>Refactor</a:t>
            </a:r>
            <a:endParaRPr lang="en-US" b="1" dirty="0" smtClean="0"/>
          </a:p>
          <a:p>
            <a:r>
              <a:rPr lang="en-US" dirty="0" smtClean="0"/>
              <a:t>module </a:t>
            </a:r>
            <a:r>
              <a:rPr lang="en-US" dirty="0" err="1" smtClean="0"/>
              <a:t>HasCellphone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def </a:t>
            </a:r>
            <a:r>
              <a:rPr lang="en-US" dirty="0" err="1" smtClean="0"/>
              <a:t>self.included</a:t>
            </a:r>
            <a:r>
              <a:rPr lang="en-US" dirty="0" smtClean="0"/>
              <a:t>(base)</a:t>
            </a:r>
            <a:br>
              <a:rPr lang="en-US" dirty="0" smtClean="0"/>
            </a:br>
            <a:r>
              <a:rPr lang="en-US" dirty="0" smtClean="0"/>
              <a:t>    </a:t>
            </a:r>
            <a:r>
              <a:rPr lang="en-US" dirty="0" err="1" smtClean="0"/>
              <a:t>base.validates_presence_of</a:t>
            </a:r>
            <a:r>
              <a:rPr lang="en-US" dirty="0" smtClean="0"/>
              <a:t> :</a:t>
            </a:r>
            <a:r>
              <a:rPr lang="en-US" dirty="0" err="1" smtClean="0"/>
              <a:t>cellphone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  </a:t>
            </a:r>
            <a:r>
              <a:rPr lang="en-US" dirty="0" err="1" smtClean="0"/>
              <a:t>base.before_save</a:t>
            </a:r>
            <a:r>
              <a:rPr lang="en-US" dirty="0" smtClean="0"/>
              <a:t> :</a:t>
            </a:r>
            <a:r>
              <a:rPr lang="en-US" dirty="0" err="1" smtClean="0"/>
              <a:t>parse_cellphone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end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def </a:t>
            </a:r>
            <a:r>
              <a:rPr lang="en-US" dirty="0" err="1" smtClean="0"/>
              <a:t>parse_cellphone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  # do something</a:t>
            </a:r>
            <a:br>
              <a:rPr lang="en-US" dirty="0" smtClean="0"/>
            </a:br>
            <a:r>
              <a:rPr lang="en-US" dirty="0" smtClean="0"/>
              <a:t>  end</a:t>
            </a:r>
            <a:br>
              <a:rPr lang="en-US" dirty="0" smtClean="0"/>
            </a:br>
            <a:r>
              <a:rPr lang="en-US" dirty="0" smtClean="0"/>
              <a:t>end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User &lt; </a:t>
            </a:r>
            <a:r>
              <a:rPr lang="en-US" dirty="0" err="1" smtClean="0"/>
              <a:t>ActiveRecord</a:t>
            </a:r>
            <a:r>
              <a:rPr lang="en-US" dirty="0" smtClean="0"/>
              <a:t>::Base</a:t>
            </a:r>
            <a:br>
              <a:rPr lang="en-US" dirty="0" smtClean="0"/>
            </a:br>
            <a:r>
              <a:rPr lang="en-US" dirty="0" smtClean="0"/>
              <a:t>  include </a:t>
            </a:r>
            <a:r>
              <a:rPr lang="en-US" dirty="0" err="1" smtClean="0"/>
              <a:t>HasCellphone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B5C-7F29-4AAB-9CC9-C33B864E1F7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8305800" cy="4572000"/>
          </a:xfrm>
        </p:spPr>
        <p:txBody>
          <a:bodyPr/>
          <a:lstStyle/>
          <a:p>
            <a:pPr marL="514350" indent="-514350">
              <a:buNone/>
            </a:pPr>
            <a:r>
              <a:rPr lang="en-US" b="1" dirty="0" smtClean="0"/>
              <a:t>1. What is Rails?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Rails is a web application development framework written in the Ruby language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It is designed to make programming web applications easier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It allows you to write less code while accomplishing more than many other languages and frameworks.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76200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Rails 3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B5C-7F29-4AAB-9CC9-C33B864E1F7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Helpful Link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Refer:</a:t>
            </a:r>
          </a:p>
          <a:p>
            <a:r>
              <a:rPr lang="en-US" dirty="0" smtClean="0">
                <a:hlinkClick r:id="rId2"/>
              </a:rPr>
              <a:t>http://guides.rubyonrails.org/index.html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http://ruby.railstutorial.org/book/ruby-on-rails-tutorial?version=3.0#sec:demo_users_resource</a:t>
            </a:r>
            <a:endParaRPr lang="en-US" dirty="0" smtClean="0"/>
          </a:p>
          <a:p>
            <a:r>
              <a:rPr lang="en-US" dirty="0" smtClean="0"/>
              <a:t>Ruby Doc:</a:t>
            </a:r>
          </a:p>
          <a:p>
            <a:r>
              <a:rPr lang="en-US" dirty="0" smtClean="0">
                <a:hlinkClick r:id="rId4"/>
              </a:rPr>
              <a:t>http://www.ruby-doc.org/docs/ProgrammingRuby/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http://www.ruby-lang.org/en/documentation/</a:t>
            </a:r>
            <a:endParaRPr lang="en-US" dirty="0" smtClean="0"/>
          </a:p>
          <a:p>
            <a:r>
              <a:rPr lang="en-US" dirty="0" smtClean="0"/>
              <a:t>You should read:</a:t>
            </a:r>
          </a:p>
          <a:p>
            <a:r>
              <a:rPr lang="en-US" dirty="0" smtClean="0">
                <a:hlinkClick r:id="rId6"/>
              </a:rPr>
              <a:t>http://guides.rubyonrails.org/security.html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B5C-7F29-4AAB-9CC9-C33B864E1F7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8153400" cy="50292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2. The MVC Architecture</a:t>
            </a:r>
          </a:p>
        </p:txBody>
      </p:sp>
      <p:pic>
        <p:nvPicPr>
          <p:cNvPr id="4" name="Picture 3" descr="mvc_schemati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905000"/>
            <a:ext cx="7010400" cy="44700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85800" y="76200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Rails 3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B5C-7F29-4AAB-9CC9-C33B864E1F7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153400" cy="51816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2. The MVC Architecture (detail)</a:t>
            </a:r>
          </a:p>
        </p:txBody>
      </p:sp>
      <p:pic>
        <p:nvPicPr>
          <p:cNvPr id="5" name="Picture 4" descr="mvc_detai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905000"/>
            <a:ext cx="8001000" cy="46482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14400" y="76200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Rails 3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B5C-7F29-4AAB-9CC9-C33B864E1F7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1534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2. The MVC Architecture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1"/>
                </a:solidFill>
              </a:rPr>
              <a:t>Model layer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Represent your domain model (such as Account, Product, Person)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Encapsulate the business logic that is specific to your application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Model classes are derived from </a:t>
            </a:r>
            <a:r>
              <a:rPr lang="en-US" dirty="0" err="1" smtClean="0">
                <a:hlinkClick r:id="rId2"/>
              </a:rPr>
              <a:t>ActiveRecord</a:t>
            </a:r>
            <a:r>
              <a:rPr lang="en-US" dirty="0" smtClean="0">
                <a:hlinkClick r:id="rId2"/>
              </a:rPr>
              <a:t>::Base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1"/>
                </a:solidFill>
              </a:rPr>
              <a:t>View layer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Templates can come in a variety of formats, but most view templates are HTML with embedded Ruby code (.</a:t>
            </a:r>
            <a:r>
              <a:rPr lang="en-US" dirty="0" err="1" smtClean="0"/>
              <a:t>erb</a:t>
            </a:r>
            <a:r>
              <a:rPr lang="en-US" dirty="0" smtClean="0"/>
              <a:t> files).</a:t>
            </a:r>
          </a:p>
          <a:p>
            <a:pPr>
              <a:buFont typeface="Wingdings" pitchFamily="2" charset="2"/>
              <a:buChar char="q"/>
            </a:pPr>
            <a:endParaRPr lang="en-US" b="1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4400" y="76200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Rails 3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B5C-7F29-4AAB-9CC9-C33B864E1F7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1534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2. The MVC Architecture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1"/>
                </a:solidFill>
              </a:rPr>
              <a:t>Controller layer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It is responsible for handling incoming HTTP requests and providing a suitable response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It can also generate XML, JSON, ..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Controllers manipulate models and render view templates in order to generate the appropriate HTTP response</a:t>
            </a:r>
          </a:p>
          <a:p>
            <a:pPr>
              <a:buFont typeface="Wingdings" pitchFamily="2" charset="2"/>
              <a:buChar char="q"/>
            </a:pPr>
            <a:endParaRPr lang="en-US" b="1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4400" y="76200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Rails 3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B5C-7F29-4AAB-9CC9-C33B864E1F7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1534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3. Rails Router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b="1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4400" y="76200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Rails 3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057400"/>
            <a:ext cx="762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B5C-7F29-4AAB-9CC9-C33B864E1F7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1534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3. Rails Router</a:t>
            </a:r>
          </a:p>
          <a:p>
            <a:pPr marL="514350" indent="-514350">
              <a:buClrTx/>
              <a:buFont typeface="Wingdings" pitchFamily="2" charset="2"/>
              <a:buChar char="q"/>
            </a:pPr>
            <a:r>
              <a:rPr lang="en-US" sz="2400" dirty="0" smtClean="0"/>
              <a:t>The Rails router recognizes URLs and dispatches them to a controller’s action</a:t>
            </a:r>
          </a:p>
          <a:p>
            <a:pPr marL="514350" indent="-514350">
              <a:buClrTx/>
              <a:buFont typeface="Wingdings" pitchFamily="2" charset="2"/>
              <a:buChar char="q"/>
            </a:pPr>
            <a:r>
              <a:rPr lang="en-US" sz="2400" dirty="0" smtClean="0"/>
              <a:t>It can also generate paths and URLs, avoiding the need to hardcode strings in your views</a:t>
            </a:r>
          </a:p>
          <a:p>
            <a:pPr marL="514350" indent="-514350">
              <a:buClrTx/>
              <a:buFont typeface="Wingdings" pitchFamily="2" charset="2"/>
              <a:buChar char="q"/>
            </a:pPr>
            <a:endParaRPr lang="en-US" b="1" dirty="0" smtClean="0"/>
          </a:p>
          <a:p>
            <a:pPr marL="514350" indent="-514350">
              <a:buFont typeface="+mj-lt"/>
              <a:buAutoNum type="alphaLcParenR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b="1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4400" y="76200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Rails 3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6B5C-7F29-4AAB-9CC9-C33B864E1F7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1729</TotalTime>
  <Words>896</Words>
  <Application>Microsoft Office PowerPoint</Application>
  <PresentationFormat>On-screen Show (4:3)</PresentationFormat>
  <Paragraphs>173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Equity</vt:lpstr>
      <vt:lpstr>Rails 3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Rails 3 </vt:lpstr>
      <vt:lpstr>Rails3</vt:lpstr>
      <vt:lpstr>Rails3</vt:lpstr>
      <vt:lpstr>Rails3</vt:lpstr>
      <vt:lpstr>Rails3</vt:lpstr>
      <vt:lpstr>Rails3</vt:lpstr>
      <vt:lpstr>Rails3</vt:lpstr>
      <vt:lpstr>Rails3</vt:lpstr>
      <vt:lpstr>Rails3</vt:lpstr>
      <vt:lpstr>Rails3</vt:lpstr>
      <vt:lpstr>Rails3</vt:lpstr>
      <vt:lpstr>Rails3</vt:lpstr>
      <vt:lpstr>Rails3</vt:lpstr>
      <vt:lpstr>Rails3</vt:lpstr>
      <vt:lpstr>Rails3</vt:lpstr>
      <vt:lpstr>Rails3</vt:lpstr>
      <vt:lpstr>Rails3</vt:lpstr>
      <vt:lpstr>Rails3</vt:lpstr>
      <vt:lpstr>Slide 28</vt:lpstr>
      <vt:lpstr>Slide 29</vt:lpstr>
      <vt:lpstr>Helpful Link</vt:lpstr>
    </vt:vector>
  </TitlesOfParts>
  <Company>tmasolutions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Ngoc Nguyen Vuong</dc:creator>
  <cp:lastModifiedBy>nvngoc</cp:lastModifiedBy>
  <cp:revision>274</cp:revision>
  <dcterms:created xsi:type="dcterms:W3CDTF">2012-05-16T05:39:05Z</dcterms:created>
  <dcterms:modified xsi:type="dcterms:W3CDTF">2012-06-01T19:34:56Z</dcterms:modified>
</cp:coreProperties>
</file>