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43891200" cy="32918400"/>
  <p:notesSz cx="6858000" cy="9144000"/>
  <p:defaultTextStyle>
    <a:defPPr>
      <a:defRPr lang="en-US"/>
    </a:defPPr>
    <a:lvl1pPr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1pPr>
    <a:lvl2pPr marL="2193925" indent="-1736725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2pPr>
    <a:lvl3pPr marL="4387850" indent="-3473450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3pPr>
    <a:lvl4pPr marL="6583363" indent="-5211763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4pPr>
    <a:lvl5pPr marL="8777288" indent="-6948488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rrick" initials="G" lastIdx="1" clrIdx="0">
    <p:extLst>
      <p:ext uri="{19B8F6BF-5375-455C-9EA6-DF929625EA0E}">
        <p15:presenceInfo xmlns:p15="http://schemas.microsoft.com/office/powerpoint/2012/main" userId="Garri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71A1"/>
    <a:srgbClr val="DE6225"/>
    <a:srgbClr val="0527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22" d="100"/>
          <a:sy n="22" d="100"/>
        </p:scale>
        <p:origin x="1692" y="120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65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65" charset="0"/>
              </a:defRPr>
            </a:lvl1pPr>
          </a:lstStyle>
          <a:p>
            <a:fld id="{4515C850-977F-4425-946C-FDF18C8806C6}" type="datetime1">
              <a:rPr lang="en-US"/>
              <a:pPr/>
              <a:t>5/21/2016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65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65" charset="0"/>
              </a:defRPr>
            </a:lvl1pPr>
          </a:lstStyle>
          <a:p>
            <a:fld id="{F1C97DCD-9E25-4912-BF45-0A733AC426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177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ＭＳ Ｐゴシック" pitchFamily="-65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eaLnBrk="1" hangingPunct="1"/>
            <a:fld id="{9CC1C818-8205-4BD5-9592-3ED40AF72136}" type="slidenum">
              <a:rPr lang="en-US" sz="1200">
                <a:latin typeface="Calibri" pitchFamily="-65" charset="0"/>
              </a:rPr>
              <a:pPr eaLnBrk="1" hangingPunct="1"/>
              <a:t>1</a:t>
            </a:fld>
            <a:endParaRPr lang="en-US" sz="1200">
              <a:latin typeface="Calibri" pitchFamily="-65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2AC842-8558-4AC8-B9E2-87B4AF0E5092}" type="datetime1">
              <a:rPr lang="en-US"/>
              <a:pPr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BC074-F94E-48BF-AB23-574BC63008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8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378F2E-43CF-494D-8AA1-0E25E3A6D7E5}" type="datetime1">
              <a:rPr lang="en-US"/>
              <a:pPr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66FDB4-CEAC-4574-BAB4-140F8E1D0E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AA0075-A89C-4CC4-8D44-BE21213EC665}" type="datetime1">
              <a:rPr lang="en-US"/>
              <a:pPr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38551D-618F-4A37-9008-7D227E7BB0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3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BD16BB-C81B-488C-A058-02DF1EBA30A9}" type="datetime1">
              <a:rPr lang="en-US"/>
              <a:pPr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67719-B194-426D-8977-3C27F7D6D9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2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D71B2D-85F4-4D1F-A97A-0F3FCF28FF78}" type="datetime1">
              <a:rPr lang="en-US"/>
              <a:pPr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803B1-5E34-4ABB-83F4-7ACAB7A34B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2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3EB801-F414-4E3F-810B-AB50C12F8E62}" type="datetime1">
              <a:rPr lang="en-US"/>
              <a:pPr/>
              <a:t>5/21/2016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92A34-29A6-4B49-8600-0900008B48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7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B21926-4148-4271-A9EA-9B5C988855C5}" type="datetime1">
              <a:rPr lang="en-US"/>
              <a:pPr/>
              <a:t>5/21/2016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F01AB2-E0D7-46F9-A338-CDF3DFD645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09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A8212A-8BC5-4403-9CF2-3B62135E8215}" type="datetime1">
              <a:rPr lang="en-US"/>
              <a:pPr/>
              <a:t>5/21/2016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641A1E-A55A-48EF-AF6B-1C00EDE2E6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7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B8904B-D74D-4D4C-AF9F-80D5C0011187}" type="datetime1">
              <a:rPr lang="en-US"/>
              <a:pPr/>
              <a:t>5/21/2016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9C5B5-2F38-4190-B3D4-7C4D1BF0E1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1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FA53D8-5F34-42FF-A06B-C0EDA73AA4FC}" type="datetime1">
              <a:rPr lang="en-US"/>
              <a:pPr/>
              <a:t>5/21/2016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5C3938-6FFC-4B76-9E7C-9E1BC2BE06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4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FD32E0-1D5E-4345-BC8F-A88532F655AC}" type="datetime1">
              <a:rPr lang="en-US"/>
              <a:pPr/>
              <a:t>5/21/2016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CC34B-8930-491C-99AE-BCEB46A75D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2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93925" y="7680325"/>
            <a:ext cx="39503350" cy="2172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>
            <a:lvl1pPr>
              <a:defRPr sz="5800">
                <a:solidFill>
                  <a:srgbClr val="898989"/>
                </a:solidFill>
              </a:defRPr>
            </a:lvl1pPr>
          </a:lstStyle>
          <a:p>
            <a:fld id="{CCA49F0C-5252-4983-9722-A40AADD52538}" type="datetime1">
              <a:rPr lang="en-US"/>
              <a:pPr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>
            <a:lvl1pPr algn="ctr">
              <a:defRPr sz="58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>
            <a:lvl1pPr algn="r">
              <a:defRPr sz="5800">
                <a:solidFill>
                  <a:srgbClr val="898989"/>
                </a:solidFill>
              </a:defRPr>
            </a:lvl1pPr>
          </a:lstStyle>
          <a:p>
            <a:fld id="{568C7A6F-3EE4-4CAE-9FD4-2F4431C96E8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3925" rtl="0" eaLnBrk="1" fontAlgn="base" hangingPunct="1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1644650" indent="-1644650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5400" kern="1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3565525" indent="-1371600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34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2pPr>
      <a:lvl3pPr marL="548640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15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3pPr>
      <a:lvl4pPr marL="7680325" indent="-1096963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4pPr>
      <a:lvl5pPr marL="987425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w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546C89"/>
            </a:gs>
            <a:gs pos="0">
              <a:schemeClr val="tx2">
                <a:lumMod val="75000"/>
              </a:schemeClr>
            </a:gs>
            <a:gs pos="47000">
              <a:schemeClr val="bg1"/>
            </a:gs>
          </a:gsLst>
          <a:lin ang="12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>
            <a:cxnSpLocks noChangeShapeType="1"/>
          </p:cNvCxnSpPr>
          <p:nvPr/>
        </p:nvCxnSpPr>
        <p:spPr bwMode="auto">
          <a:xfrm>
            <a:off x="0" y="3319808"/>
            <a:ext cx="43891200" cy="1588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1143000" y="1746503"/>
            <a:ext cx="416052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43" tIns="45614" rIns="91243" bIns="45614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b="1" dirty="0" smtClean="0"/>
              <a:t>Craig Willis, Garrick Sherman, Miles </a:t>
            </a:r>
            <a:r>
              <a:rPr lang="en-US" sz="4800" b="1" dirty="0" err="1" smtClean="0"/>
              <a:t>Efron</a:t>
            </a:r>
            <a:r>
              <a:rPr lang="en-US" sz="4800" b="1" dirty="0"/>
              <a:t/>
            </a:r>
            <a:br>
              <a:rPr lang="en-US" sz="4800" b="1" dirty="0"/>
            </a:br>
            <a:r>
              <a:rPr lang="en-US" sz="2800" b="1" dirty="0" smtClean="0"/>
              <a:t>{willis8, gsherma2, </a:t>
            </a:r>
            <a:r>
              <a:rPr lang="en-US" sz="2800" b="1" dirty="0" err="1" smtClean="0"/>
              <a:t>mefron</a:t>
            </a:r>
            <a:r>
              <a:rPr lang="en-US" sz="2800" b="1" dirty="0" smtClean="0"/>
              <a:t>}@Illinois.edu</a:t>
            </a:r>
            <a:endParaRPr lang="en-US" sz="2800" b="1" dirty="0"/>
          </a:p>
        </p:txBody>
      </p:sp>
      <p:sp>
        <p:nvSpPr>
          <p:cNvPr id="14340" name="TextBox 93"/>
          <p:cNvSpPr txBox="1">
            <a:spLocks noChangeArrowheads="1"/>
          </p:cNvSpPr>
          <p:nvPr/>
        </p:nvSpPr>
        <p:spPr bwMode="auto">
          <a:xfrm>
            <a:off x="1143000" y="497717"/>
            <a:ext cx="416052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eaLnBrk="1" hangingPunct="1"/>
            <a:r>
              <a:rPr lang="en-US" sz="8800" dirty="0" smtClean="0">
                <a:solidFill>
                  <a:srgbClr val="052754"/>
                </a:solidFill>
                <a:latin typeface="Arial Black" pitchFamily="-65" charset="0"/>
              </a:rPr>
              <a:t>What Makes a Query Temporally Sensitive?</a:t>
            </a:r>
            <a:endParaRPr lang="en-US" sz="8800" dirty="0">
              <a:solidFill>
                <a:srgbClr val="052754"/>
              </a:solidFill>
              <a:latin typeface="Arial Black" pitchFamily="-65" charset="0"/>
            </a:endParaRPr>
          </a:p>
        </p:txBody>
      </p:sp>
      <p:sp>
        <p:nvSpPr>
          <p:cNvPr id="14341" name="Rectangle 35"/>
          <p:cNvSpPr>
            <a:spLocks noChangeArrowheads="1"/>
          </p:cNvSpPr>
          <p:nvPr/>
        </p:nvSpPr>
        <p:spPr bwMode="auto">
          <a:xfrm>
            <a:off x="1419773" y="23689634"/>
            <a:ext cx="9019627" cy="5956667"/>
          </a:xfrm>
          <a:prstGeom prst="rect">
            <a:avLst/>
          </a:prstGeom>
          <a:noFill/>
          <a:ln>
            <a:noFill/>
          </a:ln>
          <a:extLst/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GB" sz="4000" b="1" dirty="0" smtClean="0">
                <a:solidFill>
                  <a:srgbClr val="CC3300"/>
                </a:solidFill>
              </a:rPr>
              <a:t>Results</a:t>
            </a:r>
          </a:p>
          <a:p>
            <a:pPr>
              <a:spcBef>
                <a:spcPts val="1200"/>
              </a:spcBef>
            </a:pPr>
            <a:r>
              <a:rPr lang="en-US" sz="3600" b="1" dirty="0" smtClean="0"/>
              <a:t>Content Analysis</a:t>
            </a:r>
          </a:p>
          <a:p>
            <a:pPr>
              <a:spcBef>
                <a:spcPts val="1200"/>
              </a:spcBef>
            </a:pPr>
            <a:endParaRPr lang="en-US" sz="3200" b="1" dirty="0" smtClean="0"/>
          </a:p>
          <a:p>
            <a:pPr algn="ctr">
              <a:spcBef>
                <a:spcPts val="1200"/>
              </a:spcBef>
            </a:pPr>
            <a:r>
              <a:rPr lang="en-US" sz="3200" b="1" dirty="0" smtClean="0">
                <a:latin typeface="CMR9"/>
              </a:rPr>
              <a:t>Macro percent overlap: 0.71</a:t>
            </a:r>
          </a:p>
          <a:p>
            <a:pPr algn="ctr">
              <a:spcBef>
                <a:spcPts val="1200"/>
              </a:spcBef>
            </a:pPr>
            <a:r>
              <a:rPr lang="en-US" sz="3200" b="1" dirty="0" smtClean="0">
                <a:latin typeface="CMR9"/>
              </a:rPr>
              <a:t>Micro percent overlap: 0.83</a:t>
            </a:r>
            <a:endParaRPr lang="en-GB" sz="3200" b="1" dirty="0" smtClean="0">
              <a:solidFill>
                <a:srgbClr val="CC3300"/>
              </a:solidFill>
            </a:endParaRP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GB" sz="3200" dirty="0" smtClean="0"/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sz="3200" dirty="0" smtClean="0"/>
              <a:t>Overlap and agreement indicate that overall our codes may be applied with good consistency</a:t>
            </a:r>
            <a:endParaRPr lang="en-GB" sz="4000" b="1" dirty="0" smtClean="0">
              <a:solidFill>
                <a:srgbClr val="CC3300"/>
              </a:solidFill>
            </a:endParaRPr>
          </a:p>
        </p:txBody>
      </p:sp>
      <p:sp>
        <p:nvSpPr>
          <p:cNvPr id="14344" name="Rectangle 29"/>
          <p:cNvSpPr>
            <a:spLocks noChangeArrowheads="1"/>
          </p:cNvSpPr>
          <p:nvPr/>
        </p:nvSpPr>
        <p:spPr bwMode="auto">
          <a:xfrm>
            <a:off x="1143000" y="7210541"/>
            <a:ext cx="6715935" cy="5486400"/>
          </a:xfrm>
          <a:prstGeom prst="rect">
            <a:avLst/>
          </a:prstGeom>
          <a:noFill/>
          <a:ln>
            <a:noFill/>
          </a:ln>
          <a:extLst/>
        </p:spPr>
        <p:txBody>
          <a:bodyPr lIns="360000" tIns="360000" rIns="360000" bIns="360000"/>
          <a:lstStyle/>
          <a:p>
            <a:pPr marL="457200" indent="-457200" algn="r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r>
              <a:rPr lang="en-GB" sz="4000" b="1" dirty="0" smtClean="0">
                <a:solidFill>
                  <a:srgbClr val="CC3300"/>
                </a:solidFill>
              </a:rPr>
              <a:t>Methods</a:t>
            </a:r>
            <a:endParaRPr lang="en-GB" sz="4000" b="1" dirty="0">
              <a:solidFill>
                <a:srgbClr val="CC33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3600" b="1" dirty="0" smtClean="0">
                <a:latin typeface="CMR9"/>
              </a:rPr>
              <a:t>Content Analysis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MR9"/>
              </a:rPr>
              <a:t>We identify characteristics of TREC topics using codes defined based on characteristics of topics expected to be related to temporal sensitivity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0534" y="587190"/>
            <a:ext cx="8482766" cy="1783556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924616"/>
              </p:ext>
            </p:extLst>
          </p:nvPr>
        </p:nvGraphicFramePr>
        <p:xfrm>
          <a:off x="11395792" y="23855101"/>
          <a:ext cx="8991600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0">
                  <a:extLst>
                    <a:ext uri="{9D8B030D-6E8A-4147-A177-3AD203B41FA5}">
                      <a16:colId xmlns:a16="http://schemas.microsoft.com/office/drawing/2014/main" val="123159332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846398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Code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% Agreement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4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PersonEntity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0.94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343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PlaceEntity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0.91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068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ExplicitDate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0.89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945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PeriodicEvent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0.85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22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OrganizationEntity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0.76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73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SpecificEvent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0.64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100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OtherEntity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0.52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05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GenericEvent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0.45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5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IndirectEventReference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0.19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643333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2468733" y="23106186"/>
            <a:ext cx="6845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Table 1</a:t>
            </a:r>
            <a:r>
              <a:rPr lang="en-US" sz="3200" dirty="0" smtClean="0"/>
              <a:t>: Per-code agreement.</a:t>
            </a:r>
            <a:endParaRPr lang="en-US" sz="32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8224154" y="8665598"/>
            <a:ext cx="15925800" cy="2771464"/>
            <a:chOff x="3924300" y="20047114"/>
            <a:chExt cx="15925800" cy="2771464"/>
          </a:xfrm>
        </p:grpSpPr>
        <p:grpSp>
          <p:nvGrpSpPr>
            <p:cNvPr id="8" name="Group 7"/>
            <p:cNvGrpSpPr/>
            <p:nvPr/>
          </p:nvGrpSpPr>
          <p:grpSpPr>
            <a:xfrm>
              <a:off x="3924300" y="20047114"/>
              <a:ext cx="15925800" cy="2771464"/>
              <a:chOff x="3429000" y="11905767"/>
              <a:chExt cx="15925800" cy="277146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429000" y="12738239"/>
                <a:ext cx="15925800" cy="193899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101600" stA="26000" endPos="53000" dist="266700" dir="5400000" sy="-100000" algn="bl" rotWithShape="0"/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anchor="t">
                <a:spAutoFit/>
              </a:bodyPr>
              <a:lstStyle/>
              <a:p>
                <a:r>
                  <a:rPr lang="en-US" sz="4000" b="1" dirty="0" smtClean="0">
                    <a:latin typeface="CMBX7"/>
                  </a:rPr>
                  <a:t>            Title: </a:t>
                </a:r>
                <a:r>
                  <a:rPr lang="en-US" sz="4000" dirty="0" smtClean="0">
                    <a:latin typeface="CMBX7"/>
                  </a:rPr>
                  <a:t>[(East Timor)</a:t>
                </a:r>
                <a:r>
                  <a:rPr lang="en-US" sz="4000" i="1" baseline="-25000" dirty="0" err="1" smtClean="0">
                    <a:latin typeface="CMBX7"/>
                  </a:rPr>
                  <a:t>PlaceEntity</a:t>
                </a:r>
                <a:r>
                  <a:rPr lang="en-US" sz="4000" dirty="0" smtClean="0">
                    <a:latin typeface="CMBX7"/>
                  </a:rPr>
                  <a:t> Independence]</a:t>
                </a:r>
                <a:r>
                  <a:rPr lang="en-US" sz="4000" i="1" baseline="-25000" dirty="0" err="1" smtClean="0">
                    <a:latin typeface="CMBX7"/>
                  </a:rPr>
                  <a:t>SpecificEvent</a:t>
                </a:r>
                <a:endParaRPr lang="en-US" sz="4000" i="1" baseline="-25000" dirty="0" smtClean="0">
                  <a:latin typeface="CMBX7"/>
                </a:endParaRPr>
              </a:p>
              <a:p>
                <a:r>
                  <a:rPr lang="en-US" sz="4000" b="1" dirty="0" smtClean="0"/>
                  <a:t>Description: </a:t>
                </a:r>
                <a:r>
                  <a:rPr lang="en-US" sz="4000" dirty="0" smtClean="0"/>
                  <a:t>[(East Timor)</a:t>
                </a:r>
                <a:r>
                  <a:rPr lang="en-US" sz="4000" i="1" baseline="-25000" dirty="0" err="1" smtClean="0"/>
                  <a:t>PlaceEntity</a:t>
                </a:r>
                <a:r>
                  <a:rPr lang="en-US" sz="4000" dirty="0" smtClean="0"/>
                  <a:t> vote for independence from </a:t>
                </a:r>
              </a:p>
              <a:p>
                <a:r>
                  <a:rPr lang="en-US" sz="4000" dirty="0"/>
                  <a:t>	</a:t>
                </a:r>
                <a:r>
                  <a:rPr lang="en-US" sz="4000" dirty="0" smtClean="0"/>
                  <a:t>(Indonesia)</a:t>
                </a:r>
                <a:r>
                  <a:rPr lang="en-US" sz="4000" i="1" baseline="-25000" dirty="0" err="1" smtClean="0"/>
                  <a:t>PlaceName</a:t>
                </a:r>
                <a:r>
                  <a:rPr lang="en-US" sz="4000" dirty="0" smtClean="0"/>
                  <a:t> in (August 1999)</a:t>
                </a:r>
                <a:r>
                  <a:rPr lang="en-US" sz="4000" i="1" baseline="-25000" dirty="0" err="1" smtClean="0"/>
                  <a:t>ExplicitDate</a:t>
                </a:r>
                <a:r>
                  <a:rPr lang="en-US" sz="4000" dirty="0" smtClean="0"/>
                  <a:t>]</a:t>
                </a:r>
                <a:r>
                  <a:rPr lang="en-US" sz="4000" i="1" baseline="-25000" dirty="0" err="1" smtClean="0"/>
                  <a:t>SpecificEvent</a:t>
                </a:r>
                <a:endParaRPr lang="en-US" sz="4000" b="1" baseline="-250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flipH="1">
                <a:off x="8004882" y="11905767"/>
                <a:ext cx="677403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 smtClean="0"/>
                  <a:t>Figure 1</a:t>
                </a:r>
                <a:r>
                  <a:rPr lang="en-US" sz="3200" dirty="0" smtClean="0"/>
                  <a:t>: Example topic annotation.</a:t>
                </a:r>
                <a:endParaRPr lang="en-US" sz="3200" dirty="0"/>
              </a:p>
            </p:txBody>
          </p:sp>
        </p:grpSp>
        <p:cxnSp>
          <p:nvCxnSpPr>
            <p:cNvPr id="22" name="Straight Connector 21"/>
            <p:cNvCxnSpPr/>
            <p:nvPr/>
          </p:nvCxnSpPr>
          <p:spPr bwMode="gray">
            <a:xfrm>
              <a:off x="8500182" y="20631889"/>
              <a:ext cx="677403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5679549" y="3792285"/>
            <a:ext cx="15729556" cy="6183467"/>
            <a:chOff x="23443783" y="12606793"/>
            <a:chExt cx="18725922" cy="736137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2887" y="13357130"/>
              <a:ext cx="9144000" cy="661103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43783" y="13371067"/>
              <a:ext cx="9124723" cy="6597099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 flipH="1">
              <a:off x="23514692" y="12606793"/>
              <a:ext cx="18655013" cy="696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/>
                <a:t>Figure 2</a:t>
              </a:r>
              <a:r>
                <a:rPr lang="en-US" sz="3200" dirty="0" smtClean="0"/>
                <a:t>: Percent of topics per collection assigned (a) entity and (b) events codes.</a:t>
              </a:r>
              <a:endParaRPr lang="en-US" sz="32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149954" y="10853353"/>
            <a:ext cx="778049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600" b="1" dirty="0" smtClean="0"/>
              <a:t>Relevant Document Distributions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sz="3200" dirty="0" smtClean="0"/>
              <a:t>Moderate to high inter-coder agreement in classifying document distributions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sz="3200" dirty="0" smtClean="0"/>
              <a:t>ACF and DPS effectively capture the temporally constraint of relevant document distributions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225739"/>
              </p:ext>
            </p:extLst>
          </p:nvPr>
        </p:nvGraphicFramePr>
        <p:xfrm>
          <a:off x="32325850" y="12517679"/>
          <a:ext cx="10217448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362">
                  <a:extLst>
                    <a:ext uri="{9D8B030D-6E8A-4147-A177-3AD203B41FA5}">
                      <a16:colId xmlns:a16="http://schemas.microsoft.com/office/drawing/2014/main" val="1433812802"/>
                    </a:ext>
                  </a:extLst>
                </a:gridCol>
                <a:gridCol w="2554362">
                  <a:extLst>
                    <a:ext uri="{9D8B030D-6E8A-4147-A177-3AD203B41FA5}">
                      <a16:colId xmlns:a16="http://schemas.microsoft.com/office/drawing/2014/main" val="2128885752"/>
                    </a:ext>
                  </a:extLst>
                </a:gridCol>
                <a:gridCol w="2554362">
                  <a:extLst>
                    <a:ext uri="{9D8B030D-6E8A-4147-A177-3AD203B41FA5}">
                      <a16:colId xmlns:a16="http://schemas.microsoft.com/office/drawing/2014/main" val="1567550424"/>
                    </a:ext>
                  </a:extLst>
                </a:gridCol>
                <a:gridCol w="2554362">
                  <a:extLst>
                    <a:ext uri="{9D8B030D-6E8A-4147-A177-3AD203B41FA5}">
                      <a16:colId xmlns:a16="http://schemas.microsoft.com/office/drawing/2014/main" val="3663541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Collection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3200" i="1" dirty="0" smtClean="0"/>
                        <a:t>Κ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3200" i="1" dirty="0" smtClean="0"/>
                        <a:t>ρ</a:t>
                      </a:r>
                      <a:r>
                        <a:rPr lang="en-US" sz="3200" i="1" baseline="-25000" dirty="0" smtClean="0"/>
                        <a:t>ACF</a:t>
                      </a:r>
                      <a:endParaRPr lang="en-US" sz="3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200" i="1" dirty="0" smtClean="0"/>
                        <a:t>ρ</a:t>
                      </a:r>
                      <a:r>
                        <a:rPr lang="en-US" sz="3200" i="1" baseline="-25000" dirty="0" smtClean="0"/>
                        <a:t>DPS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263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AP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0.743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0.518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0.356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47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LA/FT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0.551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0.591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0.374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Blog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0.857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0.728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0.498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07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Microblog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0.806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0.692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0.354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738945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31930447" y="10788390"/>
            <a:ext cx="110082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Table 2</a:t>
            </a:r>
            <a:r>
              <a:rPr lang="en-US" sz="3200" dirty="0" smtClean="0"/>
              <a:t>: Cohen’s</a:t>
            </a:r>
            <a:r>
              <a:rPr lang="el-GR" sz="3200" i="1" dirty="0"/>
              <a:t> </a:t>
            </a:r>
            <a:r>
              <a:rPr lang="el-GR" sz="3200" i="1" dirty="0" smtClean="0"/>
              <a:t>κ</a:t>
            </a:r>
            <a:r>
              <a:rPr lang="en-US" sz="3200" dirty="0" smtClean="0"/>
              <a:t> for classification of true-relevant document distributions and Pearson correlation between manual classifications and ACF/DPS values.</a:t>
            </a:r>
            <a:endParaRPr lang="en-US" sz="32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336" name="Table 143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5522150"/>
                  </p:ext>
                </p:extLst>
              </p:nvPr>
            </p:nvGraphicFramePr>
            <p:xfrm>
              <a:off x="25555088" y="17758584"/>
              <a:ext cx="16459200" cy="6164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19400">
                      <a:extLst>
                        <a:ext uri="{9D8B030D-6E8A-4147-A177-3AD203B41FA5}">
                          <a16:colId xmlns:a16="http://schemas.microsoft.com/office/drawing/2014/main" val="238390163"/>
                        </a:ext>
                      </a:extLst>
                    </a:gridCol>
                    <a:gridCol w="11353800">
                      <a:extLst>
                        <a:ext uri="{9D8B030D-6E8A-4147-A177-3AD203B41FA5}">
                          <a16:colId xmlns:a16="http://schemas.microsoft.com/office/drawing/2014/main" val="677510532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32051536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dirty="0" smtClean="0"/>
                            <a:t>Model Name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dirty="0" smtClean="0"/>
                            <a:t>Model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dirty="0" smtClean="0"/>
                            <a:t>Pseudo-R</a:t>
                          </a:r>
                          <a:r>
                            <a:rPr lang="en-US" sz="3200" baseline="30000" dirty="0" smtClean="0"/>
                            <a:t>2</a:t>
                          </a:r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4710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dirty="0" smtClean="0"/>
                            <a:t>Novelty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−3.767+5.848∗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𝑆𝑝𝑒𝑐𝐸𝑣𝑡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+2.523∗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𝑂𝑡h𝑒𝑟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dirty="0" smtClean="0"/>
                            <a:t>0.669</a:t>
                          </a:r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05246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dirty="0" smtClean="0"/>
                            <a:t>Novelty (</a:t>
                          </a:r>
                          <a:r>
                            <a:rPr lang="en-US" sz="3200" dirty="0" err="1" smtClean="0"/>
                            <a:t>Rel</a:t>
                          </a:r>
                          <a:r>
                            <a:rPr lang="en-US" sz="3200" dirty="0" smtClean="0"/>
                            <a:t>)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−3.539+7.006∗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𝑆𝑝𝑒𝑐𝐸𝑣𝑡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+2.530∗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𝑂𝑡h𝑒𝑟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−7.343∗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𝐴𝐶𝐹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dirty="0" smtClean="0"/>
                            <a:t>0.706</a:t>
                          </a:r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6255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dirty="0" err="1" smtClean="0"/>
                            <a:t>Dakka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0.134+0.878∗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𝑃𝑙𝑎𝑐𝑒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dirty="0" smtClean="0"/>
                            <a:t>0.019</a:t>
                          </a:r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9343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dirty="0" err="1" smtClean="0"/>
                            <a:t>Dakka</a:t>
                          </a:r>
                          <a:r>
                            <a:rPr lang="en-US" sz="3200" dirty="0" smtClean="0"/>
                            <a:t> (</a:t>
                          </a:r>
                          <a:r>
                            <a:rPr lang="en-US" sz="3200" dirty="0" err="1" smtClean="0"/>
                            <a:t>Rel</a:t>
                          </a:r>
                          <a:r>
                            <a:rPr lang="en-US" sz="3200" dirty="0" smtClean="0"/>
                            <a:t>)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−0.917+0.393∗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𝐷𝑃𝑆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dirty="0" smtClean="0"/>
                            <a:t>0.263</a:t>
                          </a:r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97902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dirty="0" err="1" smtClean="0"/>
                            <a:t>Efron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−1.765+2.353∗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𝑃𝑙𝑎𝑐𝑒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+1.410∗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𝑂𝑡h𝑒𝑟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dirty="0" smtClean="0"/>
                            <a:t>0.181</a:t>
                          </a:r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46284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dirty="0" err="1" smtClean="0"/>
                            <a:t>Efron</a:t>
                          </a:r>
                          <a:r>
                            <a:rPr lang="en-US" sz="3200" dirty="0" smtClean="0"/>
                            <a:t> (</a:t>
                          </a:r>
                          <a:r>
                            <a:rPr lang="en-US" sz="3200" dirty="0" err="1" smtClean="0"/>
                            <a:t>Rel</a:t>
                          </a:r>
                          <a:r>
                            <a:rPr lang="en-US" sz="3200" dirty="0" smtClean="0"/>
                            <a:t>)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−2.727+1.965∗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𝑃𝑙𝑎𝑐𝑒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+1.787∗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𝑂𝑡h𝑒𝑟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+0.163∗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𝐷𝑃𝑆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dirty="0" smtClean="0"/>
                            <a:t>0.377</a:t>
                          </a:r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6532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dirty="0" err="1" smtClean="0"/>
                            <a:t>Peetz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−0.336+1.682∗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𝑆𝑝𝑒𝑐𝐸𝑣𝑡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+0.982∗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𝑃𝑒𝑟𝐸𝑣𝑡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+0.672∗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𝑃𝑒𝑟𝑠𝑜𝑛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−0.6175∗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𝑂𝑟𝑔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dirty="0" smtClean="0"/>
                            <a:t>0.127</a:t>
                          </a:r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6357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dirty="0" err="1" smtClean="0"/>
                            <a:t>Peetz</a:t>
                          </a:r>
                          <a:r>
                            <a:rPr lang="en-US" sz="3200" dirty="0" smtClean="0"/>
                            <a:t> (</a:t>
                          </a:r>
                          <a:r>
                            <a:rPr lang="en-US" sz="3200" dirty="0" err="1" smtClean="0"/>
                            <a:t>Rel</a:t>
                          </a:r>
                          <a:r>
                            <a:rPr lang="en-US" sz="3200" dirty="0" smtClean="0"/>
                            <a:t>)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−1.245+1.218∗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𝑆𝑝𝑒𝑐𝐸𝑣𝑡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+0.797∗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𝑃𝑒𝑟𝑖𝑜𝑑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+2.835∗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𝐴𝐶𝐹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+0.002∗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𝐷𝑃𝑆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dirty="0" smtClean="0"/>
                            <a:t>0.223</a:t>
                          </a:r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3397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336" name="Table 143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5522150"/>
                  </p:ext>
                </p:extLst>
              </p:nvPr>
            </p:nvGraphicFramePr>
            <p:xfrm>
              <a:off x="25555088" y="17758584"/>
              <a:ext cx="16459200" cy="6164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19400">
                      <a:extLst>
                        <a:ext uri="{9D8B030D-6E8A-4147-A177-3AD203B41FA5}">
                          <a16:colId xmlns:a16="http://schemas.microsoft.com/office/drawing/2014/main" val="238390163"/>
                        </a:ext>
                      </a:extLst>
                    </a:gridCol>
                    <a:gridCol w="11353800">
                      <a:extLst>
                        <a:ext uri="{9D8B030D-6E8A-4147-A177-3AD203B41FA5}">
                          <a16:colId xmlns:a16="http://schemas.microsoft.com/office/drawing/2014/main" val="677510532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3205153683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dirty="0" smtClean="0"/>
                            <a:t>Model Name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dirty="0" smtClean="0"/>
                            <a:t>Model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dirty="0" smtClean="0"/>
                            <a:t>Pseudo-R</a:t>
                          </a:r>
                          <a:r>
                            <a:rPr lang="en-US" sz="3200" baseline="30000" dirty="0" smtClean="0"/>
                            <a:t>2</a:t>
                          </a:r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47106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dirty="0" smtClean="0"/>
                            <a:t>Novelty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4906" t="-113684" r="-20344" b="-86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dirty="0" smtClean="0"/>
                            <a:t>0.669</a:t>
                          </a:r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052465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dirty="0" smtClean="0"/>
                            <a:t>Novelty (</a:t>
                          </a:r>
                          <a:r>
                            <a:rPr lang="en-US" sz="3200" dirty="0" err="1" smtClean="0"/>
                            <a:t>Rel</a:t>
                          </a:r>
                          <a:r>
                            <a:rPr lang="en-US" sz="3200" dirty="0" smtClean="0"/>
                            <a:t>)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4906" t="-213684" r="-20344" b="-76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dirty="0" smtClean="0"/>
                            <a:t>0.706</a:t>
                          </a:r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625539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dirty="0" err="1" smtClean="0"/>
                            <a:t>Dakka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4906" t="-313684" r="-20344" b="-66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dirty="0" smtClean="0"/>
                            <a:t>0.019</a:t>
                          </a:r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934325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dirty="0" err="1" smtClean="0"/>
                            <a:t>Dakka</a:t>
                          </a:r>
                          <a:r>
                            <a:rPr lang="en-US" sz="3200" dirty="0" smtClean="0"/>
                            <a:t> (</a:t>
                          </a:r>
                          <a:r>
                            <a:rPr lang="en-US" sz="3200" dirty="0" err="1" smtClean="0"/>
                            <a:t>Rel</a:t>
                          </a:r>
                          <a:r>
                            <a:rPr lang="en-US" sz="3200" dirty="0" smtClean="0"/>
                            <a:t>)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4906" t="-413684" r="-20344" b="-56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dirty="0" smtClean="0"/>
                            <a:t>0.263</a:t>
                          </a:r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979024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dirty="0" err="1" smtClean="0"/>
                            <a:t>Efron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4906" t="-513684" r="-20344" b="-46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dirty="0" smtClean="0"/>
                            <a:t>0.181</a:t>
                          </a:r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462847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dirty="0" err="1" smtClean="0"/>
                            <a:t>Efron</a:t>
                          </a:r>
                          <a:r>
                            <a:rPr lang="en-US" sz="3200" dirty="0" smtClean="0"/>
                            <a:t> (</a:t>
                          </a:r>
                          <a:r>
                            <a:rPr lang="en-US" sz="3200" dirty="0" err="1" smtClean="0"/>
                            <a:t>Rel</a:t>
                          </a:r>
                          <a:r>
                            <a:rPr lang="en-US" sz="3200" dirty="0" smtClean="0"/>
                            <a:t>)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4906" t="-613684" r="-20344" b="-36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dirty="0" smtClean="0"/>
                            <a:t>0.377</a:t>
                          </a:r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6532645"/>
                      </a:ext>
                    </a:extLst>
                  </a:tr>
                  <a:tr h="10555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dirty="0" err="1" smtClean="0"/>
                            <a:t>Peetz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4906" t="-389655" r="-20344" b="-100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dirty="0" smtClean="0"/>
                            <a:t>0.127</a:t>
                          </a:r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6357246"/>
                      </a:ext>
                    </a:extLst>
                  </a:tr>
                  <a:tr h="10555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dirty="0" err="1" smtClean="0"/>
                            <a:t>Peetz</a:t>
                          </a:r>
                          <a:r>
                            <a:rPr lang="en-US" sz="3200" dirty="0" smtClean="0"/>
                            <a:t> (</a:t>
                          </a:r>
                          <a:r>
                            <a:rPr lang="en-US" sz="3200" dirty="0" err="1" smtClean="0"/>
                            <a:t>Rel</a:t>
                          </a:r>
                          <a:r>
                            <a:rPr lang="en-US" sz="3200" dirty="0" smtClean="0"/>
                            <a:t>)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4906" t="-492486" r="-20344" b="-11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dirty="0" smtClean="0"/>
                            <a:t>0.223</a:t>
                          </a:r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3397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337" name="TextBox 14336"/>
          <p:cNvSpPr txBox="1"/>
          <p:nvPr/>
        </p:nvSpPr>
        <p:spPr>
          <a:xfrm>
            <a:off x="1408887" y="3792285"/>
            <a:ext cx="2152731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GB" sz="4000" b="1" dirty="0">
                <a:solidFill>
                  <a:srgbClr val="CC3300"/>
                </a:solidFill>
              </a:rPr>
              <a:t>Motivation &amp; Goals</a:t>
            </a:r>
            <a:endParaRPr lang="en-US" sz="2800" b="1" dirty="0">
              <a:solidFill>
                <a:prstClr val="black"/>
              </a:solidFill>
            </a:endParaRPr>
          </a:p>
          <a:p>
            <a:pPr marL="457200" lvl="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A growing body of IR research argues that temporality should be modeled explicitly when scoring and ranking documents with respect to users' queries</a:t>
            </a:r>
          </a:p>
          <a:p>
            <a:pPr marL="457200" lvl="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For evaluation, past studies have manually </a:t>
            </a:r>
            <a:r>
              <a:rPr lang="en-US" sz="3200" b="1" dirty="0">
                <a:solidFill>
                  <a:prstClr val="black"/>
                </a:solidFill>
              </a:rPr>
              <a:t>classified topics as temporal or not temporal</a:t>
            </a:r>
          </a:p>
          <a:p>
            <a:pPr marL="457200" lvl="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We analyze 660 topics from TREC used in previous studies of temporal retrieval models to identify topic characteristics that might affect the manual assessment of temporal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8" name="Rectangle 14337"/>
              <p:cNvSpPr/>
              <p:nvPr/>
            </p:nvSpPr>
            <p:spPr>
              <a:xfrm>
                <a:off x="12457847" y="13466470"/>
                <a:ext cx="6032101" cy="13627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𝑜𝑣𝑒𝑟𝑙𝑎𝑝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4338" name="Rectangle 143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7847" y="13466470"/>
                <a:ext cx="6032101" cy="13627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5" name="TextBox 14344"/>
          <p:cNvSpPr txBox="1"/>
          <p:nvPr/>
        </p:nvSpPr>
        <p:spPr>
          <a:xfrm>
            <a:off x="1408887" y="13425022"/>
            <a:ext cx="99760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Since coding is performed on arbitrary segments of text, we check </a:t>
            </a:r>
            <a:r>
              <a:rPr lang="en-US" sz="3200" dirty="0" smtClean="0">
                <a:solidFill>
                  <a:prstClr val="black"/>
                </a:solidFill>
              </a:rPr>
              <a:t>inter-coder agreement </a:t>
            </a:r>
            <a:r>
              <a:rPr lang="en-US" sz="3200" dirty="0">
                <a:solidFill>
                  <a:prstClr val="black"/>
                </a:solidFill>
              </a:rPr>
              <a:t>using a variation of percent overlap:</a:t>
            </a:r>
          </a:p>
        </p:txBody>
      </p:sp>
      <p:sp>
        <p:nvSpPr>
          <p:cNvPr id="14361" name="TextBox 14360"/>
          <p:cNvSpPr txBox="1"/>
          <p:nvPr/>
        </p:nvSpPr>
        <p:spPr>
          <a:xfrm>
            <a:off x="1408887" y="16181881"/>
            <a:ext cx="20155713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solidFill>
                  <a:prstClr val="black"/>
                </a:solidFill>
              </a:rPr>
              <a:t>Relevant Document Distributions</a:t>
            </a:r>
          </a:p>
          <a:p>
            <a:pPr lvl="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The coders also classified the distribution of relevant documents for each topic from low to high temporality</a:t>
            </a:r>
          </a:p>
          <a:p>
            <a:pPr lvl="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Coder agreement is measured using Cohen’s </a:t>
            </a:r>
            <a:r>
              <a:rPr lang="el-GR" sz="3200" i="1" dirty="0">
                <a:solidFill>
                  <a:prstClr val="black"/>
                </a:solidFill>
              </a:rPr>
              <a:t>κ</a:t>
            </a:r>
            <a:r>
              <a:rPr lang="en-US" sz="3200" i="1" dirty="0">
                <a:solidFill>
                  <a:prstClr val="black"/>
                </a:solidFill>
              </a:rPr>
              <a:t> </a:t>
            </a:r>
            <a:endParaRPr lang="en-US" sz="3200" i="1" dirty="0" smtClean="0">
              <a:solidFill>
                <a:prstClr val="black"/>
              </a:solidFill>
            </a:endParaRPr>
          </a:p>
          <a:p>
            <a:pPr lvl="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200" i="1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prstClr val="black"/>
              </a:solidFill>
            </a:endParaRPr>
          </a:p>
          <a:p>
            <a:pPr lvl="0"/>
            <a:r>
              <a:rPr lang="en-US" sz="3600" b="1" dirty="0">
                <a:solidFill>
                  <a:prstClr val="black"/>
                </a:solidFill>
              </a:rPr>
              <a:t>Regression Analysis</a:t>
            </a:r>
          </a:p>
          <a:p>
            <a:pPr marL="457200" lvl="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We use logistic regression to predict the topic’s temporal/non-temporal classification assigned in </a:t>
            </a:r>
            <a:r>
              <a:rPr lang="en-US" sz="3200" dirty="0" smtClean="0">
                <a:solidFill>
                  <a:prstClr val="black"/>
                </a:solidFill>
              </a:rPr>
              <a:t>four prior studies</a:t>
            </a:r>
            <a:endParaRPr lang="en-US" sz="3200" dirty="0">
              <a:solidFill>
                <a:prstClr val="black"/>
              </a:solidFill>
            </a:endParaRPr>
          </a:p>
          <a:p>
            <a:pPr marL="457200" lvl="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The predictors are binary presence indicators for each of the qualitative codes along with the first-order time series autocorrelation (ACF) and dominant power spectrum (DPS) of the temporal distribution of true-relevant documents</a:t>
            </a:r>
          </a:p>
        </p:txBody>
      </p:sp>
      <p:sp>
        <p:nvSpPr>
          <p:cNvPr id="14362" name="TextBox 14361"/>
          <p:cNvSpPr txBox="1"/>
          <p:nvPr/>
        </p:nvSpPr>
        <p:spPr>
          <a:xfrm>
            <a:off x="24149954" y="16001255"/>
            <a:ext cx="7780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prstClr val="black"/>
                </a:solidFill>
              </a:rPr>
              <a:t>Regression Analysis</a:t>
            </a:r>
            <a:endParaRPr lang="en-US" sz="3600" dirty="0"/>
          </a:p>
        </p:txBody>
      </p:sp>
      <p:sp>
        <p:nvSpPr>
          <p:cNvPr id="14364" name="Rectangle 14363"/>
          <p:cNvSpPr/>
          <p:nvPr/>
        </p:nvSpPr>
        <p:spPr>
          <a:xfrm>
            <a:off x="24630675" y="17085386"/>
            <a:ext cx="183080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</a:rPr>
              <a:t>Table </a:t>
            </a:r>
            <a:r>
              <a:rPr lang="en-US" sz="3200" b="1" dirty="0" smtClean="0">
                <a:solidFill>
                  <a:prstClr val="black"/>
                </a:solidFill>
              </a:rPr>
              <a:t>3</a:t>
            </a:r>
            <a:r>
              <a:rPr lang="en-US" sz="3200" dirty="0" smtClean="0">
                <a:solidFill>
                  <a:prstClr val="black"/>
                </a:solidFill>
              </a:rPr>
              <a:t>: Logistic regression models predicting topic classifications with (</a:t>
            </a:r>
            <a:r>
              <a:rPr lang="en-US" sz="3200" dirty="0" err="1" smtClean="0">
                <a:solidFill>
                  <a:prstClr val="black"/>
                </a:solidFill>
              </a:rPr>
              <a:t>Rel</a:t>
            </a:r>
            <a:r>
              <a:rPr lang="en-US" sz="3200" dirty="0" smtClean="0">
                <a:solidFill>
                  <a:prstClr val="black"/>
                </a:solidFill>
              </a:rPr>
              <a:t>) and without ACF/DPS. </a:t>
            </a:r>
            <a:endParaRPr lang="en-US" dirty="0"/>
          </a:p>
        </p:txBody>
      </p:sp>
      <p:sp>
        <p:nvSpPr>
          <p:cNvPr id="14365" name="Rectangle 14364"/>
          <p:cNvSpPr/>
          <p:nvPr/>
        </p:nvSpPr>
        <p:spPr>
          <a:xfrm>
            <a:off x="24149954" y="24475931"/>
            <a:ext cx="1878874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CC3300"/>
                </a:solidFill>
              </a:rPr>
              <a:t>Conclusions</a:t>
            </a:r>
            <a:endParaRPr lang="en-US" sz="4000" dirty="0" smtClean="0">
              <a:latin typeface="CMR9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MR9"/>
              </a:rPr>
              <a:t>We were mostly </a:t>
            </a:r>
            <a:r>
              <a:rPr lang="en-US" sz="3200" dirty="0">
                <a:latin typeface="CMR9"/>
              </a:rPr>
              <a:t>unable to identify characteristics that fully </a:t>
            </a:r>
            <a:r>
              <a:rPr lang="en-US" sz="3200" dirty="0" smtClean="0">
                <a:latin typeface="CMR9"/>
              </a:rPr>
              <a:t>explain prior manual classifications</a:t>
            </a:r>
            <a:r>
              <a:rPr lang="en-US" sz="3200" dirty="0">
                <a:latin typeface="CMR9"/>
              </a:rPr>
              <a:t>. They seem </a:t>
            </a:r>
            <a:r>
              <a:rPr lang="en-US" sz="3200" dirty="0" smtClean="0">
                <a:latin typeface="CMR9"/>
              </a:rPr>
              <a:t>to conflate the </a:t>
            </a:r>
            <a:r>
              <a:rPr lang="en-US" sz="3200" dirty="0">
                <a:latin typeface="CMR9"/>
              </a:rPr>
              <a:t>temporal </a:t>
            </a:r>
            <a:r>
              <a:rPr lang="en-US" sz="3200" dirty="0" smtClean="0">
                <a:latin typeface="CMR9"/>
              </a:rPr>
              <a:t>distribution of </a:t>
            </a:r>
            <a:r>
              <a:rPr lang="en-US" sz="3200" dirty="0">
                <a:latin typeface="CMR9"/>
              </a:rPr>
              <a:t>judged-relevant documents and common-sense notions </a:t>
            </a:r>
            <a:r>
              <a:rPr lang="en-US" sz="3200" dirty="0" smtClean="0">
                <a:latin typeface="CMR9"/>
              </a:rPr>
              <a:t>of topic </a:t>
            </a:r>
            <a:r>
              <a:rPr lang="en-US" sz="3200" dirty="0">
                <a:latin typeface="CMR9"/>
              </a:rPr>
              <a:t>temporality</a:t>
            </a:r>
            <a:r>
              <a:rPr lang="en-US" sz="3200" dirty="0" smtClean="0">
                <a:latin typeface="CMR9"/>
              </a:rPr>
              <a:t>.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We </a:t>
            </a:r>
            <a:r>
              <a:rPr lang="en-US" sz="3200" dirty="0"/>
              <a:t>recommend using the ACF or </a:t>
            </a:r>
            <a:r>
              <a:rPr lang="en-US" sz="3200" dirty="0" smtClean="0"/>
              <a:t>other measure </a:t>
            </a:r>
            <a:r>
              <a:rPr lang="en-US" sz="3200" dirty="0"/>
              <a:t>of distribution </a:t>
            </a:r>
            <a:r>
              <a:rPr lang="en-US" sz="3200" dirty="0" smtClean="0"/>
              <a:t>“</a:t>
            </a:r>
            <a:r>
              <a:rPr lang="en-US" sz="3200" dirty="0" err="1" smtClean="0"/>
              <a:t>burstiness</a:t>
            </a:r>
            <a:r>
              <a:rPr lang="en-US" sz="3200" dirty="0" smtClean="0"/>
              <a:t>” </a:t>
            </a:r>
            <a:r>
              <a:rPr lang="en-US" sz="3200" dirty="0"/>
              <a:t>instead of manual </a:t>
            </a:r>
            <a:r>
              <a:rPr lang="en-US" sz="3200" dirty="0" smtClean="0"/>
              <a:t>assessment</a:t>
            </a:r>
            <a:r>
              <a:rPr lang="en-US" sz="3200" dirty="0"/>
              <a:t>.</a:t>
            </a:r>
          </a:p>
        </p:txBody>
      </p:sp>
      <p:sp>
        <p:nvSpPr>
          <p:cNvPr id="14366" name="Rectangle 14365"/>
          <p:cNvSpPr/>
          <p:nvPr/>
        </p:nvSpPr>
        <p:spPr>
          <a:xfrm>
            <a:off x="24149954" y="28617971"/>
            <a:ext cx="1869674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CC3300"/>
                </a:solidFill>
              </a:rPr>
              <a:t>Acknowledgments</a:t>
            </a:r>
          </a:p>
          <a:p>
            <a:r>
              <a:rPr lang="en-US" sz="2400" dirty="0"/>
              <a:t>This work was supported in part by the US National </a:t>
            </a:r>
            <a:r>
              <a:rPr lang="en-US" sz="2400" dirty="0" smtClean="0"/>
              <a:t>Science </a:t>
            </a:r>
            <a:r>
              <a:rPr lang="en-US" sz="2400" dirty="0"/>
              <a:t>Foundation under Grant No. 1217279. Any </a:t>
            </a:r>
            <a:r>
              <a:rPr lang="en-US" sz="2400" dirty="0" smtClean="0"/>
              <a:t>opinions</a:t>
            </a:r>
            <a:r>
              <a:rPr lang="en-US" sz="2400" dirty="0"/>
              <a:t>, </a:t>
            </a:r>
            <a:r>
              <a:rPr lang="en-US" sz="2400" dirty="0" smtClean="0"/>
              <a:t>findings</a:t>
            </a:r>
            <a:r>
              <a:rPr lang="en-US" sz="2400" dirty="0"/>
              <a:t>, conclusions, or recommendations </a:t>
            </a:r>
            <a:r>
              <a:rPr lang="en-US" sz="2400" dirty="0" smtClean="0"/>
              <a:t>expressed are </a:t>
            </a:r>
            <a:r>
              <a:rPr lang="en-US" sz="2400" dirty="0"/>
              <a:t>those of the authors and do not necessarily </a:t>
            </a:r>
            <a:r>
              <a:rPr lang="en-US" sz="2400" dirty="0" smtClean="0"/>
              <a:t>reflect the views </a:t>
            </a:r>
            <a:r>
              <a:rPr lang="en-US" sz="2400" dirty="0"/>
              <a:t>of the National Science Foundation.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2828543" y="30386455"/>
            <a:ext cx="18234114" cy="2051484"/>
            <a:chOff x="11518103" y="30324740"/>
            <a:chExt cx="18234114" cy="2051484"/>
          </a:xfrm>
        </p:grpSpPr>
        <p:pic>
          <p:nvPicPr>
            <p:cNvPr id="30" name="Picture 90" descr="wordmark_horz_bold.eps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88768" y="30707545"/>
              <a:ext cx="7713663" cy="128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 descr="http://www.nnin.org/sites/default/files/images/NSFlogoTrans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04146" y="30324740"/>
              <a:ext cx="2048071" cy="2051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67" name="Picture 1436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8103" y="30707545"/>
              <a:ext cx="4668950" cy="128644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009960"/>
              </p:ext>
            </p:extLst>
          </p:nvPr>
        </p:nvGraphicFramePr>
        <p:xfrm>
          <a:off x="3003757" y="10021549"/>
          <a:ext cx="17766883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8925">
                  <a:extLst>
                    <a:ext uri="{9D8B030D-6E8A-4147-A177-3AD203B41FA5}">
                      <a16:colId xmlns:a16="http://schemas.microsoft.com/office/drawing/2014/main" val="2279613133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399410344"/>
                    </a:ext>
                  </a:extLst>
                </a:gridCol>
                <a:gridCol w="6661358">
                  <a:extLst>
                    <a:ext uri="{9D8B030D-6E8A-4147-A177-3AD203B41FA5}">
                      <a16:colId xmlns:a16="http://schemas.microsoft.com/office/drawing/2014/main" val="125347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Topics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Collections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Studies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7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51-200 (Ad-hoc)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TREC Disks 1-2</a:t>
                      </a:r>
                    </a:p>
                    <a:p>
                      <a:r>
                        <a:rPr lang="en-US" sz="3200" dirty="0" smtClean="0"/>
                        <a:t>AP</a:t>
                      </a:r>
                      <a:r>
                        <a:rPr lang="en-US" sz="3200" baseline="0" dirty="0" smtClean="0"/>
                        <a:t> (1988-89)</a:t>
                      </a:r>
                      <a:endParaRPr 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Jones &amp; Diaz (2007)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79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301-450 (Ad-hoc)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TREC Disks 4-5</a:t>
                      </a:r>
                    </a:p>
                    <a:p>
                      <a:r>
                        <a:rPr lang="en-US" sz="3200" dirty="0" smtClean="0"/>
                        <a:t>FT (1991-94);</a:t>
                      </a:r>
                      <a:endParaRPr lang="en-US" sz="3200" baseline="0" dirty="0" smtClean="0"/>
                    </a:p>
                    <a:p>
                      <a:r>
                        <a:rPr lang="en-US" sz="3200" baseline="0" dirty="0" smtClean="0"/>
                        <a:t>LA Times (1988-89)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Efron</a:t>
                      </a:r>
                      <a:r>
                        <a:rPr lang="en-US" sz="3200" dirty="0" smtClean="0"/>
                        <a:t> &amp; </a:t>
                      </a:r>
                      <a:r>
                        <a:rPr lang="en-US" sz="3200" dirty="0" err="1" smtClean="0"/>
                        <a:t>Golovchinksy</a:t>
                      </a:r>
                      <a:r>
                        <a:rPr lang="en-US" sz="3200" dirty="0" smtClean="0"/>
                        <a:t> (2011);</a:t>
                      </a:r>
                      <a:r>
                        <a:rPr lang="en-US" sz="3200" baseline="0" dirty="0" smtClean="0"/>
                        <a:t> </a:t>
                      </a:r>
                    </a:p>
                    <a:p>
                      <a:r>
                        <a:rPr lang="en-US" sz="3200" baseline="0" dirty="0" err="1" smtClean="0"/>
                        <a:t>Dakka</a:t>
                      </a:r>
                      <a:r>
                        <a:rPr lang="en-US" sz="3200" baseline="0" dirty="0" smtClean="0"/>
                        <a:t>, </a:t>
                      </a:r>
                      <a:r>
                        <a:rPr lang="en-US" sz="3200" baseline="0" dirty="0" err="1" smtClean="0"/>
                        <a:t>Gravano</a:t>
                      </a:r>
                      <a:r>
                        <a:rPr lang="en-US" sz="3200" baseline="0" dirty="0" smtClean="0"/>
                        <a:t> &amp; </a:t>
                      </a:r>
                      <a:r>
                        <a:rPr lang="en-US" sz="3200" baseline="0" dirty="0" err="1" smtClean="0"/>
                        <a:t>Ipeirotis</a:t>
                      </a:r>
                      <a:r>
                        <a:rPr lang="en-US" sz="3200" baseline="0" dirty="0" smtClean="0"/>
                        <a:t> (2012)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089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N1-100 (Novelty)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AQUAINT</a:t>
                      </a:r>
                    </a:p>
                    <a:p>
                      <a:r>
                        <a:rPr lang="en-US" sz="3200" dirty="0" smtClean="0"/>
                        <a:t>Xinhua (1996-2000);</a:t>
                      </a:r>
                    </a:p>
                    <a:p>
                      <a:r>
                        <a:rPr lang="en-US" sz="3200" dirty="0" smtClean="0"/>
                        <a:t>NYT (1999-2000)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Jones &amp; Diaz (2007)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578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851-1050 (Blog)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Blog06 (Dec 6, 2005 – Feb 21, 2006)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Peetz</a:t>
                      </a:r>
                      <a:r>
                        <a:rPr lang="en-US" sz="3200" dirty="0" smtClean="0"/>
                        <a:t>,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Meij</a:t>
                      </a:r>
                      <a:r>
                        <a:rPr lang="en-US" sz="3200" baseline="0" dirty="0" smtClean="0"/>
                        <a:t> &amp; de </a:t>
                      </a:r>
                      <a:r>
                        <a:rPr lang="en-US" sz="3200" baseline="0" dirty="0" err="1" smtClean="0"/>
                        <a:t>Rijke</a:t>
                      </a:r>
                      <a:r>
                        <a:rPr lang="en-US" sz="3200" baseline="0" dirty="0" smtClean="0"/>
                        <a:t> (2013)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799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MB1-110 (Microblog)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Tweets 2011 (Jan 24, 2011 – Feb 8, 2011)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Efron</a:t>
                      </a:r>
                      <a:r>
                        <a:rPr lang="en-US" sz="3200" dirty="0" smtClean="0"/>
                        <a:t>, Lin, de </a:t>
                      </a:r>
                      <a:r>
                        <a:rPr lang="en-US" sz="3200" dirty="0" err="1" smtClean="0"/>
                        <a:t>Vries</a:t>
                      </a:r>
                      <a:r>
                        <a:rPr lang="en-US" sz="3200" dirty="0" smtClean="0"/>
                        <a:t> (2014)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98138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19800" y="9264105"/>
            <a:ext cx="11557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Table 1</a:t>
            </a:r>
            <a:r>
              <a:rPr lang="en-US" sz="3200" dirty="0" smtClean="0"/>
              <a:t>: Topics analyzed here and used in prior studies.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23450622"/>
      </p:ext>
    </p:extLst>
  </p:cSld>
  <p:clrMapOvr>
    <a:masterClrMapping/>
  </p:clrMapOvr>
</p:sld>
</file>

<file path=ppt/theme/theme1.xml><?xml version="1.0" encoding="utf-8"?>
<a:theme xmlns:a="http://schemas.openxmlformats.org/drawingml/2006/main" name="Poster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Postertemplate</Template>
  <TotalTime>485</TotalTime>
  <Words>744</Words>
  <Application>Microsoft Office PowerPoint</Application>
  <PresentationFormat>Custom</PresentationFormat>
  <Paragraphs>139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ＭＳ Ｐゴシック</vt:lpstr>
      <vt:lpstr>Arial</vt:lpstr>
      <vt:lpstr>Arial Black</vt:lpstr>
      <vt:lpstr>Calibri</vt:lpstr>
      <vt:lpstr>Cambria Math</vt:lpstr>
      <vt:lpstr>CMBX7</vt:lpstr>
      <vt:lpstr>CMR9</vt:lpstr>
      <vt:lpstr>Postertemplate</vt:lpstr>
      <vt:lpstr>PowerPoint Presentation</vt:lpstr>
      <vt:lpstr>PowerPoint Presentation</vt:lpstr>
    </vt:vector>
  </TitlesOfParts>
  <Manager/>
  <Company>University of Illinois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Cindy Ashwill</dc:creator>
  <cp:keywords/>
  <dc:description/>
  <cp:lastModifiedBy>Garrick</cp:lastModifiedBy>
  <cp:revision>48</cp:revision>
  <cp:lastPrinted>2009-06-18T18:06:01Z</cp:lastPrinted>
  <dcterms:created xsi:type="dcterms:W3CDTF">2011-03-01T14:56:56Z</dcterms:created>
  <dcterms:modified xsi:type="dcterms:W3CDTF">2016-05-21T16:05:58Z</dcterms:modified>
  <cp:category/>
</cp:coreProperties>
</file>