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64"/>
    <p:restoredTop sz="94694"/>
  </p:normalViewPr>
  <p:slideViewPr>
    <p:cSldViewPr snapToGrid="0" snapToObjects="1">
      <p:cViewPr>
        <p:scale>
          <a:sx n="106" d="100"/>
          <a:sy n="106" d="100"/>
        </p:scale>
        <p:origin x="1448" y="5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92385-3627-9D42-B1E1-A6CF589294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9095DF-5716-4B42-8EA2-CB2436A330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F0DAFB6-28BF-1F44-BA03-0ECEB74301D0}"/>
              </a:ext>
            </a:extLst>
          </p:cNvPr>
          <p:cNvSpPr>
            <a:spLocks noGrp="1"/>
          </p:cNvSpPr>
          <p:nvPr>
            <p:ph type="dt" sz="half" idx="10"/>
          </p:nvPr>
        </p:nvSpPr>
        <p:spPr/>
        <p:txBody>
          <a:bodyPr/>
          <a:lstStyle/>
          <a:p>
            <a:fld id="{9F38586A-E1B2-EF43-B0EB-A2F1C93D0A08}" type="datetimeFigureOut">
              <a:rPr lang="en-US" smtClean="0"/>
              <a:t>11/19/19</a:t>
            </a:fld>
            <a:endParaRPr lang="en-US"/>
          </a:p>
        </p:txBody>
      </p:sp>
      <p:sp>
        <p:nvSpPr>
          <p:cNvPr id="5" name="Footer Placeholder 4">
            <a:extLst>
              <a:ext uri="{FF2B5EF4-FFF2-40B4-BE49-F238E27FC236}">
                <a16:creationId xmlns:a16="http://schemas.microsoft.com/office/drawing/2014/main" id="{03132577-0EF2-C340-A228-E81B149C5F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DB5B3C-31F9-0441-9E7A-9FA0F19A4FF4}"/>
              </a:ext>
            </a:extLst>
          </p:cNvPr>
          <p:cNvSpPr>
            <a:spLocks noGrp="1"/>
          </p:cNvSpPr>
          <p:nvPr>
            <p:ph type="sldNum" sz="quarter" idx="12"/>
          </p:nvPr>
        </p:nvSpPr>
        <p:spPr/>
        <p:txBody>
          <a:bodyPr/>
          <a:lstStyle/>
          <a:p>
            <a:fld id="{98D08374-CC1F-5741-9D28-B2D884EC20AC}" type="slidenum">
              <a:rPr lang="en-US" smtClean="0"/>
              <a:t>‹#›</a:t>
            </a:fld>
            <a:endParaRPr lang="en-US"/>
          </a:p>
        </p:txBody>
      </p:sp>
    </p:spTree>
    <p:extLst>
      <p:ext uri="{BB962C8B-B14F-4D97-AF65-F5344CB8AC3E}">
        <p14:creationId xmlns:p14="http://schemas.microsoft.com/office/powerpoint/2010/main" val="2688177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3914F-3A9C-804A-A344-7FB49572726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64211E-0BD7-2E45-85CA-386607435A3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A614E4-8FA3-9F48-8F7A-4058632798FB}"/>
              </a:ext>
            </a:extLst>
          </p:cNvPr>
          <p:cNvSpPr>
            <a:spLocks noGrp="1"/>
          </p:cNvSpPr>
          <p:nvPr>
            <p:ph type="dt" sz="half" idx="10"/>
          </p:nvPr>
        </p:nvSpPr>
        <p:spPr/>
        <p:txBody>
          <a:bodyPr/>
          <a:lstStyle/>
          <a:p>
            <a:fld id="{9F38586A-E1B2-EF43-B0EB-A2F1C93D0A08}" type="datetimeFigureOut">
              <a:rPr lang="en-US" smtClean="0"/>
              <a:t>11/19/19</a:t>
            </a:fld>
            <a:endParaRPr lang="en-US"/>
          </a:p>
        </p:txBody>
      </p:sp>
      <p:sp>
        <p:nvSpPr>
          <p:cNvPr id="5" name="Footer Placeholder 4">
            <a:extLst>
              <a:ext uri="{FF2B5EF4-FFF2-40B4-BE49-F238E27FC236}">
                <a16:creationId xmlns:a16="http://schemas.microsoft.com/office/drawing/2014/main" id="{6E31D5CA-E459-C845-AD11-128C4E206A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7ECC1F-6328-A84B-94AB-D6687CAC6A8A}"/>
              </a:ext>
            </a:extLst>
          </p:cNvPr>
          <p:cNvSpPr>
            <a:spLocks noGrp="1"/>
          </p:cNvSpPr>
          <p:nvPr>
            <p:ph type="sldNum" sz="quarter" idx="12"/>
          </p:nvPr>
        </p:nvSpPr>
        <p:spPr/>
        <p:txBody>
          <a:bodyPr/>
          <a:lstStyle/>
          <a:p>
            <a:fld id="{98D08374-CC1F-5741-9D28-B2D884EC20AC}" type="slidenum">
              <a:rPr lang="en-US" smtClean="0"/>
              <a:t>‹#›</a:t>
            </a:fld>
            <a:endParaRPr lang="en-US"/>
          </a:p>
        </p:txBody>
      </p:sp>
    </p:spTree>
    <p:extLst>
      <p:ext uri="{BB962C8B-B14F-4D97-AF65-F5344CB8AC3E}">
        <p14:creationId xmlns:p14="http://schemas.microsoft.com/office/powerpoint/2010/main" val="2618320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CFE12B-9A1A-EF49-AE5C-4F88EF64E5B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68F286C-FEF3-A44C-927F-725DFBC6A9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5A4EDE-8FF8-F74B-BE80-38BF46F78689}"/>
              </a:ext>
            </a:extLst>
          </p:cNvPr>
          <p:cNvSpPr>
            <a:spLocks noGrp="1"/>
          </p:cNvSpPr>
          <p:nvPr>
            <p:ph type="dt" sz="half" idx="10"/>
          </p:nvPr>
        </p:nvSpPr>
        <p:spPr/>
        <p:txBody>
          <a:bodyPr/>
          <a:lstStyle/>
          <a:p>
            <a:fld id="{9F38586A-E1B2-EF43-B0EB-A2F1C93D0A08}" type="datetimeFigureOut">
              <a:rPr lang="en-US" smtClean="0"/>
              <a:t>11/19/19</a:t>
            </a:fld>
            <a:endParaRPr lang="en-US"/>
          </a:p>
        </p:txBody>
      </p:sp>
      <p:sp>
        <p:nvSpPr>
          <p:cNvPr id="5" name="Footer Placeholder 4">
            <a:extLst>
              <a:ext uri="{FF2B5EF4-FFF2-40B4-BE49-F238E27FC236}">
                <a16:creationId xmlns:a16="http://schemas.microsoft.com/office/drawing/2014/main" id="{1BF021FD-5DFA-2148-B95A-3F916E76E9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4AA1D7-48EF-D346-A5F2-14AE7D403994}"/>
              </a:ext>
            </a:extLst>
          </p:cNvPr>
          <p:cNvSpPr>
            <a:spLocks noGrp="1"/>
          </p:cNvSpPr>
          <p:nvPr>
            <p:ph type="sldNum" sz="quarter" idx="12"/>
          </p:nvPr>
        </p:nvSpPr>
        <p:spPr/>
        <p:txBody>
          <a:bodyPr/>
          <a:lstStyle/>
          <a:p>
            <a:fld id="{98D08374-CC1F-5741-9D28-B2D884EC20AC}" type="slidenum">
              <a:rPr lang="en-US" smtClean="0"/>
              <a:t>‹#›</a:t>
            </a:fld>
            <a:endParaRPr lang="en-US"/>
          </a:p>
        </p:txBody>
      </p:sp>
    </p:spTree>
    <p:extLst>
      <p:ext uri="{BB962C8B-B14F-4D97-AF65-F5344CB8AC3E}">
        <p14:creationId xmlns:p14="http://schemas.microsoft.com/office/powerpoint/2010/main" val="1679206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5706E-D0C3-4547-A4E9-DBC5C855AC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08AA0-59B6-B543-A9A0-A529FCB5D06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156CCE-8D32-DF44-89B6-A96453A89A96}"/>
              </a:ext>
            </a:extLst>
          </p:cNvPr>
          <p:cNvSpPr>
            <a:spLocks noGrp="1"/>
          </p:cNvSpPr>
          <p:nvPr>
            <p:ph type="dt" sz="half" idx="10"/>
          </p:nvPr>
        </p:nvSpPr>
        <p:spPr/>
        <p:txBody>
          <a:bodyPr/>
          <a:lstStyle/>
          <a:p>
            <a:fld id="{9F38586A-E1B2-EF43-B0EB-A2F1C93D0A08}" type="datetimeFigureOut">
              <a:rPr lang="en-US" smtClean="0"/>
              <a:t>11/19/19</a:t>
            </a:fld>
            <a:endParaRPr lang="en-US"/>
          </a:p>
        </p:txBody>
      </p:sp>
      <p:sp>
        <p:nvSpPr>
          <p:cNvPr id="5" name="Footer Placeholder 4">
            <a:extLst>
              <a:ext uri="{FF2B5EF4-FFF2-40B4-BE49-F238E27FC236}">
                <a16:creationId xmlns:a16="http://schemas.microsoft.com/office/drawing/2014/main" id="{65D40D1A-367F-244C-AB76-5C9695E977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9B0AC6-C6D9-AB48-8CB9-EAFD7E68D0EE}"/>
              </a:ext>
            </a:extLst>
          </p:cNvPr>
          <p:cNvSpPr>
            <a:spLocks noGrp="1"/>
          </p:cNvSpPr>
          <p:nvPr>
            <p:ph type="sldNum" sz="quarter" idx="12"/>
          </p:nvPr>
        </p:nvSpPr>
        <p:spPr/>
        <p:txBody>
          <a:bodyPr/>
          <a:lstStyle/>
          <a:p>
            <a:fld id="{98D08374-CC1F-5741-9D28-B2D884EC20AC}" type="slidenum">
              <a:rPr lang="en-US" smtClean="0"/>
              <a:t>‹#›</a:t>
            </a:fld>
            <a:endParaRPr lang="en-US"/>
          </a:p>
        </p:txBody>
      </p:sp>
    </p:spTree>
    <p:extLst>
      <p:ext uri="{BB962C8B-B14F-4D97-AF65-F5344CB8AC3E}">
        <p14:creationId xmlns:p14="http://schemas.microsoft.com/office/powerpoint/2010/main" val="3855101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73D24-08E5-EE4C-8733-749E83EC2C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79180F2-48D9-5B4F-BD85-AAF9EB74E6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11B480-8C88-CF48-8713-12869F7A876D}"/>
              </a:ext>
            </a:extLst>
          </p:cNvPr>
          <p:cNvSpPr>
            <a:spLocks noGrp="1"/>
          </p:cNvSpPr>
          <p:nvPr>
            <p:ph type="dt" sz="half" idx="10"/>
          </p:nvPr>
        </p:nvSpPr>
        <p:spPr/>
        <p:txBody>
          <a:bodyPr/>
          <a:lstStyle/>
          <a:p>
            <a:fld id="{9F38586A-E1B2-EF43-B0EB-A2F1C93D0A08}" type="datetimeFigureOut">
              <a:rPr lang="en-US" smtClean="0"/>
              <a:t>11/19/19</a:t>
            </a:fld>
            <a:endParaRPr lang="en-US"/>
          </a:p>
        </p:txBody>
      </p:sp>
      <p:sp>
        <p:nvSpPr>
          <p:cNvPr id="5" name="Footer Placeholder 4">
            <a:extLst>
              <a:ext uri="{FF2B5EF4-FFF2-40B4-BE49-F238E27FC236}">
                <a16:creationId xmlns:a16="http://schemas.microsoft.com/office/drawing/2014/main" id="{EC248374-69AE-3449-927E-78F4DB05ED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B00195-98C5-7241-BB7E-11DE00F3F93D}"/>
              </a:ext>
            </a:extLst>
          </p:cNvPr>
          <p:cNvSpPr>
            <a:spLocks noGrp="1"/>
          </p:cNvSpPr>
          <p:nvPr>
            <p:ph type="sldNum" sz="quarter" idx="12"/>
          </p:nvPr>
        </p:nvSpPr>
        <p:spPr/>
        <p:txBody>
          <a:bodyPr/>
          <a:lstStyle/>
          <a:p>
            <a:fld id="{98D08374-CC1F-5741-9D28-B2D884EC20AC}" type="slidenum">
              <a:rPr lang="en-US" smtClean="0"/>
              <a:t>‹#›</a:t>
            </a:fld>
            <a:endParaRPr lang="en-US"/>
          </a:p>
        </p:txBody>
      </p:sp>
    </p:spTree>
    <p:extLst>
      <p:ext uri="{BB962C8B-B14F-4D97-AF65-F5344CB8AC3E}">
        <p14:creationId xmlns:p14="http://schemas.microsoft.com/office/powerpoint/2010/main" val="4147096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CD42C-4F30-2B4D-A0CD-F45A2DBBC3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6924AC-A25C-924D-BAB4-B4B18BC20F5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9A095C1-2801-C84C-96C7-8E400D73E5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B355C63-B56B-C140-A073-AD61668293E6}"/>
              </a:ext>
            </a:extLst>
          </p:cNvPr>
          <p:cNvSpPr>
            <a:spLocks noGrp="1"/>
          </p:cNvSpPr>
          <p:nvPr>
            <p:ph type="dt" sz="half" idx="10"/>
          </p:nvPr>
        </p:nvSpPr>
        <p:spPr/>
        <p:txBody>
          <a:bodyPr/>
          <a:lstStyle/>
          <a:p>
            <a:fld id="{9F38586A-E1B2-EF43-B0EB-A2F1C93D0A08}" type="datetimeFigureOut">
              <a:rPr lang="en-US" smtClean="0"/>
              <a:t>11/19/19</a:t>
            </a:fld>
            <a:endParaRPr lang="en-US"/>
          </a:p>
        </p:txBody>
      </p:sp>
      <p:sp>
        <p:nvSpPr>
          <p:cNvPr id="6" name="Footer Placeholder 5">
            <a:extLst>
              <a:ext uri="{FF2B5EF4-FFF2-40B4-BE49-F238E27FC236}">
                <a16:creationId xmlns:a16="http://schemas.microsoft.com/office/drawing/2014/main" id="{EE1D618E-14A5-A64B-94A0-9C077C749D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D52768-2F55-6545-8AEF-D8133D753D93}"/>
              </a:ext>
            </a:extLst>
          </p:cNvPr>
          <p:cNvSpPr>
            <a:spLocks noGrp="1"/>
          </p:cNvSpPr>
          <p:nvPr>
            <p:ph type="sldNum" sz="quarter" idx="12"/>
          </p:nvPr>
        </p:nvSpPr>
        <p:spPr/>
        <p:txBody>
          <a:bodyPr/>
          <a:lstStyle/>
          <a:p>
            <a:fld id="{98D08374-CC1F-5741-9D28-B2D884EC20AC}" type="slidenum">
              <a:rPr lang="en-US" smtClean="0"/>
              <a:t>‹#›</a:t>
            </a:fld>
            <a:endParaRPr lang="en-US"/>
          </a:p>
        </p:txBody>
      </p:sp>
    </p:spTree>
    <p:extLst>
      <p:ext uri="{BB962C8B-B14F-4D97-AF65-F5344CB8AC3E}">
        <p14:creationId xmlns:p14="http://schemas.microsoft.com/office/powerpoint/2010/main" val="4292749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36CC2-15A6-1247-8C41-4C03EDDA7B5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A62FE2A-EF3E-944D-BEFF-62FFA9E564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3006FE-E107-BF42-9EB3-D0204E7956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A25273D-D5E3-8D46-8C80-3BFC90A65E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5124FB-D744-8743-89B4-4690AC251B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D3ACC49-E756-2B4D-B1D6-AD24BCBF2A87}"/>
              </a:ext>
            </a:extLst>
          </p:cNvPr>
          <p:cNvSpPr>
            <a:spLocks noGrp="1"/>
          </p:cNvSpPr>
          <p:nvPr>
            <p:ph type="dt" sz="half" idx="10"/>
          </p:nvPr>
        </p:nvSpPr>
        <p:spPr/>
        <p:txBody>
          <a:bodyPr/>
          <a:lstStyle/>
          <a:p>
            <a:fld id="{9F38586A-E1B2-EF43-B0EB-A2F1C93D0A08}" type="datetimeFigureOut">
              <a:rPr lang="en-US" smtClean="0"/>
              <a:t>11/19/19</a:t>
            </a:fld>
            <a:endParaRPr lang="en-US"/>
          </a:p>
        </p:txBody>
      </p:sp>
      <p:sp>
        <p:nvSpPr>
          <p:cNvPr id="8" name="Footer Placeholder 7">
            <a:extLst>
              <a:ext uri="{FF2B5EF4-FFF2-40B4-BE49-F238E27FC236}">
                <a16:creationId xmlns:a16="http://schemas.microsoft.com/office/drawing/2014/main" id="{CE784122-8F7D-9640-B511-3A0BAAC723A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8251D3A-EC8C-774E-9549-4BCEBB13D35C}"/>
              </a:ext>
            </a:extLst>
          </p:cNvPr>
          <p:cNvSpPr>
            <a:spLocks noGrp="1"/>
          </p:cNvSpPr>
          <p:nvPr>
            <p:ph type="sldNum" sz="quarter" idx="12"/>
          </p:nvPr>
        </p:nvSpPr>
        <p:spPr/>
        <p:txBody>
          <a:bodyPr/>
          <a:lstStyle/>
          <a:p>
            <a:fld id="{98D08374-CC1F-5741-9D28-B2D884EC20AC}" type="slidenum">
              <a:rPr lang="en-US" smtClean="0"/>
              <a:t>‹#›</a:t>
            </a:fld>
            <a:endParaRPr lang="en-US"/>
          </a:p>
        </p:txBody>
      </p:sp>
    </p:spTree>
    <p:extLst>
      <p:ext uri="{BB962C8B-B14F-4D97-AF65-F5344CB8AC3E}">
        <p14:creationId xmlns:p14="http://schemas.microsoft.com/office/powerpoint/2010/main" val="784040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25291-AAD0-1244-9C0C-2D31FC5728C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F4BCFDE-6AAC-0949-8099-060D009493BE}"/>
              </a:ext>
            </a:extLst>
          </p:cNvPr>
          <p:cNvSpPr>
            <a:spLocks noGrp="1"/>
          </p:cNvSpPr>
          <p:nvPr>
            <p:ph type="dt" sz="half" idx="10"/>
          </p:nvPr>
        </p:nvSpPr>
        <p:spPr/>
        <p:txBody>
          <a:bodyPr/>
          <a:lstStyle/>
          <a:p>
            <a:fld id="{9F38586A-E1B2-EF43-B0EB-A2F1C93D0A08}" type="datetimeFigureOut">
              <a:rPr lang="en-US" smtClean="0"/>
              <a:t>11/19/19</a:t>
            </a:fld>
            <a:endParaRPr lang="en-US"/>
          </a:p>
        </p:txBody>
      </p:sp>
      <p:sp>
        <p:nvSpPr>
          <p:cNvPr id="4" name="Footer Placeholder 3">
            <a:extLst>
              <a:ext uri="{FF2B5EF4-FFF2-40B4-BE49-F238E27FC236}">
                <a16:creationId xmlns:a16="http://schemas.microsoft.com/office/drawing/2014/main" id="{ADAB4B8E-52AD-C04D-A092-AE999A15BEF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D7EF54-58CB-5742-922C-1F021F7F5689}"/>
              </a:ext>
            </a:extLst>
          </p:cNvPr>
          <p:cNvSpPr>
            <a:spLocks noGrp="1"/>
          </p:cNvSpPr>
          <p:nvPr>
            <p:ph type="sldNum" sz="quarter" idx="12"/>
          </p:nvPr>
        </p:nvSpPr>
        <p:spPr/>
        <p:txBody>
          <a:bodyPr/>
          <a:lstStyle/>
          <a:p>
            <a:fld id="{98D08374-CC1F-5741-9D28-B2D884EC20AC}" type="slidenum">
              <a:rPr lang="en-US" smtClean="0"/>
              <a:t>‹#›</a:t>
            </a:fld>
            <a:endParaRPr lang="en-US"/>
          </a:p>
        </p:txBody>
      </p:sp>
    </p:spTree>
    <p:extLst>
      <p:ext uri="{BB962C8B-B14F-4D97-AF65-F5344CB8AC3E}">
        <p14:creationId xmlns:p14="http://schemas.microsoft.com/office/powerpoint/2010/main" val="807126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A15860-9DD8-5E4D-87A1-B7F8613F9767}"/>
              </a:ext>
            </a:extLst>
          </p:cNvPr>
          <p:cNvSpPr>
            <a:spLocks noGrp="1"/>
          </p:cNvSpPr>
          <p:nvPr>
            <p:ph type="dt" sz="half" idx="10"/>
          </p:nvPr>
        </p:nvSpPr>
        <p:spPr/>
        <p:txBody>
          <a:bodyPr/>
          <a:lstStyle/>
          <a:p>
            <a:fld id="{9F38586A-E1B2-EF43-B0EB-A2F1C93D0A08}" type="datetimeFigureOut">
              <a:rPr lang="en-US" smtClean="0"/>
              <a:t>11/19/19</a:t>
            </a:fld>
            <a:endParaRPr lang="en-US"/>
          </a:p>
        </p:txBody>
      </p:sp>
      <p:sp>
        <p:nvSpPr>
          <p:cNvPr id="3" name="Footer Placeholder 2">
            <a:extLst>
              <a:ext uri="{FF2B5EF4-FFF2-40B4-BE49-F238E27FC236}">
                <a16:creationId xmlns:a16="http://schemas.microsoft.com/office/drawing/2014/main" id="{EA18E9FC-C28C-2241-8C82-3F3B59EFA43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96A08A6-4837-0744-A69A-438F8AA11C72}"/>
              </a:ext>
            </a:extLst>
          </p:cNvPr>
          <p:cNvSpPr>
            <a:spLocks noGrp="1"/>
          </p:cNvSpPr>
          <p:nvPr>
            <p:ph type="sldNum" sz="quarter" idx="12"/>
          </p:nvPr>
        </p:nvSpPr>
        <p:spPr/>
        <p:txBody>
          <a:bodyPr/>
          <a:lstStyle/>
          <a:p>
            <a:fld id="{98D08374-CC1F-5741-9D28-B2D884EC20AC}" type="slidenum">
              <a:rPr lang="en-US" smtClean="0"/>
              <a:t>‹#›</a:t>
            </a:fld>
            <a:endParaRPr lang="en-US"/>
          </a:p>
        </p:txBody>
      </p:sp>
    </p:spTree>
    <p:extLst>
      <p:ext uri="{BB962C8B-B14F-4D97-AF65-F5344CB8AC3E}">
        <p14:creationId xmlns:p14="http://schemas.microsoft.com/office/powerpoint/2010/main" val="303798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AED68-D0CB-4942-829D-E9C351DE8F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1985B29-EE1B-064E-B2BE-A192110181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2CCFD67-35E3-4B4F-A581-836170BE13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AAB63A-034C-EF49-8A24-9194E3689A58}"/>
              </a:ext>
            </a:extLst>
          </p:cNvPr>
          <p:cNvSpPr>
            <a:spLocks noGrp="1"/>
          </p:cNvSpPr>
          <p:nvPr>
            <p:ph type="dt" sz="half" idx="10"/>
          </p:nvPr>
        </p:nvSpPr>
        <p:spPr/>
        <p:txBody>
          <a:bodyPr/>
          <a:lstStyle/>
          <a:p>
            <a:fld id="{9F38586A-E1B2-EF43-B0EB-A2F1C93D0A08}" type="datetimeFigureOut">
              <a:rPr lang="en-US" smtClean="0"/>
              <a:t>11/19/19</a:t>
            </a:fld>
            <a:endParaRPr lang="en-US"/>
          </a:p>
        </p:txBody>
      </p:sp>
      <p:sp>
        <p:nvSpPr>
          <p:cNvPr id="6" name="Footer Placeholder 5">
            <a:extLst>
              <a:ext uri="{FF2B5EF4-FFF2-40B4-BE49-F238E27FC236}">
                <a16:creationId xmlns:a16="http://schemas.microsoft.com/office/drawing/2014/main" id="{95B04B6C-DCD7-D249-B37F-37824126CE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FAB446-7E5F-6746-A65E-7AAC1F86F1D0}"/>
              </a:ext>
            </a:extLst>
          </p:cNvPr>
          <p:cNvSpPr>
            <a:spLocks noGrp="1"/>
          </p:cNvSpPr>
          <p:nvPr>
            <p:ph type="sldNum" sz="quarter" idx="12"/>
          </p:nvPr>
        </p:nvSpPr>
        <p:spPr/>
        <p:txBody>
          <a:bodyPr/>
          <a:lstStyle/>
          <a:p>
            <a:fld id="{98D08374-CC1F-5741-9D28-B2D884EC20AC}" type="slidenum">
              <a:rPr lang="en-US" smtClean="0"/>
              <a:t>‹#›</a:t>
            </a:fld>
            <a:endParaRPr lang="en-US"/>
          </a:p>
        </p:txBody>
      </p:sp>
    </p:spTree>
    <p:extLst>
      <p:ext uri="{BB962C8B-B14F-4D97-AF65-F5344CB8AC3E}">
        <p14:creationId xmlns:p14="http://schemas.microsoft.com/office/powerpoint/2010/main" val="775122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F9351-1E57-0E41-B72F-87A1A3F690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F342757-C32D-B746-A82B-3A198B0023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3E79CC5-D749-1C4E-B587-97F20251BC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FA8807-D27A-5B46-B71F-E31D1EDB6F40}"/>
              </a:ext>
            </a:extLst>
          </p:cNvPr>
          <p:cNvSpPr>
            <a:spLocks noGrp="1"/>
          </p:cNvSpPr>
          <p:nvPr>
            <p:ph type="dt" sz="half" idx="10"/>
          </p:nvPr>
        </p:nvSpPr>
        <p:spPr/>
        <p:txBody>
          <a:bodyPr/>
          <a:lstStyle/>
          <a:p>
            <a:fld id="{9F38586A-E1B2-EF43-B0EB-A2F1C93D0A08}" type="datetimeFigureOut">
              <a:rPr lang="en-US" smtClean="0"/>
              <a:t>11/19/19</a:t>
            </a:fld>
            <a:endParaRPr lang="en-US"/>
          </a:p>
        </p:txBody>
      </p:sp>
      <p:sp>
        <p:nvSpPr>
          <p:cNvPr id="6" name="Footer Placeholder 5">
            <a:extLst>
              <a:ext uri="{FF2B5EF4-FFF2-40B4-BE49-F238E27FC236}">
                <a16:creationId xmlns:a16="http://schemas.microsoft.com/office/drawing/2014/main" id="{F638BA7C-23DF-9A44-ABFF-5A9707FC94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3A046E-C8C2-EA45-9EC2-23A2DA952681}"/>
              </a:ext>
            </a:extLst>
          </p:cNvPr>
          <p:cNvSpPr>
            <a:spLocks noGrp="1"/>
          </p:cNvSpPr>
          <p:nvPr>
            <p:ph type="sldNum" sz="quarter" idx="12"/>
          </p:nvPr>
        </p:nvSpPr>
        <p:spPr/>
        <p:txBody>
          <a:bodyPr/>
          <a:lstStyle/>
          <a:p>
            <a:fld id="{98D08374-CC1F-5741-9D28-B2D884EC20AC}" type="slidenum">
              <a:rPr lang="en-US" smtClean="0"/>
              <a:t>‹#›</a:t>
            </a:fld>
            <a:endParaRPr lang="en-US"/>
          </a:p>
        </p:txBody>
      </p:sp>
    </p:spTree>
    <p:extLst>
      <p:ext uri="{BB962C8B-B14F-4D97-AF65-F5344CB8AC3E}">
        <p14:creationId xmlns:p14="http://schemas.microsoft.com/office/powerpoint/2010/main" val="1139130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A93A7E-892D-594D-9E69-D700356EA0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ACC4136-3C7C-B946-825C-779C7460FC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3A127F-3D23-0741-AA44-28B9C1B7E4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38586A-E1B2-EF43-B0EB-A2F1C93D0A08}" type="datetimeFigureOut">
              <a:rPr lang="en-US" smtClean="0"/>
              <a:t>11/19/19</a:t>
            </a:fld>
            <a:endParaRPr lang="en-US"/>
          </a:p>
        </p:txBody>
      </p:sp>
      <p:sp>
        <p:nvSpPr>
          <p:cNvPr id="5" name="Footer Placeholder 4">
            <a:extLst>
              <a:ext uri="{FF2B5EF4-FFF2-40B4-BE49-F238E27FC236}">
                <a16:creationId xmlns:a16="http://schemas.microsoft.com/office/drawing/2014/main" id="{E6A8751B-8446-F741-A17A-0D3C4D903A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F8D8D3E-C326-8C48-A40F-2BAA621BBF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D08374-CC1F-5741-9D28-B2D884EC20AC}" type="slidenum">
              <a:rPr lang="en-US" smtClean="0"/>
              <a:t>‹#›</a:t>
            </a:fld>
            <a:endParaRPr lang="en-US"/>
          </a:p>
        </p:txBody>
      </p:sp>
    </p:spTree>
    <p:extLst>
      <p:ext uri="{BB962C8B-B14F-4D97-AF65-F5344CB8AC3E}">
        <p14:creationId xmlns:p14="http://schemas.microsoft.com/office/powerpoint/2010/main" val="5818365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goodreads.com/craig0a" TargetMode="Externa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C09B6-813E-F840-A23A-AE3DBFFF389C}"/>
              </a:ext>
            </a:extLst>
          </p:cNvPr>
          <p:cNvSpPr>
            <a:spLocks noGrp="1"/>
          </p:cNvSpPr>
          <p:nvPr>
            <p:ph type="title"/>
          </p:nvPr>
        </p:nvSpPr>
        <p:spPr>
          <a:xfrm>
            <a:off x="838200" y="365125"/>
            <a:ext cx="10515600" cy="1325563"/>
          </a:xfrm>
        </p:spPr>
        <p:txBody>
          <a:bodyPr/>
          <a:lstStyle/>
          <a:p>
            <a:endParaRPr lang="en-US" dirty="0"/>
          </a:p>
        </p:txBody>
      </p:sp>
      <p:sp>
        <p:nvSpPr>
          <p:cNvPr id="3" name="Content Placeholder 2">
            <a:extLst>
              <a:ext uri="{FF2B5EF4-FFF2-40B4-BE49-F238E27FC236}">
                <a16:creationId xmlns:a16="http://schemas.microsoft.com/office/drawing/2014/main" id="{2A78F3DA-DE75-8A46-B91C-7140DFC59579}"/>
              </a:ext>
            </a:extLst>
          </p:cNvPr>
          <p:cNvSpPr>
            <a:spLocks noGrp="1"/>
          </p:cNvSpPr>
          <p:nvPr>
            <p:ph idx="1"/>
          </p:nvPr>
        </p:nvSpPr>
        <p:spPr>
          <a:xfrm>
            <a:off x="838200" y="1825625"/>
            <a:ext cx="10515600" cy="4351338"/>
          </a:xfrm>
        </p:spPr>
        <p:txBody>
          <a:bodyPr/>
          <a:lstStyle/>
          <a:p>
            <a:endParaRPr lang="en-US"/>
          </a:p>
        </p:txBody>
      </p:sp>
      <p:pic>
        <p:nvPicPr>
          <p:cNvPr id="4" name="Picture 3" descr="A picture containing sitting, yellow, bench, white&#10;&#10;Description automatically generated">
            <a:extLst>
              <a:ext uri="{FF2B5EF4-FFF2-40B4-BE49-F238E27FC236}">
                <a16:creationId xmlns:a16="http://schemas.microsoft.com/office/drawing/2014/main" id="{441A039C-E8B1-0049-B19D-7C54A7A593A6}"/>
              </a:ext>
            </a:extLst>
          </p:cNvPr>
          <p:cNvPicPr>
            <a:picLocks noChangeAspect="1"/>
          </p:cNvPicPr>
          <p:nvPr/>
        </p:nvPicPr>
        <p:blipFill rotWithShape="1">
          <a:blip r:embed="rId2"/>
          <a:srcRect t="6822" b="8908"/>
          <a:stretch/>
        </p:blipFill>
        <p:spPr>
          <a:xfrm>
            <a:off x="0" y="10"/>
            <a:ext cx="12179644" cy="6857990"/>
          </a:xfrm>
          <a:prstGeom prst="rect">
            <a:avLst/>
          </a:prstGeom>
        </p:spPr>
      </p:pic>
      <p:sp>
        <p:nvSpPr>
          <p:cNvPr id="6" name="TextBox 5">
            <a:extLst>
              <a:ext uri="{FF2B5EF4-FFF2-40B4-BE49-F238E27FC236}">
                <a16:creationId xmlns:a16="http://schemas.microsoft.com/office/drawing/2014/main" id="{A055CD96-F610-B846-8077-CC4E505259AB}"/>
              </a:ext>
            </a:extLst>
          </p:cNvPr>
          <p:cNvSpPr txBox="1"/>
          <p:nvPr/>
        </p:nvSpPr>
        <p:spPr>
          <a:xfrm>
            <a:off x="199555" y="364085"/>
            <a:ext cx="5726248" cy="954107"/>
          </a:xfrm>
          <a:prstGeom prst="rect">
            <a:avLst/>
          </a:prstGeom>
          <a:noFill/>
        </p:spPr>
        <p:txBody>
          <a:bodyPr wrap="none" rtlCol="0">
            <a:spAutoFit/>
          </a:bodyPr>
          <a:lstStyle/>
          <a:p>
            <a:r>
              <a:rPr lang="en-US" sz="2800" dirty="0">
                <a:latin typeface="Helvetica" pitchFamily="2" charset="0"/>
                <a:ea typeface="Apple Symbols" panose="02000000000000000000" pitchFamily="2" charset="-79"/>
                <a:cs typeface="Apple Symbols" panose="02000000000000000000" pitchFamily="2" charset="-79"/>
              </a:rPr>
              <a:t>My reading history: </a:t>
            </a:r>
          </a:p>
          <a:p>
            <a:r>
              <a:rPr lang="en-US" sz="2800" dirty="0">
                <a:latin typeface="Helvetica" pitchFamily="2" charset="0"/>
                <a:ea typeface="Apple Symbols" panose="02000000000000000000" pitchFamily="2" charset="-79"/>
                <a:cs typeface="Apple Symbols" panose="02000000000000000000" pitchFamily="2" charset="-79"/>
              </a:rPr>
              <a:t>	an exercise in data analysis  </a:t>
            </a:r>
          </a:p>
        </p:txBody>
      </p:sp>
      <p:sp>
        <p:nvSpPr>
          <p:cNvPr id="7" name="Rectangle 6">
            <a:extLst>
              <a:ext uri="{FF2B5EF4-FFF2-40B4-BE49-F238E27FC236}">
                <a16:creationId xmlns:a16="http://schemas.microsoft.com/office/drawing/2014/main" id="{8B84C4B6-9D90-DC49-A13B-995058D354A6}"/>
              </a:ext>
            </a:extLst>
          </p:cNvPr>
          <p:cNvSpPr/>
          <p:nvPr/>
        </p:nvSpPr>
        <p:spPr>
          <a:xfrm>
            <a:off x="359198" y="1375649"/>
            <a:ext cx="6096000" cy="4801314"/>
          </a:xfrm>
          <a:prstGeom prst="rect">
            <a:avLst/>
          </a:prstGeom>
        </p:spPr>
        <p:txBody>
          <a:bodyPr>
            <a:spAutoFit/>
          </a:bodyPr>
          <a:lstStyle/>
          <a:p>
            <a:r>
              <a:rPr lang="en-US" b="0" i="0" dirty="0">
                <a:solidFill>
                  <a:srgbClr val="24292E"/>
                </a:solidFill>
                <a:effectLst/>
                <a:latin typeface="Helvetica" pitchFamily="2" charset="0"/>
                <a:ea typeface="Apple Symbols" panose="02000000000000000000" pitchFamily="2" charset="-79"/>
                <a:cs typeface="Apple Symbols" panose="02000000000000000000" pitchFamily="2" charset="-79"/>
              </a:rPr>
              <a:t>This has been a personal project to explore new methodologies for data analysis and machine learning.</a:t>
            </a:r>
          </a:p>
          <a:p>
            <a:endParaRPr lang="en-US" b="0" i="0" dirty="0">
              <a:solidFill>
                <a:srgbClr val="24292E"/>
              </a:solidFill>
              <a:effectLst/>
              <a:latin typeface="Helvetica" pitchFamily="2" charset="0"/>
              <a:ea typeface="Apple Symbols" panose="02000000000000000000" pitchFamily="2" charset="-79"/>
              <a:cs typeface="Apple Symbols" panose="02000000000000000000" pitchFamily="2" charset="-79"/>
            </a:endParaRPr>
          </a:p>
          <a:p>
            <a:r>
              <a:rPr lang="en-US" b="0" i="0" dirty="0">
                <a:solidFill>
                  <a:srgbClr val="24292E"/>
                </a:solidFill>
                <a:effectLst/>
                <a:latin typeface="Helvetica" pitchFamily="2" charset="0"/>
                <a:ea typeface="Apple Symbols" panose="02000000000000000000" pitchFamily="2" charset="-79"/>
                <a:cs typeface="Apple Symbols" panose="02000000000000000000" pitchFamily="2" charset="-79"/>
              </a:rPr>
              <a:t>As a dataset, I am using the books I have read over th</a:t>
            </a:r>
            <a:r>
              <a:rPr lang="en-US" dirty="0">
                <a:solidFill>
                  <a:srgbClr val="24292E"/>
                </a:solidFill>
                <a:latin typeface="Helvetica" pitchFamily="2" charset="0"/>
                <a:ea typeface="Apple Symbols" panose="02000000000000000000" pitchFamily="2" charset="-79"/>
                <a:cs typeface="Apple Symbols" panose="02000000000000000000" pitchFamily="2" charset="-79"/>
              </a:rPr>
              <a:t>e last few years, as</a:t>
            </a:r>
            <a:r>
              <a:rPr lang="en-US" b="0" i="0" dirty="0">
                <a:solidFill>
                  <a:srgbClr val="24292E"/>
                </a:solidFill>
                <a:effectLst/>
                <a:latin typeface="Helvetica" pitchFamily="2" charset="0"/>
                <a:ea typeface="Apple Symbols" panose="02000000000000000000" pitchFamily="2" charset="-79"/>
                <a:cs typeface="Apple Symbols" panose="02000000000000000000" pitchFamily="2" charset="-79"/>
              </a:rPr>
              <a:t> exported from my Goodreads account (</a:t>
            </a:r>
            <a:r>
              <a:rPr lang="en-US" b="0" i="0" u="none" strike="noStrike" dirty="0">
                <a:solidFill>
                  <a:srgbClr val="0366D6"/>
                </a:solidFill>
                <a:effectLst/>
                <a:latin typeface="Helvetica" pitchFamily="2" charset="0"/>
                <a:ea typeface="Apple Symbols" panose="02000000000000000000" pitchFamily="2" charset="-79"/>
                <a:cs typeface="Apple Symbols" panose="02000000000000000000" pitchFamily="2" charset="-79"/>
                <a:hlinkClick r:id="rId3"/>
              </a:rPr>
              <a:t>https://www.goodreads.com/craig0a</a:t>
            </a:r>
            <a:r>
              <a:rPr lang="en-US" b="0" i="0" dirty="0">
                <a:solidFill>
                  <a:srgbClr val="24292E"/>
                </a:solidFill>
                <a:effectLst/>
                <a:latin typeface="Helvetica" pitchFamily="2" charset="0"/>
                <a:ea typeface="Apple Symbols" panose="02000000000000000000" pitchFamily="2" charset="-79"/>
                <a:cs typeface="Apple Symbols" panose="02000000000000000000" pitchFamily="2" charset="-79"/>
              </a:rPr>
              <a:t>)</a:t>
            </a:r>
          </a:p>
          <a:p>
            <a:endParaRPr lang="en-US" dirty="0">
              <a:solidFill>
                <a:srgbClr val="24292E"/>
              </a:solidFill>
              <a:latin typeface="Helvetica" pitchFamily="2" charset="0"/>
              <a:ea typeface="Apple Symbols" panose="02000000000000000000" pitchFamily="2" charset="-79"/>
              <a:cs typeface="Apple Symbols" panose="02000000000000000000" pitchFamily="2" charset="-79"/>
            </a:endParaRPr>
          </a:p>
          <a:p>
            <a:r>
              <a:rPr lang="en-US" b="0" i="0" dirty="0">
                <a:solidFill>
                  <a:srgbClr val="24292E"/>
                </a:solidFill>
                <a:effectLst/>
                <a:latin typeface="Helvetica" pitchFamily="2" charset="0"/>
                <a:ea typeface="Apple Symbols" panose="02000000000000000000" pitchFamily="2" charset="-79"/>
                <a:cs typeface="Apple Symbols" panose="02000000000000000000" pitchFamily="2" charset="-79"/>
              </a:rPr>
              <a:t>The data exported includes ISBN, title, author, publisher, number of pages, year published, original publication year, the date I logged it on Goodreads, my overall rating, and whether I would recommend the book. I have also used web scraping to collect the Goodreads user shelves, book descriptions, and author biographies. </a:t>
            </a:r>
          </a:p>
          <a:p>
            <a:endParaRPr lang="en-US" dirty="0">
              <a:solidFill>
                <a:srgbClr val="24292E"/>
              </a:solidFill>
              <a:latin typeface="Helvetica" pitchFamily="2" charset="0"/>
              <a:ea typeface="Apple Symbols" panose="02000000000000000000" pitchFamily="2" charset="-79"/>
              <a:cs typeface="Apple Symbols" panose="02000000000000000000" pitchFamily="2" charset="-79"/>
            </a:endParaRPr>
          </a:p>
          <a:p>
            <a:r>
              <a:rPr lang="en-US" b="0" i="0" dirty="0">
                <a:solidFill>
                  <a:srgbClr val="24292E"/>
                </a:solidFill>
                <a:effectLst/>
                <a:latin typeface="Helvetica" pitchFamily="2" charset="0"/>
                <a:ea typeface="Apple Symbols" panose="02000000000000000000" pitchFamily="2" charset="-79"/>
                <a:cs typeface="Apple Symbols" panose="02000000000000000000" pitchFamily="2" charset="-79"/>
              </a:rPr>
              <a:t>As of November 03, 2019 I have data on 610 books.</a:t>
            </a:r>
          </a:p>
          <a:p>
            <a:endParaRPr lang="en-US" dirty="0">
              <a:solidFill>
                <a:srgbClr val="24292E"/>
              </a:solidFill>
              <a:latin typeface="Helvetica" pitchFamily="2" charset="0"/>
              <a:ea typeface="Apple Symbols" panose="02000000000000000000" pitchFamily="2" charset="-79"/>
              <a:cs typeface="Apple Symbols" panose="02000000000000000000" pitchFamily="2" charset="-79"/>
            </a:endParaRPr>
          </a:p>
          <a:p>
            <a:endParaRPr lang="en-US" b="0" i="0" dirty="0">
              <a:solidFill>
                <a:srgbClr val="24292E"/>
              </a:solidFill>
              <a:effectLst/>
              <a:latin typeface="Helvetica" pitchFamily="2" charset="0"/>
              <a:ea typeface="Apple Symbols" panose="02000000000000000000" pitchFamily="2" charset="-79"/>
              <a:cs typeface="Apple Symbols" panose="02000000000000000000" pitchFamily="2" charset="-79"/>
            </a:endParaRPr>
          </a:p>
        </p:txBody>
      </p:sp>
    </p:spTree>
    <p:extLst>
      <p:ext uri="{BB962C8B-B14F-4D97-AF65-F5344CB8AC3E}">
        <p14:creationId xmlns:p14="http://schemas.microsoft.com/office/powerpoint/2010/main" val="341836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descr="A picture containing implement, stationary, sitting, pencil&#10;&#10;Description automatically generated">
            <a:extLst>
              <a:ext uri="{FF2B5EF4-FFF2-40B4-BE49-F238E27FC236}">
                <a16:creationId xmlns:a16="http://schemas.microsoft.com/office/drawing/2014/main" id="{29029DAE-5ABA-FC4F-A981-875392E26A92}"/>
              </a:ext>
            </a:extLst>
          </p:cNvPr>
          <p:cNvPicPr>
            <a:picLocks noChangeAspect="1"/>
          </p:cNvPicPr>
          <p:nvPr/>
        </p:nvPicPr>
        <p:blipFill>
          <a:blip r:embed="rId2"/>
          <a:stretch>
            <a:fillRect/>
          </a:stretch>
        </p:blipFill>
        <p:spPr>
          <a:xfrm>
            <a:off x="0" y="1570875"/>
            <a:ext cx="12192000" cy="2239604"/>
          </a:xfrm>
          <a:prstGeom prst="rect">
            <a:avLst/>
          </a:prstGeom>
        </p:spPr>
      </p:pic>
      <p:sp>
        <p:nvSpPr>
          <p:cNvPr id="10" name="Rectangle 9">
            <a:extLst>
              <a:ext uri="{FF2B5EF4-FFF2-40B4-BE49-F238E27FC236}">
                <a16:creationId xmlns:a16="http://schemas.microsoft.com/office/drawing/2014/main" id="{6A9EEE31-4077-424E-8C53-30079794295B}"/>
              </a:ext>
            </a:extLst>
          </p:cNvPr>
          <p:cNvSpPr/>
          <p:nvPr/>
        </p:nvSpPr>
        <p:spPr>
          <a:xfrm>
            <a:off x="210065" y="113916"/>
            <a:ext cx="11590638" cy="830997"/>
          </a:xfrm>
          <a:prstGeom prst="rect">
            <a:avLst/>
          </a:prstGeom>
        </p:spPr>
        <p:txBody>
          <a:bodyPr wrap="square">
            <a:spAutoFit/>
          </a:bodyPr>
          <a:lstStyle/>
          <a:p>
            <a:r>
              <a:rPr lang="en-US" sz="2400" b="0" i="0" dirty="0">
                <a:solidFill>
                  <a:srgbClr val="24292E"/>
                </a:solidFill>
                <a:effectLst/>
                <a:latin typeface="Helvetica" pitchFamily="2" charset="0"/>
                <a:ea typeface="Apple Symbols" panose="02000000000000000000" pitchFamily="2" charset="-79"/>
                <a:cs typeface="Apple Symbols" panose="02000000000000000000" pitchFamily="2" charset="-79"/>
              </a:rPr>
              <a:t>Distribution of ratings over 13 primary hand-curated categories </a:t>
            </a:r>
          </a:p>
          <a:p>
            <a:r>
              <a:rPr lang="en-US" sz="2400" b="0" i="0" dirty="0">
                <a:solidFill>
                  <a:srgbClr val="24292E"/>
                </a:solidFill>
                <a:effectLst/>
                <a:latin typeface="Helvetica" pitchFamily="2" charset="0"/>
                <a:ea typeface="Apple Symbols" panose="02000000000000000000" pitchFamily="2" charset="-79"/>
                <a:cs typeface="Apple Symbols" panose="02000000000000000000" pitchFamily="2" charset="-79"/>
              </a:rPr>
              <a:t>(based on user-reported shelves)</a:t>
            </a:r>
          </a:p>
        </p:txBody>
      </p:sp>
      <p:pic>
        <p:nvPicPr>
          <p:cNvPr id="13" name="Picture 12" descr="A picture containing implement, stationary, sitting, pencil&#10;&#10;Description automatically generated">
            <a:extLst>
              <a:ext uri="{FF2B5EF4-FFF2-40B4-BE49-F238E27FC236}">
                <a16:creationId xmlns:a16="http://schemas.microsoft.com/office/drawing/2014/main" id="{7A5279E3-468A-DA4B-91E9-86B7DB8859F4}"/>
              </a:ext>
            </a:extLst>
          </p:cNvPr>
          <p:cNvPicPr>
            <a:picLocks noChangeAspect="1"/>
          </p:cNvPicPr>
          <p:nvPr/>
        </p:nvPicPr>
        <p:blipFill>
          <a:blip r:embed="rId3"/>
          <a:stretch>
            <a:fillRect/>
          </a:stretch>
        </p:blipFill>
        <p:spPr>
          <a:xfrm>
            <a:off x="0" y="4612765"/>
            <a:ext cx="12192000" cy="2245235"/>
          </a:xfrm>
          <a:prstGeom prst="rect">
            <a:avLst/>
          </a:prstGeom>
        </p:spPr>
      </p:pic>
      <p:sp>
        <p:nvSpPr>
          <p:cNvPr id="15" name="Rectangle 14">
            <a:extLst>
              <a:ext uri="{FF2B5EF4-FFF2-40B4-BE49-F238E27FC236}">
                <a16:creationId xmlns:a16="http://schemas.microsoft.com/office/drawing/2014/main" id="{42B7803D-365D-CA40-9439-16EDA8F26C4A}"/>
              </a:ext>
            </a:extLst>
          </p:cNvPr>
          <p:cNvSpPr/>
          <p:nvPr/>
        </p:nvSpPr>
        <p:spPr>
          <a:xfrm>
            <a:off x="326245" y="1201543"/>
            <a:ext cx="9859841" cy="369332"/>
          </a:xfrm>
          <a:prstGeom prst="rect">
            <a:avLst/>
          </a:prstGeom>
        </p:spPr>
        <p:txBody>
          <a:bodyPr wrap="square">
            <a:spAutoFit/>
          </a:bodyPr>
          <a:lstStyle/>
          <a:p>
            <a:r>
              <a:rPr lang="en-US" b="0" i="0" dirty="0">
                <a:solidFill>
                  <a:srgbClr val="24292E"/>
                </a:solidFill>
                <a:effectLst/>
                <a:latin typeface="Helvetica" pitchFamily="2" charset="0"/>
                <a:ea typeface="Apple Symbols" panose="02000000000000000000" pitchFamily="2" charset="-79"/>
                <a:cs typeface="Apple Symbols" panose="02000000000000000000" pitchFamily="2" charset="-79"/>
              </a:rPr>
              <a:t>Most common categories: sciences, history, and sociology</a:t>
            </a:r>
          </a:p>
        </p:txBody>
      </p:sp>
      <p:sp>
        <p:nvSpPr>
          <p:cNvPr id="16" name="Rectangle 15">
            <a:extLst>
              <a:ext uri="{FF2B5EF4-FFF2-40B4-BE49-F238E27FC236}">
                <a16:creationId xmlns:a16="http://schemas.microsoft.com/office/drawing/2014/main" id="{B83739C5-7DF4-A545-80EE-C407D12884CC}"/>
              </a:ext>
            </a:extLst>
          </p:cNvPr>
          <p:cNvSpPr/>
          <p:nvPr/>
        </p:nvSpPr>
        <p:spPr>
          <a:xfrm>
            <a:off x="326244" y="4179811"/>
            <a:ext cx="11635097" cy="369332"/>
          </a:xfrm>
          <a:prstGeom prst="rect">
            <a:avLst/>
          </a:prstGeom>
        </p:spPr>
        <p:txBody>
          <a:bodyPr wrap="square">
            <a:spAutoFit/>
          </a:bodyPr>
          <a:lstStyle/>
          <a:p>
            <a:r>
              <a:rPr lang="en-US" b="0" i="0" dirty="0">
                <a:solidFill>
                  <a:srgbClr val="24292E"/>
                </a:solidFill>
                <a:effectLst/>
                <a:latin typeface="Helvetica" pitchFamily="2" charset="0"/>
                <a:ea typeface="Apple Symbols" panose="02000000000000000000" pitchFamily="2" charset="-79"/>
                <a:cs typeface="Apple Symbols" panose="02000000000000000000" pitchFamily="2" charset="-79"/>
              </a:rPr>
              <a:t>Categories with highest proportions of above-average books:  culinary, sciences, technology, health, sociology</a:t>
            </a:r>
          </a:p>
        </p:txBody>
      </p:sp>
    </p:spTree>
    <p:extLst>
      <p:ext uri="{BB962C8B-B14F-4D97-AF65-F5344CB8AC3E}">
        <p14:creationId xmlns:p14="http://schemas.microsoft.com/office/powerpoint/2010/main" val="2458290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A9EEE31-4077-424E-8C53-30079794295B}"/>
              </a:ext>
            </a:extLst>
          </p:cNvPr>
          <p:cNvSpPr/>
          <p:nvPr/>
        </p:nvSpPr>
        <p:spPr>
          <a:xfrm>
            <a:off x="989391" y="113916"/>
            <a:ext cx="9859841" cy="461665"/>
          </a:xfrm>
          <a:prstGeom prst="rect">
            <a:avLst/>
          </a:prstGeom>
        </p:spPr>
        <p:txBody>
          <a:bodyPr wrap="square">
            <a:spAutoFit/>
          </a:bodyPr>
          <a:lstStyle/>
          <a:p>
            <a:r>
              <a:rPr lang="en-US" sz="2400" b="0" i="0" dirty="0">
                <a:solidFill>
                  <a:srgbClr val="24292E"/>
                </a:solidFill>
                <a:effectLst/>
                <a:latin typeface="Helvetica" pitchFamily="2" charset="0"/>
                <a:ea typeface="Apple Symbols" panose="02000000000000000000" pitchFamily="2" charset="-79"/>
                <a:cs typeface="Apple Symbols" panose="02000000000000000000" pitchFamily="2" charset="-79"/>
              </a:rPr>
              <a:t>Naïve Bayes analysis</a:t>
            </a:r>
            <a:r>
              <a:rPr lang="en-US" sz="2400" dirty="0">
                <a:solidFill>
                  <a:srgbClr val="24292E"/>
                </a:solidFill>
                <a:latin typeface="Helvetica" pitchFamily="2" charset="0"/>
                <a:ea typeface="Apple Symbols" panose="02000000000000000000" pitchFamily="2" charset="-79"/>
                <a:cs typeface="Apple Symbols" panose="02000000000000000000" pitchFamily="2" charset="-79"/>
                <a:sym typeface="Wingdings" pitchFamily="2" charset="2"/>
              </a:rPr>
              <a:t> </a:t>
            </a:r>
            <a:r>
              <a:rPr lang="en-US" sz="1600" dirty="0">
                <a:solidFill>
                  <a:srgbClr val="24292E"/>
                </a:solidFill>
                <a:latin typeface="Helvetica" pitchFamily="2" charset="0"/>
                <a:ea typeface="Apple Symbols" panose="02000000000000000000" pitchFamily="2" charset="-79"/>
                <a:cs typeface="Apple Symbols" panose="02000000000000000000" pitchFamily="2" charset="-79"/>
                <a:sym typeface="Wingdings" pitchFamily="2" charset="2"/>
              </a:rPr>
              <a:t>(caveat: there is known </a:t>
            </a:r>
            <a:r>
              <a:rPr lang="en-US" sz="1600" dirty="0">
                <a:latin typeface="Helvetica" pitchFamily="2" charset="0"/>
              </a:rPr>
              <a:t>correlation between categories)</a:t>
            </a:r>
            <a:endParaRPr lang="en-US" sz="1600" b="0" i="0" dirty="0">
              <a:solidFill>
                <a:srgbClr val="24292E"/>
              </a:solidFill>
              <a:effectLst/>
              <a:latin typeface="Helvetica" pitchFamily="2" charset="0"/>
              <a:ea typeface="Apple Symbols" panose="02000000000000000000" pitchFamily="2" charset="-79"/>
              <a:cs typeface="Apple Symbols" panose="02000000000000000000" pitchFamily="2" charset="-79"/>
            </a:endParaRPr>
          </a:p>
        </p:txBody>
      </p:sp>
      <p:pic>
        <p:nvPicPr>
          <p:cNvPr id="5" name="Picture 4" descr="A screenshot of a cell phone&#10;&#10;Description automatically generated">
            <a:extLst>
              <a:ext uri="{FF2B5EF4-FFF2-40B4-BE49-F238E27FC236}">
                <a16:creationId xmlns:a16="http://schemas.microsoft.com/office/drawing/2014/main" id="{55644F0C-041B-F448-88CF-5022AE646BBF}"/>
              </a:ext>
            </a:extLst>
          </p:cNvPr>
          <p:cNvPicPr>
            <a:picLocks noChangeAspect="1"/>
          </p:cNvPicPr>
          <p:nvPr/>
        </p:nvPicPr>
        <p:blipFill>
          <a:blip r:embed="rId2"/>
          <a:stretch>
            <a:fillRect/>
          </a:stretch>
        </p:blipFill>
        <p:spPr>
          <a:xfrm>
            <a:off x="240616" y="880523"/>
            <a:ext cx="4661584" cy="5863561"/>
          </a:xfrm>
          <a:prstGeom prst="rect">
            <a:avLst/>
          </a:prstGeom>
        </p:spPr>
      </p:pic>
      <p:pic>
        <p:nvPicPr>
          <p:cNvPr id="7" name="Picture 6" descr="A screenshot of a social media post&#10;&#10;Description automatically generated">
            <a:extLst>
              <a:ext uri="{FF2B5EF4-FFF2-40B4-BE49-F238E27FC236}">
                <a16:creationId xmlns:a16="http://schemas.microsoft.com/office/drawing/2014/main" id="{F61860CF-6EC6-8543-9423-738E67C83F21}"/>
              </a:ext>
            </a:extLst>
          </p:cNvPr>
          <p:cNvPicPr>
            <a:picLocks noChangeAspect="1"/>
          </p:cNvPicPr>
          <p:nvPr/>
        </p:nvPicPr>
        <p:blipFill>
          <a:blip r:embed="rId3"/>
          <a:stretch>
            <a:fillRect/>
          </a:stretch>
        </p:blipFill>
        <p:spPr>
          <a:xfrm>
            <a:off x="6096000" y="847572"/>
            <a:ext cx="5194300" cy="5896512"/>
          </a:xfrm>
          <a:prstGeom prst="rect">
            <a:avLst/>
          </a:prstGeom>
        </p:spPr>
      </p:pic>
    </p:spTree>
    <p:extLst>
      <p:ext uri="{BB962C8B-B14F-4D97-AF65-F5344CB8AC3E}">
        <p14:creationId xmlns:p14="http://schemas.microsoft.com/office/powerpoint/2010/main" val="3877673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3EB8A8F-E6E2-C649-88CA-6DF48544DE26}"/>
              </a:ext>
            </a:extLst>
          </p:cNvPr>
          <p:cNvSpPr/>
          <p:nvPr/>
        </p:nvSpPr>
        <p:spPr>
          <a:xfrm>
            <a:off x="0" y="4106744"/>
            <a:ext cx="9749589" cy="2677656"/>
          </a:xfrm>
          <a:prstGeom prst="rect">
            <a:avLst/>
          </a:prstGeom>
        </p:spPr>
        <p:txBody>
          <a:bodyPr wrap="square">
            <a:spAutoFit/>
          </a:bodyPr>
          <a:lstStyle/>
          <a:p>
            <a:r>
              <a:rPr lang="en-US" sz="1400" dirty="0">
                <a:latin typeface="Helvetica" pitchFamily="2" charset="0"/>
              </a:rPr>
              <a:t>Topics in NMF model (</a:t>
            </a:r>
            <a:r>
              <a:rPr lang="en-US" sz="1400" dirty="0" err="1">
                <a:latin typeface="Helvetica" pitchFamily="2" charset="0"/>
              </a:rPr>
              <a:t>Frobenius</a:t>
            </a:r>
            <a:r>
              <a:rPr lang="en-US" sz="1400" dirty="0">
                <a:latin typeface="Helvetica" pitchFamily="2" charset="0"/>
              </a:rPr>
              <a:t> norm): </a:t>
            </a:r>
          </a:p>
          <a:p>
            <a:pPr lvl="1"/>
            <a:r>
              <a:rPr lang="en-US" sz="1400" dirty="0">
                <a:latin typeface="Helvetica" pitchFamily="2" charset="0"/>
              </a:rPr>
              <a:t>Topic #0: life world book history human new time way story year </a:t>
            </a:r>
          </a:p>
          <a:p>
            <a:pPr lvl="1"/>
            <a:r>
              <a:rPr lang="en-US" sz="1400" dirty="0">
                <a:latin typeface="Helvetica" pitchFamily="2" charset="0"/>
              </a:rPr>
              <a:t>Topic #1: brain neuroscientist memory mind neural recovery mental information principle addiction </a:t>
            </a:r>
          </a:p>
          <a:p>
            <a:pPr lvl="1"/>
            <a:r>
              <a:rPr lang="en-US" sz="1400" dirty="0">
                <a:latin typeface="Helvetica" pitchFamily="2" charset="0"/>
              </a:rPr>
              <a:t>Topic #2: </a:t>
            </a:r>
            <a:r>
              <a:rPr lang="en-US" sz="1400" dirty="0" err="1">
                <a:latin typeface="Helvetica" pitchFamily="2" charset="0"/>
              </a:rPr>
              <a:t>hanh</a:t>
            </a:r>
            <a:r>
              <a:rPr lang="en-US" sz="1400" dirty="0">
                <a:latin typeface="Helvetica" pitchFamily="2" charset="0"/>
              </a:rPr>
              <a:t> </a:t>
            </a:r>
            <a:r>
              <a:rPr lang="en-US" sz="1400" dirty="0" err="1">
                <a:latin typeface="Helvetica" pitchFamily="2" charset="0"/>
              </a:rPr>
              <a:t>nhat</a:t>
            </a:r>
            <a:r>
              <a:rPr lang="en-US" sz="1400" dirty="0">
                <a:latin typeface="Helvetica" pitchFamily="2" charset="0"/>
              </a:rPr>
              <a:t> </a:t>
            </a:r>
            <a:r>
              <a:rPr lang="en-US" sz="1400" dirty="0" err="1">
                <a:latin typeface="Helvetica" pitchFamily="2" charset="0"/>
              </a:rPr>
              <a:t>thich</a:t>
            </a:r>
            <a:r>
              <a:rPr lang="en-US" sz="1400" dirty="0">
                <a:latin typeface="Helvetica" pitchFamily="2" charset="0"/>
              </a:rPr>
              <a:t> peace </a:t>
            </a:r>
            <a:r>
              <a:rPr lang="en-US" sz="1400" dirty="0" err="1">
                <a:latin typeface="Helvetica" pitchFamily="2" charset="0"/>
              </a:rPr>
              <a:t>zen</a:t>
            </a:r>
            <a:r>
              <a:rPr lang="en-US" sz="1400" dirty="0">
                <a:latin typeface="Helvetica" pitchFamily="2" charset="0"/>
              </a:rPr>
              <a:t> master mindfulness happiness leader spiritual </a:t>
            </a:r>
          </a:p>
          <a:p>
            <a:pPr lvl="1"/>
            <a:r>
              <a:rPr lang="en-US" sz="1400" dirty="0">
                <a:latin typeface="Helvetica" pitchFamily="2" charset="0"/>
              </a:rPr>
              <a:t>Topic #3: language word linguistic knowledge communication linguistics spread linguist use diversity </a:t>
            </a:r>
          </a:p>
          <a:p>
            <a:pPr lvl="1"/>
            <a:r>
              <a:rPr lang="en-US" sz="1400" dirty="0">
                <a:latin typeface="Helvetica" pitchFamily="2" charset="0"/>
              </a:rPr>
              <a:t>Topic #4: introduction short series subject topic analysis oxford area pocket readable </a:t>
            </a:r>
          </a:p>
          <a:p>
            <a:pPr lvl="1"/>
            <a:r>
              <a:rPr lang="en-US" sz="1400" dirty="0">
                <a:latin typeface="Helvetica" pitchFamily="2" charset="0"/>
              </a:rPr>
              <a:t>Topic #5: animal human specie communication intelligence emotion insect elephant autistic mind </a:t>
            </a:r>
          </a:p>
          <a:p>
            <a:pPr lvl="1"/>
            <a:r>
              <a:rPr lang="en-US" sz="1400" dirty="0">
                <a:latin typeface="Helvetica" pitchFamily="2" charset="0"/>
              </a:rPr>
              <a:t>Topic #6: woman men gender letter bad male power business young essay</a:t>
            </a:r>
          </a:p>
          <a:p>
            <a:pPr lvl="1"/>
            <a:r>
              <a:rPr lang="en-US" sz="1400" dirty="0">
                <a:latin typeface="Helvetica" pitchFamily="2" charset="0"/>
              </a:rPr>
              <a:t>Topic #7: bird </a:t>
            </a:r>
            <a:r>
              <a:rPr lang="en-US" sz="1400" dirty="0" err="1">
                <a:latin typeface="Helvetica" pitchFamily="2" charset="0"/>
              </a:rPr>
              <a:t>isabella</a:t>
            </a:r>
            <a:r>
              <a:rPr lang="en-US" sz="1400" dirty="0">
                <a:latin typeface="Helvetica" pitchFamily="2" charset="0"/>
              </a:rPr>
              <a:t> egg lady </a:t>
            </a:r>
            <a:r>
              <a:rPr lang="en-US" sz="1400" dirty="0" err="1">
                <a:latin typeface="Helvetica" pitchFamily="2" charset="0"/>
              </a:rPr>
              <a:t>indian</a:t>
            </a:r>
            <a:r>
              <a:rPr lang="en-US" sz="1400" dirty="0">
                <a:latin typeface="Helvetica" pitchFamily="2" charset="0"/>
              </a:rPr>
              <a:t> home travel settlement </a:t>
            </a:r>
            <a:r>
              <a:rPr lang="en-US" sz="1400" dirty="0" err="1">
                <a:latin typeface="Helvetica" pitchFamily="2" charset="0"/>
              </a:rPr>
              <a:t>america</a:t>
            </a:r>
            <a:r>
              <a:rPr lang="en-US" sz="1400" dirty="0">
                <a:latin typeface="Helvetica" pitchFamily="2" charset="0"/>
              </a:rPr>
              <a:t> adventure </a:t>
            </a:r>
          </a:p>
          <a:p>
            <a:pPr lvl="1"/>
            <a:r>
              <a:rPr lang="en-US" sz="1400" dirty="0">
                <a:latin typeface="Helvetica" pitchFamily="2" charset="0"/>
              </a:rPr>
              <a:t>Topic #8: plant human evolution flower specie insect earth climate color </a:t>
            </a:r>
            <a:r>
              <a:rPr lang="en-US" sz="1400" dirty="0" err="1">
                <a:latin typeface="Helvetica" pitchFamily="2" charset="0"/>
              </a:rPr>
              <a:t>behaviour</a:t>
            </a:r>
            <a:r>
              <a:rPr lang="en-US" sz="1400" dirty="0">
                <a:latin typeface="Helvetica" pitchFamily="2" charset="0"/>
              </a:rPr>
              <a:t> </a:t>
            </a:r>
          </a:p>
          <a:p>
            <a:pPr lvl="1"/>
            <a:r>
              <a:rPr lang="en-US" sz="1400" dirty="0">
                <a:latin typeface="Helvetica" pitchFamily="2" charset="0"/>
              </a:rPr>
              <a:t>Topic #9: black </a:t>
            </a:r>
            <a:r>
              <a:rPr lang="en-US" sz="1400" dirty="0" err="1">
                <a:latin typeface="Helvetica" pitchFamily="2" charset="0"/>
              </a:rPr>
              <a:t>american</a:t>
            </a:r>
            <a:r>
              <a:rPr lang="en-US" sz="1400" dirty="0">
                <a:latin typeface="Helvetica" pitchFamily="2" charset="0"/>
              </a:rPr>
              <a:t> </a:t>
            </a:r>
            <a:r>
              <a:rPr lang="en-US" sz="1400" dirty="0" err="1">
                <a:latin typeface="Helvetica" pitchFamily="2" charset="0"/>
              </a:rPr>
              <a:t>america</a:t>
            </a:r>
            <a:r>
              <a:rPr lang="en-US" sz="1400" dirty="0">
                <a:latin typeface="Helvetica" pitchFamily="2" charset="0"/>
              </a:rPr>
              <a:t> slave slavery white racial </a:t>
            </a:r>
            <a:r>
              <a:rPr lang="en-US" sz="1400" dirty="0" err="1">
                <a:latin typeface="Helvetica" pitchFamily="2" charset="0"/>
              </a:rPr>
              <a:t>obama</a:t>
            </a:r>
            <a:r>
              <a:rPr lang="en-US" sz="1400" dirty="0">
                <a:latin typeface="Helvetica" pitchFamily="2" charset="0"/>
              </a:rPr>
              <a:t> civil </a:t>
            </a:r>
            <a:r>
              <a:rPr lang="en-US" sz="1400" dirty="0" err="1">
                <a:latin typeface="Helvetica" pitchFamily="2" charset="0"/>
              </a:rPr>
              <a:t>african</a:t>
            </a:r>
            <a:r>
              <a:rPr lang="en-US" sz="1400" dirty="0">
                <a:latin typeface="Helvetica" pitchFamily="2" charset="0"/>
              </a:rPr>
              <a:t> </a:t>
            </a:r>
          </a:p>
          <a:p>
            <a:pPr lvl="1"/>
            <a:r>
              <a:rPr lang="en-US" sz="1400" dirty="0">
                <a:latin typeface="Helvetica" pitchFamily="2" charset="0"/>
              </a:rPr>
              <a:t>Topic #10: music musical sound theory cd song love listen taste culture </a:t>
            </a:r>
          </a:p>
        </p:txBody>
      </p:sp>
      <p:sp>
        <p:nvSpPr>
          <p:cNvPr id="5" name="Rectangle 4">
            <a:extLst>
              <a:ext uri="{FF2B5EF4-FFF2-40B4-BE49-F238E27FC236}">
                <a16:creationId xmlns:a16="http://schemas.microsoft.com/office/drawing/2014/main" id="{0F9A081B-F994-7344-948D-800EE0E14C71}"/>
              </a:ext>
            </a:extLst>
          </p:cNvPr>
          <p:cNvSpPr/>
          <p:nvPr/>
        </p:nvSpPr>
        <p:spPr>
          <a:xfrm>
            <a:off x="210065" y="113916"/>
            <a:ext cx="11590638" cy="461665"/>
          </a:xfrm>
          <a:prstGeom prst="rect">
            <a:avLst/>
          </a:prstGeom>
        </p:spPr>
        <p:txBody>
          <a:bodyPr wrap="square">
            <a:spAutoFit/>
          </a:bodyPr>
          <a:lstStyle/>
          <a:p>
            <a:r>
              <a:rPr lang="en-US" sz="2400" b="0" i="0" dirty="0">
                <a:solidFill>
                  <a:srgbClr val="24292E"/>
                </a:solidFill>
                <a:effectLst/>
                <a:latin typeface="Helvetica" pitchFamily="2" charset="0"/>
                <a:ea typeface="Apple Symbols" panose="02000000000000000000" pitchFamily="2" charset="-79"/>
                <a:cs typeface="Apple Symbols" panose="02000000000000000000" pitchFamily="2" charset="-79"/>
              </a:rPr>
              <a:t>Topic modeling of book descriptions </a:t>
            </a:r>
          </a:p>
        </p:txBody>
      </p:sp>
      <p:pic>
        <p:nvPicPr>
          <p:cNvPr id="7" name="Picture 6" descr="A close up of a newspaper&#10;&#10;Description automatically generated">
            <a:extLst>
              <a:ext uri="{FF2B5EF4-FFF2-40B4-BE49-F238E27FC236}">
                <a16:creationId xmlns:a16="http://schemas.microsoft.com/office/drawing/2014/main" id="{92BDCE91-9F9F-DD4D-994F-6C2C9A48C1AA}"/>
              </a:ext>
            </a:extLst>
          </p:cNvPr>
          <p:cNvPicPr>
            <a:picLocks noChangeAspect="1"/>
          </p:cNvPicPr>
          <p:nvPr/>
        </p:nvPicPr>
        <p:blipFill>
          <a:blip r:embed="rId2"/>
          <a:stretch>
            <a:fillRect/>
          </a:stretch>
        </p:blipFill>
        <p:spPr>
          <a:xfrm>
            <a:off x="4738377" y="599644"/>
            <a:ext cx="7062326" cy="3531163"/>
          </a:xfrm>
          <a:prstGeom prst="rect">
            <a:avLst/>
          </a:prstGeom>
        </p:spPr>
      </p:pic>
    </p:spTree>
    <p:extLst>
      <p:ext uri="{BB962C8B-B14F-4D97-AF65-F5344CB8AC3E}">
        <p14:creationId xmlns:p14="http://schemas.microsoft.com/office/powerpoint/2010/main" val="3904967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2C43B-1245-9F45-93F5-8F1AB0F25313}"/>
              </a:ext>
            </a:extLst>
          </p:cNvPr>
          <p:cNvSpPr>
            <a:spLocks noGrp="1"/>
          </p:cNvSpPr>
          <p:nvPr>
            <p:ph type="title"/>
          </p:nvPr>
        </p:nvSpPr>
        <p:spPr/>
        <p:txBody>
          <a:bodyPr>
            <a:normAutofit/>
          </a:bodyPr>
          <a:lstStyle/>
          <a:p>
            <a:r>
              <a:rPr lang="en-US" sz="3600" dirty="0">
                <a:latin typeface="Helvetica" pitchFamily="2" charset="0"/>
              </a:rPr>
              <a:t>Future work:</a:t>
            </a:r>
          </a:p>
        </p:txBody>
      </p:sp>
      <p:sp>
        <p:nvSpPr>
          <p:cNvPr id="3" name="Content Placeholder 2">
            <a:extLst>
              <a:ext uri="{FF2B5EF4-FFF2-40B4-BE49-F238E27FC236}">
                <a16:creationId xmlns:a16="http://schemas.microsoft.com/office/drawing/2014/main" id="{09FB0137-5179-3A4C-8BE9-3E77F079947D}"/>
              </a:ext>
            </a:extLst>
          </p:cNvPr>
          <p:cNvSpPr>
            <a:spLocks noGrp="1"/>
          </p:cNvSpPr>
          <p:nvPr>
            <p:ph idx="1"/>
          </p:nvPr>
        </p:nvSpPr>
        <p:spPr/>
        <p:txBody>
          <a:bodyPr>
            <a:normAutofit/>
          </a:bodyPr>
          <a:lstStyle/>
          <a:p>
            <a:r>
              <a:rPr lang="en-US" sz="2000" b="1" dirty="0">
                <a:latin typeface="Helvetica" pitchFamily="2" charset="0"/>
              </a:rPr>
              <a:t>Multi-label classification of books</a:t>
            </a:r>
          </a:p>
          <a:p>
            <a:pPr lvl="1"/>
            <a:r>
              <a:rPr lang="en-US" sz="1800" dirty="0">
                <a:latin typeface="Helvetica" pitchFamily="2" charset="0"/>
              </a:rPr>
              <a:t>Once I have the topic extractions reasonably refined, I am intending to build a multi-label classifier, which will be validated against the manually-curated categorizations based on Goodreads user shelves, but which will hopefully be somewhat more robust and extendable.</a:t>
            </a:r>
          </a:p>
          <a:p>
            <a:r>
              <a:rPr lang="en-US" sz="2000" b="1" dirty="0">
                <a:latin typeface="Helvetica" pitchFamily="2" charset="0"/>
              </a:rPr>
              <a:t>Book preference modeling</a:t>
            </a:r>
          </a:p>
          <a:p>
            <a:pPr lvl="1"/>
            <a:r>
              <a:rPr lang="en-US" sz="1800" dirty="0">
                <a:latin typeface="Helvetica" pitchFamily="2" charset="0"/>
              </a:rPr>
              <a:t>My hypothesis is that I tend to prefer books written by "professors" than "journalists" and books published by a "University Press" to books published by "Basic Books", regardless of topic. My goal is to explore the truth of these and other hypotheses by building prediction models for my rating based on extracted features.</a:t>
            </a:r>
          </a:p>
          <a:p>
            <a:endParaRPr lang="en-US" sz="2000" dirty="0"/>
          </a:p>
        </p:txBody>
      </p:sp>
    </p:spTree>
    <p:extLst>
      <p:ext uri="{BB962C8B-B14F-4D97-AF65-F5344CB8AC3E}">
        <p14:creationId xmlns:p14="http://schemas.microsoft.com/office/powerpoint/2010/main" val="6578629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TotalTime>
  <Words>475</Words>
  <Application>Microsoft Macintosh PowerPoint</Application>
  <PresentationFormat>Widescreen</PresentationFormat>
  <Paragraphs>32</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Helvetica</vt:lpstr>
      <vt:lpstr>Office Theme</vt:lpstr>
      <vt:lpstr>PowerPoint Presentation</vt:lpstr>
      <vt:lpstr>PowerPoint Presentation</vt:lpstr>
      <vt:lpstr>PowerPoint Presentation</vt:lpstr>
      <vt:lpstr>PowerPoint Presentation</vt:lpstr>
      <vt:lpstr>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Anna Craig</dc:creator>
  <cp:lastModifiedBy>Anna Craig</cp:lastModifiedBy>
  <cp:revision>7</cp:revision>
  <dcterms:created xsi:type="dcterms:W3CDTF">2019-11-20T02:08:14Z</dcterms:created>
  <dcterms:modified xsi:type="dcterms:W3CDTF">2019-11-20T03:05:20Z</dcterms:modified>
</cp:coreProperties>
</file>