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FF"/>
    <a:srgbClr val="339966"/>
    <a:srgbClr val="6600FF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76" y="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C1C7-ABD5-4898-9545-372ED938295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ABD2-9D3A-41BE-B8EF-3053CCEBF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3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C1C7-ABD5-4898-9545-372ED938295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ABD2-9D3A-41BE-B8EF-3053CCEBF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0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C1C7-ABD5-4898-9545-372ED938295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ABD2-9D3A-41BE-B8EF-3053CCEBF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3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C1C7-ABD5-4898-9545-372ED938295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ABD2-9D3A-41BE-B8EF-3053CCEBF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8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C1C7-ABD5-4898-9545-372ED938295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ABD2-9D3A-41BE-B8EF-3053CCEBF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0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C1C7-ABD5-4898-9545-372ED938295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ABD2-9D3A-41BE-B8EF-3053CCEBF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4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C1C7-ABD5-4898-9545-372ED938295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ABD2-9D3A-41BE-B8EF-3053CCEBF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4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C1C7-ABD5-4898-9545-372ED938295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ABD2-9D3A-41BE-B8EF-3053CCEBF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1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C1C7-ABD5-4898-9545-372ED938295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ABD2-9D3A-41BE-B8EF-3053CCEBF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0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C1C7-ABD5-4898-9545-372ED938295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ABD2-9D3A-41BE-B8EF-3053CCEBF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8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C1C7-ABD5-4898-9545-372ED938295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ABD2-9D3A-41BE-B8EF-3053CCEBF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0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CC1C7-ABD5-4898-9545-372ED938295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AABD2-9D3A-41BE-B8EF-3053CCEBF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6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intl.chemicalaid.com/tools/empiricalformula.php?composition=C%3D12.0108%25+H%3D1.0079%25+N%3D14.0067%25+O%3D15.9994%25" TargetMode="External"/><Relationship Id="rId13" Type="http://schemas.openxmlformats.org/officeDocument/2006/relationships/hyperlink" Target="https://radiopaedia.org/articles/sulfur" TargetMode="External"/><Relationship Id="rId18" Type="http://schemas.openxmlformats.org/officeDocument/2006/relationships/hyperlink" Target="https://webbook.nist.gov/cgi/cbook.cgi?ID=C7704349&amp;Units=CAL&amp;Mask=FFFFFF&amp;Type=JANAFG&amp;Plot=on" TargetMode="External"/><Relationship Id="rId3" Type="http://schemas.openxmlformats.org/officeDocument/2006/relationships/hyperlink" Target="https://books.google.co.nz/books?id=9l3o1K2B26QC&amp;pg=PA12&amp;lpg=PA12&amp;dq=carbon+12.0108&amp;source=bl&amp;ots=FjjBYMWKTP&amp;sig=ACfU3U31kb5kzirzrue0aY6FrQTZgy0VPQ&amp;hl=en&amp;sa=X&amp;ved=2ahUKEwjb3Oyvzs7tAhWFyzgGHcYsDcsQ6AEwCHoECAUQAg#v=onepage&amp;q=carbon%2012.0108&amp;f=false" TargetMode="External"/><Relationship Id="rId7" Type="http://schemas.openxmlformats.org/officeDocument/2006/relationships/hyperlink" Target="https://qualifications.pearson.com/content/dam/pdf/A%20Level/Physics/2013/Exam%20materials/6PH04_01_que_20110621.pdf" TargetMode="External"/><Relationship Id="rId12" Type="http://schemas.openxmlformats.org/officeDocument/2006/relationships/hyperlink" Target="https://memory-beta.fandom.com/wiki/Sulfur" TargetMode="External"/><Relationship Id="rId17" Type="http://schemas.openxmlformats.org/officeDocument/2006/relationships/hyperlink" Target="https://energyeducation.ca/encyclopedia/Sulfur" TargetMode="External"/><Relationship Id="rId2" Type="http://schemas.openxmlformats.org/officeDocument/2006/relationships/hyperlink" Target="http://www.elementsdatabase.com/el.php?id=4" TargetMode="External"/><Relationship Id="rId16" Type="http://schemas.openxmlformats.org/officeDocument/2006/relationships/hyperlink" Target="https://www.livescience.com/28939-sulfur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elementsdatabase.com/el.php?id=11" TargetMode="External"/><Relationship Id="rId11" Type="http://schemas.openxmlformats.org/officeDocument/2006/relationships/hyperlink" Target="https://www.accessscience.com/content/sulfur/667200" TargetMode="External"/><Relationship Id="rId5" Type="http://schemas.openxmlformats.org/officeDocument/2006/relationships/hyperlink" Target="https://core.ac.uk/download/pdf/322968441.pdf" TargetMode="External"/><Relationship Id="rId15" Type="http://schemas.openxmlformats.org/officeDocument/2006/relationships/hyperlink" Target="http://www.boulderdan.com/elementfile.php?action=Sulfur" TargetMode="External"/><Relationship Id="rId10" Type="http://schemas.openxmlformats.org/officeDocument/2006/relationships/hyperlink" Target="https://webbook.nist.gov/cgi/formula?ID=C14701123&amp;Mask=40" TargetMode="External"/><Relationship Id="rId19" Type="http://schemas.openxmlformats.org/officeDocument/2006/relationships/hyperlink" Target="https://www.chemeurope.com/en/encyclopedia/Isotopes_of_sulfur.html" TargetMode="External"/><Relationship Id="rId4" Type="http://schemas.openxmlformats.org/officeDocument/2006/relationships/hyperlink" Target="https://moen.tistory.com/14429" TargetMode="External"/><Relationship Id="rId9" Type="http://schemas.openxmlformats.org/officeDocument/2006/relationships/hyperlink" Target="https://www.lenntech.com/periodic-chart-elements/atomic-mass.htm" TargetMode="External"/><Relationship Id="rId14" Type="http://schemas.openxmlformats.org/officeDocument/2006/relationships/hyperlink" Target="https://www.britannica.com/science/equivalent-weigh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NA | New Scient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6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AMINO ACID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" y="565767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OUTER COLUMNS</a:t>
            </a:r>
          </a:p>
        </p:txBody>
      </p:sp>
    </p:spTree>
    <p:extLst>
      <p:ext uri="{BB962C8B-B14F-4D97-AF65-F5344CB8AC3E}">
        <p14:creationId xmlns:p14="http://schemas.microsoft.com/office/powerpoint/2010/main" val="3974651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251351"/>
              </p:ext>
            </p:extLst>
          </p:nvPr>
        </p:nvGraphicFramePr>
        <p:xfrm>
          <a:off x="73152" y="640080"/>
          <a:ext cx="12050404" cy="3027565"/>
        </p:xfrm>
        <a:graphic>
          <a:graphicData uri="http://schemas.openxmlformats.org/drawingml/2006/table">
            <a:tbl>
              <a:tblPr firstRow="1" firstCol="1" bandRow="1"/>
              <a:tblGrid>
                <a:gridCol w="1374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91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80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58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1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136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37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8592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6587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9551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53836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Amino Acid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Relative</a:t>
                      </a:r>
                      <a:r>
                        <a:rPr lang="en-US" sz="16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Atomic Mass Composition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Atomic Mass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83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Amino Acid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Full Name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Amino Acid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3-Letter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Amino Acid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1-Letter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Hydrogen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Carbon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Nitrogen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Oxygen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Sulphur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Mass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Decimals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Mass 2 Decimals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3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1.0079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12.0108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14.0065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15.9994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32.0645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8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Asparagine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Asn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8.0632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48.0432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28.0130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47.9982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132.1176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132.12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8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Aspartic Acid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7.0553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48.0432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14.0065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63.9976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133.1026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133.10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8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Glutamic Acid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Glu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9.0711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60.0540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14.0065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63.9976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147.1292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147.13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8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Glutamine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Gln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10.079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60.0540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28.0130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47.9982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146.1442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146.14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8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Isoleucine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13.1027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72.0648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14.0065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31.9988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131.1728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131.17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8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Serine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7.0553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36.0324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14.0065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47.9982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105.0924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105.09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8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Threonine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Thr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9.0711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48.0432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14.0065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47.9982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119.1190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119.12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8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Valine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11.0869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60.0540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14.0065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31.9988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117.1462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117.15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3836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74.5846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432.3888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140.0650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383.9856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1031.0240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1031.02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0"/>
            <a:ext cx="12188952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AMINO ACIDS IN THE OUTER TWO COLUMNS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304800"/>
              </p:ext>
            </p:extLst>
          </p:nvPr>
        </p:nvGraphicFramePr>
        <p:xfrm>
          <a:off x="4112338" y="4572000"/>
          <a:ext cx="3964275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AA</a:t>
                      </a:r>
                      <a:r>
                        <a:rPr lang="en-US" baseline="0" dirty="0"/>
                        <a:t>s</a:t>
                      </a:r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D + T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E + 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N + I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Q + V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36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500536"/>
              </p:ext>
            </p:extLst>
          </p:nvPr>
        </p:nvGraphicFramePr>
        <p:xfrm>
          <a:off x="8159281" y="4572000"/>
          <a:ext cx="3964275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AA</a:t>
                      </a:r>
                      <a:r>
                        <a:rPr lang="en-US" baseline="0" dirty="0"/>
                        <a:t>s</a:t>
                      </a:r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D + Q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E + 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T + V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S + I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36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" y="3931920"/>
            <a:ext cx="12188952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AMINO ACID COMBINATIONS BY ATOM NUMBERS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113426"/>
              </p:ext>
            </p:extLst>
          </p:nvPr>
        </p:nvGraphicFramePr>
        <p:xfrm>
          <a:off x="73152" y="4572000"/>
          <a:ext cx="3964275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AA</a:t>
                      </a:r>
                      <a:r>
                        <a:rPr lang="en-US" baseline="0" dirty="0"/>
                        <a:t>s</a:t>
                      </a:r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D + I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E + V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N + 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Q + 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36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923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1" y="0"/>
            <a:ext cx="12188952" cy="685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Sources for the Relative Atomic Mass Figures</a:t>
            </a:r>
          </a:p>
          <a:p>
            <a:pPr algn="ctr" latinLnBrk="1"/>
            <a:endParaRPr lang="en-US" sz="1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1200" b="1" dirty="0"/>
              <a:t>1.   Hydrogen </a:t>
            </a:r>
            <a:r>
              <a:rPr lang="en-US" sz="1200" b="1" u="sng" dirty="0"/>
              <a:t>1.0079</a:t>
            </a:r>
            <a:r>
              <a:rPr lang="en-US" sz="1200" b="1" dirty="0"/>
              <a:t> at: </a:t>
            </a:r>
            <a:endParaRPr lang="en-US" sz="1200" dirty="0"/>
          </a:p>
          <a:p>
            <a:r>
              <a:rPr lang="en-US" sz="1200" b="1" u="sng" dirty="0">
                <a:hlinkClick r:id="rId2"/>
              </a:rPr>
              <a:t>http://www.elementsdatabase.com/el.php?id=4</a:t>
            </a:r>
            <a:r>
              <a:rPr lang="en-US" sz="1200" b="1" dirty="0"/>
              <a:t> </a:t>
            </a:r>
            <a:endParaRPr lang="en-US" sz="1200" dirty="0"/>
          </a:p>
          <a:p>
            <a:pPr lvl="0"/>
            <a:r>
              <a:rPr lang="en-US" sz="1200" b="1" dirty="0"/>
              <a:t>2    Carbon </a:t>
            </a:r>
            <a:r>
              <a:rPr lang="en-US" sz="1200" b="1" u="sng" dirty="0"/>
              <a:t>12.0108</a:t>
            </a:r>
            <a:r>
              <a:rPr lang="en-US" sz="1200" b="1" dirty="0"/>
              <a:t> at: </a:t>
            </a:r>
            <a:r>
              <a:rPr lang="en-US" sz="1200" b="1" u="sng" dirty="0">
                <a:hlinkClick r:id="rId3"/>
              </a:rPr>
              <a:t>https://books.google.co.nz/books?id=9l3o1K2B26QC&amp;pg=PA12&amp;lpg=PA12&amp;dq=carbon+12.0108&amp;source=bl&amp;ots=FjjBYMWKTP&amp;sig=ACfU3U31kb5kzirzrue0aY6FrQTZgy0VPQ&amp;hl=en&amp;sa=X&amp;ved=2ahUKEwjb3Oyvzs7tAhWFyzgGHcYsDcsQ6AEwCHoECAUQAg#v=onepage&amp;q=carbon%2012.0108&amp;f=false</a:t>
            </a:r>
            <a:r>
              <a:rPr lang="en-US" sz="1200" b="1" dirty="0"/>
              <a:t> </a:t>
            </a:r>
            <a:endParaRPr lang="en-US" sz="1200" dirty="0"/>
          </a:p>
          <a:p>
            <a:r>
              <a:rPr lang="en-US" sz="1200" b="1" dirty="0"/>
              <a:t>In Arthur E. Morris, Gordon Geiger, H. Alan Fine: </a:t>
            </a:r>
            <a:r>
              <a:rPr lang="en-US" sz="1200" b="1" u="sng" dirty="0"/>
              <a:t>Handbook on Material and Energy Balance Calculations in Material Processing</a:t>
            </a:r>
            <a:r>
              <a:rPr lang="en-US" sz="1200" b="1" dirty="0"/>
              <a:t>. John Wiley &amp; Sons, Hoboken, New Jersey: 2011, page 12.</a:t>
            </a:r>
            <a:endParaRPr lang="en-US" sz="1200" dirty="0"/>
          </a:p>
          <a:p>
            <a:pPr lvl="0"/>
            <a:r>
              <a:rPr lang="en-US" sz="1200" b="1" dirty="0"/>
              <a:t>3.   Nitrogen </a:t>
            </a:r>
            <a:r>
              <a:rPr lang="en-US" sz="1200" b="1" u="sng" dirty="0"/>
              <a:t>14.0065</a:t>
            </a:r>
            <a:r>
              <a:rPr lang="en-US" sz="1200" b="1" dirty="0"/>
              <a:t> at: </a:t>
            </a:r>
            <a:endParaRPr lang="en-US" sz="1200" dirty="0"/>
          </a:p>
          <a:p>
            <a:r>
              <a:rPr lang="en-US" sz="1200" b="1" u="sng" dirty="0">
                <a:hlinkClick r:id="rId4"/>
              </a:rPr>
              <a:t>https://moen.tistory.com/14429</a:t>
            </a:r>
            <a:r>
              <a:rPr lang="en-US" sz="1200" b="1" dirty="0"/>
              <a:t> </a:t>
            </a:r>
            <a:endParaRPr lang="en-US" sz="1200" dirty="0"/>
          </a:p>
          <a:p>
            <a:r>
              <a:rPr lang="en-US" sz="1200" b="1" u="sng" dirty="0">
                <a:hlinkClick r:id="rId5"/>
              </a:rPr>
              <a:t>https://core.ac.uk/download/pdf/322968441.pdf</a:t>
            </a:r>
            <a:r>
              <a:rPr lang="en-US" sz="1200" b="1" dirty="0"/>
              <a:t> Page 32</a:t>
            </a:r>
            <a:endParaRPr lang="en-US" sz="1200" dirty="0"/>
          </a:p>
          <a:p>
            <a:r>
              <a:rPr lang="en-US" sz="1200" b="1" u="sng" dirty="0"/>
              <a:t>EUCASS2019-0091.pdf</a:t>
            </a:r>
            <a:r>
              <a:rPr lang="en-US" sz="1200" b="1" dirty="0"/>
              <a:t> Valentina </a:t>
            </a:r>
            <a:r>
              <a:rPr lang="en-US" sz="1200" b="1" dirty="0" err="1"/>
              <a:t>König</a:t>
            </a:r>
            <a:r>
              <a:rPr lang="en-US" sz="1200" b="1" dirty="0"/>
              <a:t>, Siegfried Müller and Michael Rom: </a:t>
            </a:r>
            <a:r>
              <a:rPr lang="en-US" sz="1200" b="1" u="sng" dirty="0"/>
              <a:t>Numerical investigation of transpiration cooling in supersonic nozzles</a:t>
            </a:r>
            <a:r>
              <a:rPr lang="en-US" sz="1200" b="1" dirty="0"/>
              <a:t>. Page 9</a:t>
            </a:r>
            <a:endParaRPr lang="en-US" sz="1200" dirty="0"/>
          </a:p>
          <a:p>
            <a:pPr lvl="0"/>
            <a:r>
              <a:rPr lang="en-US" sz="1200" b="1" dirty="0"/>
              <a:t>4.   Oxygen </a:t>
            </a:r>
            <a:r>
              <a:rPr lang="en-US" sz="1200" b="1" u="sng" dirty="0"/>
              <a:t>15.9994</a:t>
            </a:r>
            <a:r>
              <a:rPr lang="en-US" sz="1200" b="1" dirty="0"/>
              <a:t> at: </a:t>
            </a:r>
            <a:endParaRPr lang="en-US" sz="1200" dirty="0"/>
          </a:p>
          <a:p>
            <a:r>
              <a:rPr lang="en-US" sz="1200" b="1" u="sng" dirty="0">
                <a:hlinkClick r:id="rId6"/>
              </a:rPr>
              <a:t>http://www.elementsdatabase.com/el.php?id=11</a:t>
            </a:r>
            <a:r>
              <a:rPr lang="en-US" sz="1200" b="1" dirty="0"/>
              <a:t> </a:t>
            </a:r>
            <a:endParaRPr lang="en-US" sz="1200" dirty="0"/>
          </a:p>
          <a:p>
            <a:pPr marL="228600" indent="-228600" algn="just" latinLnBrk="1">
              <a:buAutoNum type="arabicPeriod" startAt="5"/>
            </a:pPr>
            <a:r>
              <a:rPr lang="en-US" sz="1200" b="1" dirty="0"/>
              <a:t>Sulphur </a:t>
            </a:r>
            <a:r>
              <a:rPr lang="en-US" sz="1200" b="1" u="sng" dirty="0"/>
              <a:t>32.0645</a:t>
            </a:r>
            <a:r>
              <a:rPr lang="en-US" sz="1200" b="1" dirty="0"/>
              <a:t> at: </a:t>
            </a:r>
          </a:p>
          <a:p>
            <a:pPr algn="just" latinLnBrk="1"/>
            <a:r>
              <a:rPr lang="en-US" sz="1200" b="1" u="sng" dirty="0">
                <a:hlinkClick r:id="rId7"/>
              </a:rPr>
              <a:t>https://qualifications.pearson.com/content/dam/pdf/A%20Level/Physics/2013/Exam%20materials/6PH04_01_que_20110621.pdf</a:t>
            </a:r>
            <a:r>
              <a:rPr lang="en-US" sz="1200" b="1" dirty="0"/>
              <a:t> See Page 17, Question 17, Section (c), Part (ii)</a:t>
            </a:r>
            <a:endParaRPr lang="en-US" sz="1200" dirty="0"/>
          </a:p>
          <a:p>
            <a:pPr marL="228600" indent="-228600" algn="just" latinLnBrk="1">
              <a:buAutoNum type="arabicPeriod" startAt="6"/>
            </a:pPr>
            <a:r>
              <a:rPr lang="en-US" sz="1200" b="1" dirty="0"/>
              <a:t>Hydrogen </a:t>
            </a:r>
            <a:r>
              <a:rPr lang="en-US" sz="1200" b="1" u="sng" dirty="0"/>
              <a:t>1.0079</a:t>
            </a:r>
            <a:r>
              <a:rPr lang="en-US" sz="1200" b="1" dirty="0"/>
              <a:t>; Carbon </a:t>
            </a:r>
            <a:r>
              <a:rPr lang="en-US" sz="1200" b="1" u="sng" dirty="0"/>
              <a:t>12.0108</a:t>
            </a:r>
            <a:r>
              <a:rPr lang="en-US" sz="1200" b="1" dirty="0"/>
              <a:t>; Oxygen </a:t>
            </a:r>
            <a:r>
              <a:rPr lang="en-US" sz="1200" b="1" u="sng" dirty="0"/>
              <a:t>15.9994</a:t>
            </a:r>
            <a:r>
              <a:rPr lang="en-US" sz="1200" b="1" dirty="0"/>
              <a:t> at: </a:t>
            </a:r>
          </a:p>
          <a:p>
            <a:pPr algn="just" latinLnBrk="1"/>
            <a:r>
              <a:rPr lang="en-US" sz="1200" b="1" u="sng" dirty="0">
                <a:hlinkClick r:id="rId8"/>
              </a:rPr>
              <a:t>https://en.intl.chemicalaid.com/tools/empiricalformula.php?composition=C%3D12.0108%25+H%3D1.0079%25+N%3D14.0067%25+O%3D15.9994%25</a:t>
            </a:r>
            <a:r>
              <a:rPr lang="en-US" sz="1200" b="1" dirty="0"/>
              <a:t> </a:t>
            </a:r>
            <a:endParaRPr lang="en-US" sz="1200" dirty="0"/>
          </a:p>
          <a:p>
            <a:pPr lvl="0"/>
            <a:r>
              <a:rPr lang="en-US" sz="1200" b="1" dirty="0"/>
              <a:t>7.   Hydrogen </a:t>
            </a:r>
            <a:r>
              <a:rPr lang="en-US" sz="1200" b="1" u="sng" dirty="0"/>
              <a:t>1.0079</a:t>
            </a:r>
            <a:r>
              <a:rPr lang="en-US" sz="1200" b="1" dirty="0"/>
              <a:t>; Oxygen </a:t>
            </a:r>
            <a:r>
              <a:rPr lang="en-US" sz="1200" b="1" u="sng" dirty="0"/>
              <a:t>15.9994</a:t>
            </a:r>
            <a:r>
              <a:rPr lang="en-US" sz="1200" b="1" dirty="0"/>
              <a:t> at:</a:t>
            </a:r>
            <a:endParaRPr lang="en-US" sz="1200" dirty="0"/>
          </a:p>
          <a:p>
            <a:r>
              <a:rPr lang="en-US" sz="1200" b="1" u="sng" dirty="0">
                <a:hlinkClick r:id="rId9"/>
              </a:rPr>
              <a:t>https://www.lenntech.com/periodic-chart-elements/atomic-mass.htm</a:t>
            </a:r>
            <a:endParaRPr lang="en-US" sz="1200" b="1" dirty="0"/>
          </a:p>
          <a:p>
            <a:r>
              <a:rPr lang="en-US" sz="1200" b="1" dirty="0"/>
              <a:t>8.   Some sources give a relative atomic mass figure of 32.064 for </a:t>
            </a:r>
            <a:r>
              <a:rPr lang="en-US" sz="1200" b="1" dirty="0" err="1"/>
              <a:t>sulphur</a:t>
            </a:r>
            <a:r>
              <a:rPr lang="en-US" sz="1200" b="1" dirty="0"/>
              <a:t>, and others give a figure of 32.065. </a:t>
            </a:r>
          </a:p>
          <a:p>
            <a:r>
              <a:rPr lang="en-US" sz="1200" b="1" dirty="0"/>
              <a:t>We have taken the middle ground figure of 32.0645 in extending it to the fourth decimal.</a:t>
            </a:r>
            <a:endParaRPr lang="en-US" sz="1200" dirty="0"/>
          </a:p>
          <a:p>
            <a:pPr lvl="0"/>
            <a:r>
              <a:rPr lang="en-US" sz="1200" b="1" dirty="0"/>
              <a:t>Sulphur 32.064 at:</a:t>
            </a:r>
            <a:endParaRPr lang="en-US" sz="1200" dirty="0"/>
          </a:p>
          <a:p>
            <a:r>
              <a:rPr lang="en-US" sz="1200" b="1" u="sng" dirty="0">
                <a:hlinkClick r:id="rId10"/>
              </a:rPr>
              <a:t>https://webbook.nist.gov/cgi/formula?ID=C14701123&amp;Mask=40</a:t>
            </a:r>
            <a:r>
              <a:rPr lang="en-US" sz="1200" b="1" dirty="0"/>
              <a:t> </a:t>
            </a:r>
            <a:endParaRPr lang="en-US" sz="1200" dirty="0"/>
          </a:p>
          <a:p>
            <a:r>
              <a:rPr lang="en-US" sz="1200" b="1" u="sng" dirty="0">
                <a:hlinkClick r:id="rId11"/>
              </a:rPr>
              <a:t>https://www.accessscience.com/content/sulfur/667200</a:t>
            </a:r>
            <a:r>
              <a:rPr lang="en-US" sz="1200" b="1" dirty="0"/>
              <a:t> </a:t>
            </a:r>
            <a:endParaRPr lang="en-US" sz="1200" dirty="0"/>
          </a:p>
          <a:p>
            <a:r>
              <a:rPr lang="en-US" sz="1200" b="1" u="sng" dirty="0">
                <a:hlinkClick r:id="rId12"/>
              </a:rPr>
              <a:t>https://memory-beta.fandom.com/wiki/Sulfur</a:t>
            </a:r>
            <a:r>
              <a:rPr lang="en-US" sz="1200" b="1" dirty="0"/>
              <a:t> </a:t>
            </a:r>
            <a:endParaRPr lang="en-US" sz="1200" dirty="0"/>
          </a:p>
          <a:p>
            <a:r>
              <a:rPr lang="en-US" sz="1200" b="1" u="sng" dirty="0">
                <a:hlinkClick r:id="rId13"/>
              </a:rPr>
              <a:t>https://radiopaedia.org/articles/sulfur</a:t>
            </a:r>
            <a:r>
              <a:rPr lang="en-US" sz="1200" b="1" dirty="0"/>
              <a:t> </a:t>
            </a:r>
            <a:endParaRPr lang="en-US" sz="1200" dirty="0"/>
          </a:p>
          <a:p>
            <a:r>
              <a:rPr lang="en-US" sz="1200" b="1" u="sng" dirty="0">
                <a:hlinkClick r:id="rId14"/>
              </a:rPr>
              <a:t>https://www.britannica.com/science/equivalent-weight</a:t>
            </a:r>
            <a:r>
              <a:rPr lang="en-US" sz="1200" b="1" dirty="0"/>
              <a:t> </a:t>
            </a:r>
            <a:endParaRPr lang="en-US" sz="1200" dirty="0"/>
          </a:p>
          <a:p>
            <a:pPr lvl="0"/>
            <a:r>
              <a:rPr lang="en-US" sz="1200" b="1" dirty="0"/>
              <a:t>Sulphur 32.065 at:</a:t>
            </a:r>
            <a:endParaRPr lang="en-US" sz="1200" dirty="0"/>
          </a:p>
          <a:p>
            <a:r>
              <a:rPr lang="en-US" sz="1200" b="1" u="sng" dirty="0">
                <a:hlinkClick r:id="rId15"/>
              </a:rPr>
              <a:t>http://www.boulderdan.com/elementfile.php?action=Sulfur</a:t>
            </a:r>
            <a:r>
              <a:rPr lang="en-US" sz="1200" b="1" dirty="0"/>
              <a:t> </a:t>
            </a:r>
            <a:endParaRPr lang="en-US" sz="1200" dirty="0"/>
          </a:p>
          <a:p>
            <a:r>
              <a:rPr lang="en-US" sz="1200" b="1" u="sng" dirty="0">
                <a:hlinkClick r:id="rId16"/>
              </a:rPr>
              <a:t>https://www.livescience.com/28939-sulfur.html</a:t>
            </a:r>
            <a:r>
              <a:rPr lang="en-US" sz="1200" b="1" dirty="0"/>
              <a:t> </a:t>
            </a:r>
            <a:endParaRPr lang="en-US" sz="1200" dirty="0"/>
          </a:p>
          <a:p>
            <a:r>
              <a:rPr lang="en-US" sz="1200" b="1" u="sng" dirty="0">
                <a:hlinkClick r:id="rId17"/>
              </a:rPr>
              <a:t>https://energyeducation.ca/encyclopedia/Sulfur</a:t>
            </a:r>
            <a:r>
              <a:rPr lang="en-US" sz="1200" b="1" dirty="0"/>
              <a:t> </a:t>
            </a:r>
            <a:endParaRPr lang="en-US" sz="1200" dirty="0"/>
          </a:p>
          <a:p>
            <a:r>
              <a:rPr lang="en-US" sz="1200" b="1" u="sng" dirty="0">
                <a:hlinkClick r:id="rId18"/>
              </a:rPr>
              <a:t>https://webbook.nist.gov/cgi/cbook.cgi?ID=C7704349&amp;Units=CAL&amp;Mask=FFFFFF&amp;Type=JANAFG&amp;Plot=on</a:t>
            </a:r>
            <a:r>
              <a:rPr lang="en-US" sz="1200" b="1" dirty="0"/>
              <a:t> </a:t>
            </a:r>
            <a:endParaRPr lang="en-US" sz="1200" dirty="0"/>
          </a:p>
          <a:p>
            <a:r>
              <a:rPr lang="en-US" sz="1200" b="1" u="sng" dirty="0">
                <a:hlinkClick r:id="rId19"/>
              </a:rPr>
              <a:t>https://www.chemeurope.com/en/encyclopedia/Isotopes_of_sulfur.html</a:t>
            </a:r>
            <a:r>
              <a:rPr lang="en-US" sz="1200" b="1" dirty="0"/>
              <a:t> </a:t>
            </a:r>
            <a:endParaRPr lang="en-US" sz="1200" dirty="0"/>
          </a:p>
          <a:p>
            <a:pPr algn="just" latinLnBrk="1"/>
            <a:endParaRPr lang="da-DK" sz="16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036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561045"/>
              </p:ext>
            </p:extLst>
          </p:nvPr>
        </p:nvGraphicFramePr>
        <p:xfrm>
          <a:off x="73152" y="640080"/>
          <a:ext cx="12050404" cy="6073597"/>
        </p:xfrm>
        <a:graphic>
          <a:graphicData uri="http://schemas.openxmlformats.org/drawingml/2006/table">
            <a:tbl>
              <a:tblPr firstRow="1" firstCol="1" bandRow="1"/>
              <a:tblGrid>
                <a:gridCol w="1374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91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80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58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1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136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37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8592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6587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9551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53836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Amino Acid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Relative</a:t>
                      </a:r>
                      <a:r>
                        <a:rPr lang="en-US" sz="16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Atomic Mass Composition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Atomic Mass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83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Amino Acid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Full Name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Amino Acid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3-Letter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Amino Acid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1-Letter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Hydrogen</a:t>
                      </a:r>
                      <a:r>
                        <a:rPr lang="en-US" sz="1400" b="1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1,6,7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Carbon</a:t>
                      </a:r>
                      <a:r>
                        <a:rPr lang="en-US" sz="1400" b="1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Nitrogen</a:t>
                      </a:r>
                      <a:r>
                        <a:rPr lang="en-US" sz="1400" b="1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Oxygen</a:t>
                      </a:r>
                      <a:r>
                        <a:rPr lang="en-US" sz="1400" b="1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4,6,7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Sulphur</a:t>
                      </a:r>
                      <a:r>
                        <a:rPr lang="en-US" sz="1400" b="1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5,8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Mass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Decimals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Mass 2 Decimals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3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1.0079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12.0108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14.0065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15.9994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32.0645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8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Alanine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7.0553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36.0324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14.0065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31.9988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89.0930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089.09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8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Arginine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Arg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14.1106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72.0648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56.0260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31.9988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174.2002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174.20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8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Asparagine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Asn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8.0632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48.0432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28.0130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47.9982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132.1176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132.12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8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Aspartic Acid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7.0553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48.0432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14.0065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63.9976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133.1026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133.10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8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Cysteine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Cys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7.0553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36.0324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14.0065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31.9988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32.0645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121.1575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121.16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8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Glutamic Acid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Glu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9.0711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60.0540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14.0065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63.9976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147.1292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147.13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8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Glutamine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Gln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10.079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60.0540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28.0130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47.9982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146.1442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146.14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8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Glycine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Gly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5.0395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24.0216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14.0065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31.9988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75.0664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075.07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38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Histidine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9.0711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72.0648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42.0195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31.9988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155.1542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155.15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38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Isoleucine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13.1027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72.0648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14.0065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31.9988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131.1728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131.17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38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Leucine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13.1027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72.0648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14.0065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31.9988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131.1728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131.17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38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Lysine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Lys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14.1106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72.0648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28.0130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31.9988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146.1872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146.19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38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Methionine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11.0869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60.0540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14.0065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31.9988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32.0645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149.2107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149.21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38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Phenylalanine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11.0869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108.0972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14.0065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31.9988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165.1894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165.19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38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Proline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9.0711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60.0540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14.0065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31.9988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115.1304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115.13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38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Serine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7.0553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36.0324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14.0065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47.9982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105.0924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105.09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38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Threonine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Thr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9.0711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48.0432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14.0065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47.9982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119.1190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119.12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38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Tryptophan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12.0948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132.1188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28.0130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31.9988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204.2254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204.23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538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Tyrosine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11.0869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108.0972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14.0065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47.9982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181.1888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181.19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538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Valine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11.0869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60.0540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14.0065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31.9988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117.1462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117.15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53836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198.5563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1285.1556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406.1885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783.9706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64.1290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2738.0000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2738.00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0"/>
            <a:ext cx="12188952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AMINO ACIDS BY RELATIVE ATOMIC MASS</a:t>
            </a:r>
          </a:p>
        </p:txBody>
      </p:sp>
    </p:spTree>
    <p:extLst>
      <p:ext uri="{BB962C8B-B14F-4D97-AF65-F5344CB8AC3E}">
        <p14:creationId xmlns:p14="http://schemas.microsoft.com/office/powerpoint/2010/main" val="86245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1671" y="161363"/>
            <a:ext cx="2203043" cy="1615921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Aspartic acid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133.1026</a:t>
            </a:r>
          </a:p>
        </p:txBody>
      </p:sp>
      <p:sp>
        <p:nvSpPr>
          <p:cNvPr id="3" name="Rectangle 2"/>
          <p:cNvSpPr/>
          <p:nvPr/>
        </p:nvSpPr>
        <p:spPr>
          <a:xfrm>
            <a:off x="591671" y="1773936"/>
            <a:ext cx="2203043" cy="161592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Asparagine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132.1176</a:t>
            </a:r>
          </a:p>
        </p:txBody>
      </p:sp>
      <p:sp>
        <p:nvSpPr>
          <p:cNvPr id="4" name="Rectangle 3"/>
          <p:cNvSpPr/>
          <p:nvPr/>
        </p:nvSpPr>
        <p:spPr>
          <a:xfrm>
            <a:off x="591671" y="3383280"/>
            <a:ext cx="2203043" cy="161592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Threonine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119.1190</a:t>
            </a:r>
          </a:p>
        </p:txBody>
      </p:sp>
      <p:sp>
        <p:nvSpPr>
          <p:cNvPr id="5" name="Rectangle 4"/>
          <p:cNvSpPr/>
          <p:nvPr/>
        </p:nvSpPr>
        <p:spPr>
          <a:xfrm>
            <a:off x="591670" y="4992624"/>
            <a:ext cx="2203043" cy="1615921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Isoleucine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131.1728</a:t>
            </a:r>
          </a:p>
        </p:txBody>
      </p:sp>
      <p:sp>
        <p:nvSpPr>
          <p:cNvPr id="6" name="Rectangle 5"/>
          <p:cNvSpPr/>
          <p:nvPr/>
        </p:nvSpPr>
        <p:spPr>
          <a:xfrm>
            <a:off x="2794713" y="161363"/>
            <a:ext cx="2203043" cy="1615921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Arginine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174.2002</a:t>
            </a:r>
          </a:p>
        </p:txBody>
      </p:sp>
      <p:sp>
        <p:nvSpPr>
          <p:cNvPr id="7" name="Rectangle 6"/>
          <p:cNvSpPr/>
          <p:nvPr/>
        </p:nvSpPr>
        <p:spPr>
          <a:xfrm>
            <a:off x="4997756" y="161363"/>
            <a:ext cx="2203043" cy="1615921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Lysine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146.1872</a:t>
            </a:r>
          </a:p>
        </p:txBody>
      </p:sp>
      <p:sp>
        <p:nvSpPr>
          <p:cNvPr id="8" name="Rectangle 7"/>
          <p:cNvSpPr/>
          <p:nvPr/>
        </p:nvSpPr>
        <p:spPr>
          <a:xfrm>
            <a:off x="7200798" y="161363"/>
            <a:ext cx="2203043" cy="1615921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Histidine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155.1542</a:t>
            </a:r>
          </a:p>
        </p:txBody>
      </p:sp>
      <p:sp>
        <p:nvSpPr>
          <p:cNvPr id="9" name="Rectangle 8"/>
          <p:cNvSpPr/>
          <p:nvPr/>
        </p:nvSpPr>
        <p:spPr>
          <a:xfrm>
            <a:off x="9409176" y="161363"/>
            <a:ext cx="2203043" cy="1615921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Glutamic acid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147.1292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94713" y="1773936"/>
            <a:ext cx="2203043" cy="1615921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Tryptophan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204.2254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97755" y="1777284"/>
            <a:ext cx="2203043" cy="1615921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Tyrosine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181.1888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94712" y="3383280"/>
            <a:ext cx="2203043" cy="1615921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Glycine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075.0664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94711" y="4992624"/>
            <a:ext cx="2203043" cy="1615921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Leucine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131.1728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00797" y="1777284"/>
            <a:ext cx="2203043" cy="1615921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Phenylalanine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165.1894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09176" y="1777284"/>
            <a:ext cx="2203043" cy="161592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Glutamine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146.1442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97753" y="3383280"/>
            <a:ext cx="2203043" cy="1615921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Alanine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089.0930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00792" y="3383280"/>
            <a:ext cx="2203043" cy="1615921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Proline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115.1304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409176" y="3383280"/>
            <a:ext cx="2203043" cy="161592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Serine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105.0924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97752" y="4992624"/>
            <a:ext cx="2203043" cy="1615921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Cysteine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121.1575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00788" y="4992624"/>
            <a:ext cx="2203043" cy="1615921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Methionine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149.2107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409176" y="4992624"/>
            <a:ext cx="2203043" cy="1615921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Valine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117.1462</a:t>
            </a:r>
          </a:p>
        </p:txBody>
      </p:sp>
    </p:spTree>
    <p:extLst>
      <p:ext uri="{BB962C8B-B14F-4D97-AF65-F5344CB8AC3E}">
        <p14:creationId xmlns:p14="http://schemas.microsoft.com/office/powerpoint/2010/main" val="12643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1671" y="161363"/>
            <a:ext cx="2203043" cy="1615921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Aspartic acid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133.1026</a:t>
            </a:r>
          </a:p>
        </p:txBody>
      </p:sp>
      <p:sp>
        <p:nvSpPr>
          <p:cNvPr id="3" name="Rectangle 2"/>
          <p:cNvSpPr/>
          <p:nvPr/>
        </p:nvSpPr>
        <p:spPr>
          <a:xfrm>
            <a:off x="591671" y="1773936"/>
            <a:ext cx="2203043" cy="161592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Asparagine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132.1176</a:t>
            </a:r>
          </a:p>
        </p:txBody>
      </p:sp>
      <p:sp>
        <p:nvSpPr>
          <p:cNvPr id="4" name="Rectangle 3"/>
          <p:cNvSpPr/>
          <p:nvPr/>
        </p:nvSpPr>
        <p:spPr>
          <a:xfrm>
            <a:off x="591671" y="3383280"/>
            <a:ext cx="2203043" cy="161592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Threonine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119.1190</a:t>
            </a:r>
          </a:p>
        </p:txBody>
      </p:sp>
      <p:sp>
        <p:nvSpPr>
          <p:cNvPr id="5" name="Rectangle 4"/>
          <p:cNvSpPr/>
          <p:nvPr/>
        </p:nvSpPr>
        <p:spPr>
          <a:xfrm>
            <a:off x="591670" y="4992624"/>
            <a:ext cx="2203043" cy="1615921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Isoleucine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131.1728</a:t>
            </a:r>
          </a:p>
        </p:txBody>
      </p:sp>
      <p:sp>
        <p:nvSpPr>
          <p:cNvPr id="9" name="Rectangle 8"/>
          <p:cNvSpPr/>
          <p:nvPr/>
        </p:nvSpPr>
        <p:spPr>
          <a:xfrm>
            <a:off x="9409176" y="161363"/>
            <a:ext cx="2203043" cy="1615921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Glutamic acid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147.1292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09176" y="1777284"/>
            <a:ext cx="2203043" cy="161592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Glutamine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146.1442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409176" y="3383280"/>
            <a:ext cx="2203043" cy="161592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Serine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105.0924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409176" y="4992624"/>
            <a:ext cx="2203043" cy="1615921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Valine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117.1462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94712" y="914400"/>
            <a:ext cx="3307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133.1026</a:t>
            </a:r>
            <a:r>
              <a:rPr lang="en-US" sz="3600" dirty="0">
                <a:solidFill>
                  <a:prstClr val="black"/>
                </a:solidFill>
              </a:rPr>
              <a:t> + </a:t>
            </a:r>
          </a:p>
          <a:p>
            <a:pPr algn="ctr"/>
            <a:r>
              <a:rPr lang="en-US" sz="3600" dirty="0">
                <a:solidFill>
                  <a:srgbClr val="FF0000"/>
                </a:solidFill>
              </a:rPr>
              <a:t>131.1728</a:t>
            </a:r>
            <a:r>
              <a:rPr lang="en-US" sz="3600" dirty="0">
                <a:solidFill>
                  <a:prstClr val="black"/>
                </a:solidFill>
              </a:rPr>
              <a:t> =</a:t>
            </a:r>
          </a:p>
          <a:p>
            <a:pPr algn="ctr"/>
            <a:r>
              <a:rPr lang="en-US" sz="3600" dirty="0">
                <a:solidFill>
                  <a:srgbClr val="0000FF"/>
                </a:solidFill>
              </a:rPr>
              <a:t>264.2754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01944" y="914400"/>
            <a:ext cx="3307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147.1292</a:t>
            </a:r>
            <a:r>
              <a:rPr lang="en-US" sz="3600" dirty="0">
                <a:solidFill>
                  <a:prstClr val="black"/>
                </a:solidFill>
              </a:rPr>
              <a:t> + </a:t>
            </a:r>
          </a:p>
          <a:p>
            <a:pPr algn="ctr"/>
            <a:r>
              <a:rPr lang="en-US" sz="3600" dirty="0">
                <a:solidFill>
                  <a:srgbClr val="FF0000"/>
                </a:solidFill>
              </a:rPr>
              <a:t>117.1462</a:t>
            </a:r>
            <a:r>
              <a:rPr lang="en-US" sz="3600" dirty="0">
                <a:solidFill>
                  <a:prstClr val="black"/>
                </a:solidFill>
              </a:rPr>
              <a:t> =</a:t>
            </a:r>
          </a:p>
          <a:p>
            <a:pPr algn="ctr"/>
            <a:r>
              <a:rPr lang="en-US" sz="3600" dirty="0">
                <a:solidFill>
                  <a:srgbClr val="0000FF"/>
                </a:solidFill>
              </a:rPr>
              <a:t>264.2754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94712" y="4114800"/>
            <a:ext cx="3307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132.1176</a:t>
            </a:r>
            <a:r>
              <a:rPr lang="en-US" sz="3600" dirty="0">
                <a:solidFill>
                  <a:prstClr val="black"/>
                </a:solidFill>
              </a:rPr>
              <a:t> + 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119.1190</a:t>
            </a:r>
            <a:r>
              <a:rPr lang="en-US" sz="3600" dirty="0">
                <a:solidFill>
                  <a:prstClr val="black"/>
                </a:solidFill>
              </a:rPr>
              <a:t> =</a:t>
            </a:r>
          </a:p>
          <a:p>
            <a:pPr algn="ctr"/>
            <a:r>
              <a:rPr lang="en-US" sz="3600" dirty="0">
                <a:solidFill>
                  <a:srgbClr val="0000FF"/>
                </a:solidFill>
              </a:rPr>
              <a:t>251.2366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01944" y="4114800"/>
            <a:ext cx="3307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146.1442</a:t>
            </a:r>
            <a:r>
              <a:rPr lang="en-US" sz="3600" dirty="0">
                <a:solidFill>
                  <a:prstClr val="black"/>
                </a:solidFill>
              </a:rPr>
              <a:t> + 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105.0924</a:t>
            </a:r>
            <a:r>
              <a:rPr lang="en-US" sz="3600" dirty="0">
                <a:solidFill>
                  <a:prstClr val="black"/>
                </a:solidFill>
              </a:rPr>
              <a:t> =</a:t>
            </a:r>
          </a:p>
          <a:p>
            <a:pPr algn="ctr"/>
            <a:r>
              <a:rPr lang="en-US" sz="3600" dirty="0">
                <a:solidFill>
                  <a:srgbClr val="0000FF"/>
                </a:solidFill>
              </a:rPr>
              <a:t>251.2366</a:t>
            </a:r>
          </a:p>
        </p:txBody>
      </p:sp>
    </p:spTree>
    <p:extLst>
      <p:ext uri="{BB962C8B-B14F-4D97-AF65-F5344CB8AC3E}">
        <p14:creationId xmlns:p14="http://schemas.microsoft.com/office/powerpoint/2010/main" val="166919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9" grpId="0" animBg="1"/>
      <p:bldP spid="15" grpId="0" animBg="1"/>
      <p:bldP spid="18" grpId="0" animBg="1"/>
      <p:bldP spid="21" grpId="0" animBg="1"/>
      <p:bldP spid="22" grpId="0"/>
      <p:bldP spid="23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1671" y="161363"/>
            <a:ext cx="2203043" cy="1615921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Aspartic acid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133.1026</a:t>
            </a:r>
          </a:p>
        </p:txBody>
      </p:sp>
      <p:sp>
        <p:nvSpPr>
          <p:cNvPr id="3" name="Rectangle 2"/>
          <p:cNvSpPr/>
          <p:nvPr/>
        </p:nvSpPr>
        <p:spPr>
          <a:xfrm>
            <a:off x="591671" y="1773936"/>
            <a:ext cx="2203043" cy="161592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Asparagine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132.1176</a:t>
            </a:r>
          </a:p>
        </p:txBody>
      </p:sp>
      <p:sp>
        <p:nvSpPr>
          <p:cNvPr id="4" name="Rectangle 3"/>
          <p:cNvSpPr/>
          <p:nvPr/>
        </p:nvSpPr>
        <p:spPr>
          <a:xfrm>
            <a:off x="591671" y="3383280"/>
            <a:ext cx="2203043" cy="161592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Threonine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119.1190</a:t>
            </a:r>
          </a:p>
        </p:txBody>
      </p:sp>
      <p:sp>
        <p:nvSpPr>
          <p:cNvPr id="5" name="Rectangle 4"/>
          <p:cNvSpPr/>
          <p:nvPr/>
        </p:nvSpPr>
        <p:spPr>
          <a:xfrm>
            <a:off x="591670" y="4992624"/>
            <a:ext cx="2203043" cy="1615921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Isoleucine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131.1728</a:t>
            </a:r>
          </a:p>
        </p:txBody>
      </p:sp>
      <p:sp>
        <p:nvSpPr>
          <p:cNvPr id="9" name="Rectangle 8"/>
          <p:cNvSpPr/>
          <p:nvPr/>
        </p:nvSpPr>
        <p:spPr>
          <a:xfrm>
            <a:off x="9409176" y="161363"/>
            <a:ext cx="2203043" cy="1615921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Glutamic acid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147.1292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09176" y="1777284"/>
            <a:ext cx="2203043" cy="161592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Glutamine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146.1442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409176" y="3383280"/>
            <a:ext cx="2203043" cy="161592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Serine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105.0924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409176" y="4992624"/>
            <a:ext cx="2203043" cy="1615921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Valine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117.1462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94712" y="914400"/>
            <a:ext cx="3307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133.1026</a:t>
            </a:r>
            <a:r>
              <a:rPr lang="en-US" sz="3600" dirty="0">
                <a:solidFill>
                  <a:prstClr val="black"/>
                </a:solidFill>
              </a:rPr>
              <a:t> + 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119.1190</a:t>
            </a:r>
            <a:r>
              <a:rPr lang="en-US" sz="3600" dirty="0">
                <a:solidFill>
                  <a:prstClr val="black"/>
                </a:solidFill>
              </a:rPr>
              <a:t> =</a:t>
            </a:r>
          </a:p>
          <a:p>
            <a:pPr algn="ctr"/>
            <a:r>
              <a:rPr lang="en-US" sz="3600" dirty="0">
                <a:solidFill>
                  <a:srgbClr val="0000FF"/>
                </a:solidFill>
              </a:rPr>
              <a:t>252.2216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01944" y="914400"/>
            <a:ext cx="3307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147.1292</a:t>
            </a:r>
            <a:r>
              <a:rPr lang="en-US" sz="3600" dirty="0">
                <a:solidFill>
                  <a:prstClr val="black"/>
                </a:solidFill>
              </a:rPr>
              <a:t> + 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105.0924</a:t>
            </a:r>
            <a:r>
              <a:rPr lang="en-US" sz="3600" dirty="0">
                <a:solidFill>
                  <a:prstClr val="black"/>
                </a:solidFill>
              </a:rPr>
              <a:t> =</a:t>
            </a:r>
          </a:p>
          <a:p>
            <a:pPr algn="ctr"/>
            <a:r>
              <a:rPr lang="en-US" sz="3600" dirty="0">
                <a:solidFill>
                  <a:srgbClr val="0000FF"/>
                </a:solidFill>
              </a:rPr>
              <a:t>252.2216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94712" y="4114800"/>
            <a:ext cx="3307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132.1176</a:t>
            </a:r>
            <a:r>
              <a:rPr lang="en-US" sz="3600" dirty="0">
                <a:solidFill>
                  <a:prstClr val="black"/>
                </a:solidFill>
              </a:rPr>
              <a:t> + </a:t>
            </a:r>
          </a:p>
          <a:p>
            <a:pPr algn="ctr"/>
            <a:r>
              <a:rPr lang="en-US" sz="3600" dirty="0">
                <a:solidFill>
                  <a:srgbClr val="FF0000"/>
                </a:solidFill>
              </a:rPr>
              <a:t>131.1728</a:t>
            </a:r>
            <a:r>
              <a:rPr lang="en-US" sz="3600" dirty="0">
                <a:solidFill>
                  <a:prstClr val="black"/>
                </a:solidFill>
              </a:rPr>
              <a:t> =</a:t>
            </a:r>
          </a:p>
          <a:p>
            <a:pPr algn="ctr"/>
            <a:r>
              <a:rPr lang="en-US" sz="3600" dirty="0">
                <a:solidFill>
                  <a:srgbClr val="0000FF"/>
                </a:solidFill>
              </a:rPr>
              <a:t>263.2904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01944" y="4114800"/>
            <a:ext cx="3307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146.1442</a:t>
            </a:r>
            <a:r>
              <a:rPr lang="en-US" sz="3600" dirty="0">
                <a:solidFill>
                  <a:prstClr val="black"/>
                </a:solidFill>
              </a:rPr>
              <a:t> + </a:t>
            </a:r>
          </a:p>
          <a:p>
            <a:pPr algn="ctr"/>
            <a:r>
              <a:rPr lang="en-US" sz="3600" dirty="0">
                <a:solidFill>
                  <a:srgbClr val="FF0000"/>
                </a:solidFill>
              </a:rPr>
              <a:t>117.1462</a:t>
            </a:r>
            <a:r>
              <a:rPr lang="en-US" sz="3600" dirty="0">
                <a:solidFill>
                  <a:prstClr val="black"/>
                </a:solidFill>
              </a:rPr>
              <a:t> =</a:t>
            </a:r>
          </a:p>
          <a:p>
            <a:pPr algn="ctr"/>
            <a:r>
              <a:rPr lang="en-US" sz="3600" dirty="0">
                <a:solidFill>
                  <a:srgbClr val="0000FF"/>
                </a:solidFill>
              </a:rPr>
              <a:t>263.2904</a:t>
            </a:r>
          </a:p>
        </p:txBody>
      </p:sp>
    </p:spTree>
    <p:extLst>
      <p:ext uri="{BB962C8B-B14F-4D97-AF65-F5344CB8AC3E}">
        <p14:creationId xmlns:p14="http://schemas.microsoft.com/office/powerpoint/2010/main" val="202435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9" grpId="0" animBg="1"/>
      <p:bldP spid="15" grpId="0" animBg="1"/>
      <p:bldP spid="18" grpId="0" animBg="1"/>
      <p:bldP spid="21" grpId="0" animBg="1"/>
      <p:bldP spid="22" grpId="0"/>
      <p:bldP spid="23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1671" y="161363"/>
            <a:ext cx="2203043" cy="1615921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Aspartic acid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133.1026</a:t>
            </a:r>
          </a:p>
        </p:txBody>
      </p:sp>
      <p:sp>
        <p:nvSpPr>
          <p:cNvPr id="3" name="Rectangle 2"/>
          <p:cNvSpPr/>
          <p:nvPr/>
        </p:nvSpPr>
        <p:spPr>
          <a:xfrm>
            <a:off x="591671" y="1773936"/>
            <a:ext cx="2203043" cy="161592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Asparagine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132.1176</a:t>
            </a:r>
          </a:p>
        </p:txBody>
      </p:sp>
      <p:sp>
        <p:nvSpPr>
          <p:cNvPr id="4" name="Rectangle 3"/>
          <p:cNvSpPr/>
          <p:nvPr/>
        </p:nvSpPr>
        <p:spPr>
          <a:xfrm>
            <a:off x="591671" y="3383280"/>
            <a:ext cx="2203043" cy="161592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Threonine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119.1190</a:t>
            </a:r>
          </a:p>
        </p:txBody>
      </p:sp>
      <p:sp>
        <p:nvSpPr>
          <p:cNvPr id="5" name="Rectangle 4"/>
          <p:cNvSpPr/>
          <p:nvPr/>
        </p:nvSpPr>
        <p:spPr>
          <a:xfrm>
            <a:off x="591670" y="4992624"/>
            <a:ext cx="2203043" cy="1615921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Isoleucine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131.1728</a:t>
            </a:r>
          </a:p>
        </p:txBody>
      </p:sp>
      <p:sp>
        <p:nvSpPr>
          <p:cNvPr id="9" name="Rectangle 8"/>
          <p:cNvSpPr/>
          <p:nvPr/>
        </p:nvSpPr>
        <p:spPr>
          <a:xfrm>
            <a:off x="9409176" y="161363"/>
            <a:ext cx="2203043" cy="1615921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Glutamic acid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147.1292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09176" y="1777284"/>
            <a:ext cx="2203043" cy="161592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Glutamine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146.1442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409176" y="3383280"/>
            <a:ext cx="2203043" cy="161592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Serine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105.0924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409176" y="4992624"/>
            <a:ext cx="2203043" cy="1615921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Valine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117.1462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94712" y="914400"/>
            <a:ext cx="3307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133.1026</a:t>
            </a:r>
            <a:r>
              <a:rPr lang="en-US" sz="3600" dirty="0">
                <a:solidFill>
                  <a:prstClr val="black"/>
                </a:solidFill>
              </a:rPr>
              <a:t> + 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146.1442</a:t>
            </a:r>
            <a:r>
              <a:rPr lang="en-US" sz="3600" dirty="0">
                <a:solidFill>
                  <a:prstClr val="black"/>
                </a:solidFill>
              </a:rPr>
              <a:t> =</a:t>
            </a:r>
          </a:p>
          <a:p>
            <a:pPr algn="ctr"/>
            <a:r>
              <a:rPr lang="en-US" sz="3600" dirty="0">
                <a:solidFill>
                  <a:srgbClr val="0000FF"/>
                </a:solidFill>
              </a:rPr>
              <a:t>279.2468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01944" y="914400"/>
            <a:ext cx="3307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147.1292</a:t>
            </a:r>
            <a:r>
              <a:rPr lang="en-US" sz="3600" dirty="0">
                <a:solidFill>
                  <a:prstClr val="black"/>
                </a:solidFill>
              </a:rPr>
              <a:t> + 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132.1176</a:t>
            </a:r>
            <a:r>
              <a:rPr lang="en-US" sz="3600" dirty="0">
                <a:solidFill>
                  <a:prstClr val="black"/>
                </a:solidFill>
              </a:rPr>
              <a:t> =</a:t>
            </a:r>
          </a:p>
          <a:p>
            <a:pPr algn="ctr"/>
            <a:r>
              <a:rPr lang="en-US" sz="3600" dirty="0">
                <a:solidFill>
                  <a:srgbClr val="0000FF"/>
                </a:solidFill>
              </a:rPr>
              <a:t>279.2468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94712" y="4114800"/>
            <a:ext cx="3307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119.1190</a:t>
            </a:r>
            <a:r>
              <a:rPr lang="en-US" sz="3600" dirty="0">
                <a:solidFill>
                  <a:prstClr val="black"/>
                </a:solidFill>
              </a:rPr>
              <a:t> + </a:t>
            </a:r>
          </a:p>
          <a:p>
            <a:pPr algn="ctr"/>
            <a:r>
              <a:rPr lang="en-US" sz="3600" dirty="0">
                <a:solidFill>
                  <a:srgbClr val="FF0000"/>
                </a:solidFill>
              </a:rPr>
              <a:t>117.1462</a:t>
            </a:r>
            <a:r>
              <a:rPr lang="en-US" sz="3600" dirty="0">
                <a:solidFill>
                  <a:prstClr val="black"/>
                </a:solidFill>
              </a:rPr>
              <a:t> =</a:t>
            </a:r>
          </a:p>
          <a:p>
            <a:pPr algn="ctr"/>
            <a:r>
              <a:rPr lang="en-US" sz="3600" dirty="0">
                <a:solidFill>
                  <a:srgbClr val="0000FF"/>
                </a:solidFill>
              </a:rPr>
              <a:t>236.2652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01944" y="4114800"/>
            <a:ext cx="3307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105.0924</a:t>
            </a:r>
            <a:r>
              <a:rPr lang="en-US" sz="3600" dirty="0">
                <a:solidFill>
                  <a:prstClr val="black"/>
                </a:solidFill>
              </a:rPr>
              <a:t> + </a:t>
            </a:r>
          </a:p>
          <a:p>
            <a:pPr algn="ctr"/>
            <a:r>
              <a:rPr lang="en-US" sz="3600" dirty="0">
                <a:solidFill>
                  <a:srgbClr val="FF0000"/>
                </a:solidFill>
              </a:rPr>
              <a:t>131.1728</a:t>
            </a:r>
            <a:r>
              <a:rPr lang="en-US" sz="3600" dirty="0">
                <a:solidFill>
                  <a:prstClr val="black"/>
                </a:solidFill>
              </a:rPr>
              <a:t> =</a:t>
            </a:r>
          </a:p>
          <a:p>
            <a:pPr algn="ctr"/>
            <a:r>
              <a:rPr lang="en-US" sz="3600" dirty="0">
                <a:solidFill>
                  <a:srgbClr val="0000FF"/>
                </a:solidFill>
              </a:rPr>
              <a:t>236.2652</a:t>
            </a:r>
          </a:p>
        </p:txBody>
      </p:sp>
    </p:spTree>
    <p:extLst>
      <p:ext uri="{BB962C8B-B14F-4D97-AF65-F5344CB8AC3E}">
        <p14:creationId xmlns:p14="http://schemas.microsoft.com/office/powerpoint/2010/main" val="131998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9" grpId="0" animBg="1"/>
      <p:bldP spid="15" grpId="0" animBg="1"/>
      <p:bldP spid="18" grpId="0" animBg="1"/>
      <p:bldP spid="21" grpId="0" animBg="1"/>
      <p:bldP spid="22" grpId="0"/>
      <p:bldP spid="23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1671" y="161363"/>
            <a:ext cx="2203043" cy="1615921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Aspartic acid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133.1026</a:t>
            </a:r>
          </a:p>
        </p:txBody>
      </p:sp>
      <p:sp>
        <p:nvSpPr>
          <p:cNvPr id="3" name="Rectangle 2"/>
          <p:cNvSpPr/>
          <p:nvPr/>
        </p:nvSpPr>
        <p:spPr>
          <a:xfrm>
            <a:off x="591671" y="1773936"/>
            <a:ext cx="2203043" cy="161592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Asparagine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132.1176</a:t>
            </a:r>
          </a:p>
        </p:txBody>
      </p:sp>
      <p:sp>
        <p:nvSpPr>
          <p:cNvPr id="4" name="Rectangle 3"/>
          <p:cNvSpPr/>
          <p:nvPr/>
        </p:nvSpPr>
        <p:spPr>
          <a:xfrm>
            <a:off x="591671" y="3383280"/>
            <a:ext cx="2203043" cy="161592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Threonine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119.1190</a:t>
            </a:r>
          </a:p>
        </p:txBody>
      </p:sp>
      <p:sp>
        <p:nvSpPr>
          <p:cNvPr id="5" name="Rectangle 4"/>
          <p:cNvSpPr/>
          <p:nvPr/>
        </p:nvSpPr>
        <p:spPr>
          <a:xfrm>
            <a:off x="591670" y="4992624"/>
            <a:ext cx="2203043" cy="1615921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Isoleucine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131.1728</a:t>
            </a:r>
          </a:p>
        </p:txBody>
      </p:sp>
      <p:sp>
        <p:nvSpPr>
          <p:cNvPr id="9" name="Rectangle 8"/>
          <p:cNvSpPr/>
          <p:nvPr/>
        </p:nvSpPr>
        <p:spPr>
          <a:xfrm>
            <a:off x="9409176" y="161363"/>
            <a:ext cx="2203043" cy="1615921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Glutamic acid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147.1292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09176" y="1777284"/>
            <a:ext cx="2203043" cy="161592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Glutamine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146.1442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409176" y="3383280"/>
            <a:ext cx="2203043" cy="161592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Serine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105.0924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409176" y="4992624"/>
            <a:ext cx="2203043" cy="1615921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Valine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117.1462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94712" y="1773936"/>
            <a:ext cx="330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133.1026</a:t>
            </a:r>
            <a:r>
              <a:rPr lang="en-US" sz="3600" dirty="0">
                <a:solidFill>
                  <a:prstClr val="black"/>
                </a:solidFill>
              </a:rPr>
              <a:t> +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94712" y="2423160"/>
            <a:ext cx="330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132.1176</a:t>
            </a:r>
            <a:r>
              <a:rPr lang="en-US" sz="3600" dirty="0">
                <a:solidFill>
                  <a:prstClr val="black"/>
                </a:solidFill>
              </a:rPr>
              <a:t> +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94712" y="3072384"/>
            <a:ext cx="330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119.1190</a:t>
            </a:r>
            <a:r>
              <a:rPr lang="en-US" sz="3600" dirty="0">
                <a:solidFill>
                  <a:prstClr val="black"/>
                </a:solidFill>
              </a:rPr>
              <a:t> +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94712" y="3721608"/>
            <a:ext cx="330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131.1728</a:t>
            </a:r>
            <a:r>
              <a:rPr lang="en-US" sz="3600" dirty="0">
                <a:solidFill>
                  <a:prstClr val="black"/>
                </a:solidFill>
              </a:rPr>
              <a:t> =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94712" y="4367939"/>
            <a:ext cx="330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00FF"/>
                </a:solidFill>
              </a:rPr>
              <a:t>515.5120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01944" y="1773936"/>
            <a:ext cx="330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147.1292</a:t>
            </a:r>
            <a:r>
              <a:rPr lang="en-US" sz="3600" dirty="0">
                <a:solidFill>
                  <a:prstClr val="black"/>
                </a:solidFill>
              </a:rPr>
              <a:t> +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01944" y="2423159"/>
            <a:ext cx="330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146.1442</a:t>
            </a:r>
            <a:r>
              <a:rPr lang="en-US" sz="3600" dirty="0">
                <a:solidFill>
                  <a:prstClr val="black"/>
                </a:solidFill>
              </a:rPr>
              <a:t> +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01944" y="3073387"/>
            <a:ext cx="330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105.0924</a:t>
            </a:r>
            <a:r>
              <a:rPr lang="en-US" sz="3600" dirty="0">
                <a:solidFill>
                  <a:prstClr val="black"/>
                </a:solidFill>
              </a:rPr>
              <a:t> +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01942" y="3718715"/>
            <a:ext cx="330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117.1462</a:t>
            </a:r>
            <a:r>
              <a:rPr lang="en-US" sz="3600" dirty="0">
                <a:solidFill>
                  <a:prstClr val="black"/>
                </a:solidFill>
              </a:rPr>
              <a:t> =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01942" y="4367390"/>
            <a:ext cx="330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00FF"/>
                </a:solidFill>
              </a:rPr>
              <a:t>515.5120</a:t>
            </a:r>
          </a:p>
        </p:txBody>
      </p:sp>
    </p:spTree>
    <p:extLst>
      <p:ext uri="{BB962C8B-B14F-4D97-AF65-F5344CB8AC3E}">
        <p14:creationId xmlns:p14="http://schemas.microsoft.com/office/powerpoint/2010/main" val="82478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9" grpId="0" animBg="1"/>
      <p:bldP spid="15" grpId="0" animBg="1"/>
      <p:bldP spid="18" grpId="0" animBg="1"/>
      <p:bldP spid="21" grpId="0" animBg="1"/>
      <p:bldP spid="22" grpId="0"/>
      <p:bldP spid="14" grpId="0"/>
      <p:bldP spid="16" grpId="0"/>
      <p:bldP spid="17" grpId="0"/>
      <p:bldP spid="19" grpId="0"/>
      <p:bldP spid="20" grpId="0"/>
      <p:bldP spid="24" grpId="0"/>
      <p:bldP spid="25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1671" y="161363"/>
            <a:ext cx="2203043" cy="1615921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Aspartic acid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133.1026</a:t>
            </a:r>
          </a:p>
        </p:txBody>
      </p:sp>
      <p:sp>
        <p:nvSpPr>
          <p:cNvPr id="3" name="Rectangle 2"/>
          <p:cNvSpPr/>
          <p:nvPr/>
        </p:nvSpPr>
        <p:spPr>
          <a:xfrm>
            <a:off x="591671" y="1773936"/>
            <a:ext cx="2203043" cy="161592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Asparagine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132.1176</a:t>
            </a:r>
          </a:p>
        </p:txBody>
      </p:sp>
      <p:sp>
        <p:nvSpPr>
          <p:cNvPr id="4" name="Rectangle 3"/>
          <p:cNvSpPr/>
          <p:nvPr/>
        </p:nvSpPr>
        <p:spPr>
          <a:xfrm>
            <a:off x="591671" y="3383280"/>
            <a:ext cx="2203043" cy="161592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Threonine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119.1190</a:t>
            </a:r>
          </a:p>
        </p:txBody>
      </p:sp>
      <p:sp>
        <p:nvSpPr>
          <p:cNvPr id="5" name="Rectangle 4"/>
          <p:cNvSpPr/>
          <p:nvPr/>
        </p:nvSpPr>
        <p:spPr>
          <a:xfrm>
            <a:off x="591670" y="4992624"/>
            <a:ext cx="2203043" cy="1615921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Isoleucine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131.1728</a:t>
            </a:r>
          </a:p>
        </p:txBody>
      </p:sp>
      <p:sp>
        <p:nvSpPr>
          <p:cNvPr id="9" name="Rectangle 8"/>
          <p:cNvSpPr/>
          <p:nvPr/>
        </p:nvSpPr>
        <p:spPr>
          <a:xfrm>
            <a:off x="9409176" y="161363"/>
            <a:ext cx="2203043" cy="1615921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Glutamic acid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147.1292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09176" y="1777284"/>
            <a:ext cx="2203043" cy="161592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Glutamine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146.1442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409176" y="3383280"/>
            <a:ext cx="2203043" cy="161592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Serine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105.0924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409176" y="4992624"/>
            <a:ext cx="2203043" cy="1615921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Valine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117.1462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94712" y="1773936"/>
            <a:ext cx="330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133.1026</a:t>
            </a:r>
            <a:r>
              <a:rPr lang="en-US" sz="3600" dirty="0">
                <a:solidFill>
                  <a:prstClr val="black"/>
                </a:solidFill>
              </a:rPr>
              <a:t> +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94712" y="2423160"/>
            <a:ext cx="330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146.1442</a:t>
            </a:r>
            <a:r>
              <a:rPr lang="en-US" sz="3600" dirty="0">
                <a:solidFill>
                  <a:prstClr val="black"/>
                </a:solidFill>
              </a:rPr>
              <a:t> +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94712" y="3072384"/>
            <a:ext cx="330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105.0924</a:t>
            </a:r>
            <a:r>
              <a:rPr lang="en-US" sz="3600" dirty="0">
                <a:solidFill>
                  <a:prstClr val="black"/>
                </a:solidFill>
              </a:rPr>
              <a:t> +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94712" y="3721608"/>
            <a:ext cx="330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131.1728</a:t>
            </a:r>
            <a:r>
              <a:rPr lang="en-US" sz="3600" dirty="0">
                <a:solidFill>
                  <a:prstClr val="black"/>
                </a:solidFill>
              </a:rPr>
              <a:t> =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94712" y="4367939"/>
            <a:ext cx="330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00FF"/>
                </a:solidFill>
              </a:rPr>
              <a:t>515.5120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01944" y="1773936"/>
            <a:ext cx="330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147.1292</a:t>
            </a:r>
            <a:r>
              <a:rPr lang="en-US" sz="3600" dirty="0">
                <a:solidFill>
                  <a:prstClr val="black"/>
                </a:solidFill>
              </a:rPr>
              <a:t> +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01944" y="2423159"/>
            <a:ext cx="330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132.1176</a:t>
            </a:r>
            <a:r>
              <a:rPr lang="en-US" sz="3600" dirty="0">
                <a:solidFill>
                  <a:prstClr val="black"/>
                </a:solidFill>
              </a:rPr>
              <a:t> +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01944" y="3073387"/>
            <a:ext cx="330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119.1190</a:t>
            </a:r>
            <a:r>
              <a:rPr lang="en-US" sz="3600" dirty="0">
                <a:solidFill>
                  <a:prstClr val="black"/>
                </a:solidFill>
              </a:rPr>
              <a:t> +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01942" y="3718715"/>
            <a:ext cx="330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117.1462</a:t>
            </a:r>
            <a:r>
              <a:rPr lang="en-US" sz="3600" dirty="0">
                <a:solidFill>
                  <a:prstClr val="black"/>
                </a:solidFill>
              </a:rPr>
              <a:t> =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01942" y="4367390"/>
            <a:ext cx="330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00FF"/>
                </a:solidFill>
              </a:rPr>
              <a:t>515.5120</a:t>
            </a:r>
          </a:p>
        </p:txBody>
      </p:sp>
    </p:spTree>
    <p:extLst>
      <p:ext uri="{BB962C8B-B14F-4D97-AF65-F5344CB8AC3E}">
        <p14:creationId xmlns:p14="http://schemas.microsoft.com/office/powerpoint/2010/main" val="87690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9" grpId="0" animBg="1"/>
      <p:bldP spid="15" grpId="0" animBg="1"/>
      <p:bldP spid="18" grpId="0" animBg="1"/>
      <p:bldP spid="21" grpId="0" animBg="1"/>
      <p:bldP spid="22" grpId="0"/>
      <p:bldP spid="14" grpId="0"/>
      <p:bldP spid="16" grpId="0"/>
      <p:bldP spid="17" grpId="0"/>
      <p:bldP spid="19" grpId="0"/>
      <p:bldP spid="20" grpId="0"/>
      <p:bldP spid="24" grpId="0"/>
      <p:bldP spid="25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1671" y="161363"/>
            <a:ext cx="2203043" cy="1615921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Aspartic acid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133.1026</a:t>
            </a:r>
          </a:p>
        </p:txBody>
      </p:sp>
      <p:sp>
        <p:nvSpPr>
          <p:cNvPr id="3" name="Rectangle 2"/>
          <p:cNvSpPr/>
          <p:nvPr/>
        </p:nvSpPr>
        <p:spPr>
          <a:xfrm>
            <a:off x="591671" y="1773936"/>
            <a:ext cx="2203043" cy="161592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Asparagine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132.1176</a:t>
            </a:r>
          </a:p>
        </p:txBody>
      </p:sp>
      <p:sp>
        <p:nvSpPr>
          <p:cNvPr id="4" name="Rectangle 3"/>
          <p:cNvSpPr/>
          <p:nvPr/>
        </p:nvSpPr>
        <p:spPr>
          <a:xfrm>
            <a:off x="591671" y="3383280"/>
            <a:ext cx="2203043" cy="161592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Threonine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119.1190</a:t>
            </a:r>
          </a:p>
        </p:txBody>
      </p:sp>
      <p:sp>
        <p:nvSpPr>
          <p:cNvPr id="5" name="Rectangle 4"/>
          <p:cNvSpPr/>
          <p:nvPr/>
        </p:nvSpPr>
        <p:spPr>
          <a:xfrm>
            <a:off x="591670" y="4992624"/>
            <a:ext cx="2203043" cy="1615921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Isoleucine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131.1728</a:t>
            </a:r>
          </a:p>
        </p:txBody>
      </p:sp>
      <p:sp>
        <p:nvSpPr>
          <p:cNvPr id="9" name="Rectangle 8"/>
          <p:cNvSpPr/>
          <p:nvPr/>
        </p:nvSpPr>
        <p:spPr>
          <a:xfrm>
            <a:off x="9409176" y="161363"/>
            <a:ext cx="2203043" cy="1615921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Glutamic acid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147.1292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09176" y="1777284"/>
            <a:ext cx="2203043" cy="161592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Glutamine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146.1442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409176" y="3383280"/>
            <a:ext cx="2203043" cy="161592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Serine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105.0924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409176" y="4992624"/>
            <a:ext cx="2203043" cy="1615921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Valine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</a:p>
          <a:p>
            <a:pPr algn="ctr"/>
            <a:endParaRPr lang="en-US" sz="2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117.1462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94712" y="1773936"/>
            <a:ext cx="330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133.1026</a:t>
            </a:r>
            <a:r>
              <a:rPr lang="en-US" sz="3600" dirty="0">
                <a:solidFill>
                  <a:prstClr val="black"/>
                </a:solidFill>
              </a:rPr>
              <a:t> +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94712" y="2423160"/>
            <a:ext cx="330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146.1442</a:t>
            </a:r>
            <a:r>
              <a:rPr lang="en-US" sz="3600" dirty="0">
                <a:solidFill>
                  <a:prstClr val="black"/>
                </a:solidFill>
              </a:rPr>
              <a:t> +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94712" y="3072384"/>
            <a:ext cx="330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119.1190</a:t>
            </a:r>
            <a:r>
              <a:rPr lang="en-US" sz="3600" dirty="0">
                <a:solidFill>
                  <a:prstClr val="black"/>
                </a:solidFill>
              </a:rPr>
              <a:t> +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94712" y="3721608"/>
            <a:ext cx="330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117.1462</a:t>
            </a:r>
            <a:r>
              <a:rPr lang="en-US" sz="3600" dirty="0">
                <a:solidFill>
                  <a:prstClr val="black"/>
                </a:solidFill>
              </a:rPr>
              <a:t> =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94712" y="4367939"/>
            <a:ext cx="330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00FF"/>
                </a:solidFill>
              </a:rPr>
              <a:t>515.5120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01944" y="1773936"/>
            <a:ext cx="330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147.1292</a:t>
            </a:r>
            <a:r>
              <a:rPr lang="en-US" sz="3600" dirty="0">
                <a:solidFill>
                  <a:prstClr val="black"/>
                </a:solidFill>
              </a:rPr>
              <a:t> +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01944" y="2423159"/>
            <a:ext cx="330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132.1176</a:t>
            </a:r>
            <a:r>
              <a:rPr lang="en-US" sz="3600" dirty="0">
                <a:solidFill>
                  <a:prstClr val="black"/>
                </a:solidFill>
              </a:rPr>
              <a:t> +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01944" y="3073387"/>
            <a:ext cx="330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105.0924</a:t>
            </a:r>
            <a:r>
              <a:rPr lang="en-US" sz="3600" dirty="0">
                <a:solidFill>
                  <a:prstClr val="black"/>
                </a:solidFill>
              </a:rPr>
              <a:t> +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01942" y="3718715"/>
            <a:ext cx="330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131.1728</a:t>
            </a:r>
            <a:r>
              <a:rPr lang="en-US" sz="3600" dirty="0">
                <a:solidFill>
                  <a:prstClr val="black"/>
                </a:solidFill>
              </a:rPr>
              <a:t> =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01942" y="4367390"/>
            <a:ext cx="330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00FF"/>
                </a:solidFill>
              </a:rPr>
              <a:t>515.5120</a:t>
            </a:r>
          </a:p>
        </p:txBody>
      </p:sp>
    </p:spTree>
    <p:extLst>
      <p:ext uri="{BB962C8B-B14F-4D97-AF65-F5344CB8AC3E}">
        <p14:creationId xmlns:p14="http://schemas.microsoft.com/office/powerpoint/2010/main" val="189240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9" grpId="0" animBg="1"/>
      <p:bldP spid="15" grpId="0" animBg="1"/>
      <p:bldP spid="18" grpId="0" animBg="1"/>
      <p:bldP spid="21" grpId="0" animBg="1"/>
      <p:bldP spid="22" grpId="0"/>
      <p:bldP spid="14" grpId="0"/>
      <p:bldP spid="16" grpId="0"/>
      <p:bldP spid="17" grpId="0"/>
      <p:bldP spid="19" grpId="0"/>
      <p:bldP spid="20" grpId="0"/>
      <p:bldP spid="24" grpId="0"/>
      <p:bldP spid="25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1523</Words>
  <Application>Microsoft Office PowerPoint</Application>
  <PresentationFormat>Widescreen</PresentationFormat>
  <Paragraphs>1023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Coneglan</dc:creator>
  <cp:lastModifiedBy>Paardekooper, Craig A</cp:lastModifiedBy>
  <cp:revision>15</cp:revision>
  <dcterms:created xsi:type="dcterms:W3CDTF">2021-01-08T00:12:42Z</dcterms:created>
  <dcterms:modified xsi:type="dcterms:W3CDTF">2021-05-31T08:15:44Z</dcterms:modified>
</cp:coreProperties>
</file>