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gif" ContentType="image/gif"/>
  <Override PartName="/customXml/itemProps4.xml" ContentType="application/vnd.openxmlformats-officedocument.customXmlProperties+xml"/>
  <Override PartName="/customXml/itemProps5.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6"/>
  </p:sldMasterIdLst>
  <p:sldIdLst>
    <p:sldId id="284" r:id="rId7"/>
    <p:sldId id="286" r:id="rId8"/>
    <p:sldId id="287" r:id="rId9"/>
    <p:sldId id="288" r:id="rId10"/>
    <p:sldId id="289" r:id="rId11"/>
    <p:sldId id="290" r:id="rId12"/>
    <p:sldId id="291" r:id="rId13"/>
    <p:sldId id="28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DB3"/>
    <a:srgbClr val="005AB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snapToObjects="1">
      <p:cViewPr>
        <p:scale>
          <a:sx n="125" d="100"/>
          <a:sy n="125" d="100"/>
        </p:scale>
        <p:origin x="-1224" y="-108"/>
      </p:cViewPr>
      <p:guideLst>
        <p:guide orient="horz" pos="545"/>
        <p:guide orient="horz" pos="664"/>
        <p:guide pos="381"/>
        <p:guide pos="287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Slide01_final.jp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9144000" cy="6865888"/>
          </a:xfrm>
          <a:prstGeom prst="rect">
            <a:avLst/>
          </a:prstGeom>
        </p:spPr>
      </p:pic>
      <p:sp>
        <p:nvSpPr>
          <p:cNvPr id="8" name="TextBox 7"/>
          <p:cNvSpPr txBox="1"/>
          <p:nvPr userDrawn="1"/>
        </p:nvSpPr>
        <p:spPr>
          <a:xfrm>
            <a:off x="549810" y="6209458"/>
            <a:ext cx="8315372"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500" b="0" i="0" u="none" strike="noStrike" kern="0" cap="none" spc="50" normalizeH="0" baseline="0" noProof="0" dirty="0" smtClean="0">
                <a:ln>
                  <a:noFill/>
                </a:ln>
                <a:solidFill>
                  <a:schemeClr val="tx1"/>
                </a:solidFill>
                <a:effectLst/>
                <a:uLnTx/>
                <a:uFillTx/>
                <a:latin typeface="Arial Narrow"/>
                <a:cs typeface="Arial Narrow"/>
              </a:rPr>
              <a:t>© 2014 BAKER HUGHES INCORPORATED.  ALL RIGHTS RESERVED.  TERMS AND CONDITIONS OF USE:  BY ACCEPTING THIS DOCUMENT, THE RECIPIENT AGREES THAT THE DOCUMENT TOGETHER WITH ALL INFORMATION INCLUDED THEREIN IS THE CONFIDENTIAL AND PROPRIETARY PROPERTY OF BAKER HUGHES INCORPORATED AND INCLUDES VALUABLE TRADE SECRETS AND/OR PROPRIETARY INFORMATION OF BAKER HUGHES (COLLECTIVELY "INFORMATION").  BAKER HUGHES RETAINS ALL RIGHTS UNDER COPYRIGHT LAWS AND TRADE SECRET LAWS OF THE UNITED STATES OF AMERICA AND OTHER COUNTRIES.  THE RECIPIENT FURTHER AGREES THAT THE DOCUMENT MAY NOT BE DISTRIBUTED, TRANSMITTED, COPIED OR REPRODUCED IN WHOLE OR IN PART BY ANY MEANS, ELECTRONIC, MECHANICAL, OR OTHERWISE, WITHOUT THE EXPRESS PRIOR WRITTEN CONSENT OF BAKER HUGHES, AND MAY NOT BE USED DIRECTLY OR INDIRECTLY IN ANY WAY DETRIMENTAL TO BAKER HUGHES’ INTEREST. </a:t>
            </a:r>
          </a:p>
        </p:txBody>
      </p:sp>
      <p:pic>
        <p:nvPicPr>
          <p:cNvPr id="9" name="Picture 8" descr="Baker.Hughes_White.png"/>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6680939" y="3430036"/>
            <a:ext cx="1372968" cy="758341"/>
          </a:xfrm>
          <a:prstGeom prst="rect">
            <a:avLst/>
          </a:prstGeom>
        </p:spPr>
      </p:pic>
      <p:sp>
        <p:nvSpPr>
          <p:cNvPr id="2" name="Title 1"/>
          <p:cNvSpPr>
            <a:spLocks noGrp="1"/>
          </p:cNvSpPr>
          <p:nvPr>
            <p:ph type="ctrTitle"/>
          </p:nvPr>
        </p:nvSpPr>
        <p:spPr>
          <a:xfrm>
            <a:off x="510370" y="2706273"/>
            <a:ext cx="6146905" cy="1470025"/>
          </a:xfrm>
        </p:spPr>
        <p:txBody>
          <a:bodyPr>
            <a:normAutofit/>
          </a:bodyPr>
          <a:lstStyle>
            <a:lvl1pPr>
              <a:defRPr sz="31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21117" y="3830984"/>
            <a:ext cx="6144046" cy="586534"/>
          </a:xfrm>
        </p:spPr>
        <p:txBody>
          <a:bodyPr>
            <a:normAutofit/>
          </a:bodyPr>
          <a:lstStyle>
            <a:lvl1pPr marL="0" indent="0" algn="l">
              <a:buNone/>
              <a:defRPr sz="25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xmlns="" val="3785070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xmlns="" val="1658690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6" name="Picture 5" descr="shutterstock_146889698.png"/>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rot="10800000">
            <a:off x="0" y="1"/>
            <a:ext cx="9144000" cy="6858000"/>
          </a:xfrm>
          <a:prstGeom prst="rect">
            <a:avLst/>
          </a:prstGeom>
        </p:spPr>
      </p:pic>
      <p:sp>
        <p:nvSpPr>
          <p:cNvPr id="9" name="Title 1"/>
          <p:cNvSpPr>
            <a:spLocks noGrp="1"/>
          </p:cNvSpPr>
          <p:nvPr>
            <p:ph type="title"/>
          </p:nvPr>
        </p:nvSpPr>
        <p:spPr>
          <a:xfrm>
            <a:off x="611881" y="3120991"/>
            <a:ext cx="7772400" cy="594458"/>
          </a:xfrm>
        </p:spPr>
        <p:txBody>
          <a:bodyPr anchor="t">
            <a:normAutofit/>
          </a:bodyPr>
          <a:lstStyle>
            <a:lvl1pPr algn="l">
              <a:defRPr sz="3000" b="0" i="0" cap="none" spc="50">
                <a:solidFill>
                  <a:srgbClr val="FFFFFF"/>
                </a:solidFill>
                <a:latin typeface="Arial Narrow"/>
                <a:cs typeface="Arial Narrow"/>
              </a:defRPr>
            </a:lvl1pPr>
          </a:lstStyle>
          <a:p>
            <a:r>
              <a:rPr lang="en-US" smtClean="0"/>
              <a:t>Click to edit Master title style</a:t>
            </a:r>
            <a:endParaRPr lang="en-US" dirty="0"/>
          </a:p>
        </p:txBody>
      </p:sp>
      <p:sp>
        <p:nvSpPr>
          <p:cNvPr id="10" name="Text Placeholder 2"/>
          <p:cNvSpPr>
            <a:spLocks noGrp="1"/>
          </p:cNvSpPr>
          <p:nvPr>
            <p:ph type="body" idx="1"/>
          </p:nvPr>
        </p:nvSpPr>
        <p:spPr>
          <a:xfrm>
            <a:off x="611881" y="3715449"/>
            <a:ext cx="7772400" cy="502135"/>
          </a:xfrm>
        </p:spPr>
        <p:txBody>
          <a:bodyPr anchor="t" anchorCtr="0"/>
          <a:lstStyle>
            <a:lvl1pPr marL="0" indent="0">
              <a:buNone/>
              <a:defRPr sz="2000" spc="5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1" name="Picture 10" descr="yellowbar.png"/>
          <p:cNvPicPr>
            <a:picLocks noChangeAspect="1"/>
          </p:cNvPicPr>
          <p:nvPr userDrawn="1"/>
        </p:nvPicPr>
        <p:blipFill rotWithShape="1">
          <a:blip r:embed="rId3" cstate="email">
            <a:extLst>
              <a:ext uri="{28A0092B-C50C-407E-A947-70E740481C1C}">
                <a14:useLocalDpi xmlns:a14="http://schemas.microsoft.com/office/drawing/2010/main" xmlns=""/>
              </a:ext>
            </a:extLst>
          </a:blip>
          <a:srcRect r="25900" b="28255"/>
          <a:stretch/>
        </p:blipFill>
        <p:spPr>
          <a:xfrm>
            <a:off x="510370" y="1962727"/>
            <a:ext cx="6154793" cy="218685"/>
          </a:xfrm>
          <a:prstGeom prst="rect">
            <a:avLst/>
          </a:prstGeom>
        </p:spPr>
      </p:pic>
      <p:pic>
        <p:nvPicPr>
          <p:cNvPr id="12" name="Picture 11"/>
          <p:cNvPicPr>
            <a:picLocks noChangeAspect="1"/>
          </p:cNvPicPr>
          <p:nvPr userDrawn="1"/>
        </p:nvPicPr>
        <p:blipFill>
          <a:blip r:embed="rId4" cstate="email">
            <a:extLst>
              <a:ext uri="{28A0092B-C50C-407E-A947-70E740481C1C}">
                <a14:useLocalDpi xmlns:a14="http://schemas.microsoft.com/office/drawing/2010/main" xmlns=""/>
              </a:ext>
            </a:extLst>
          </a:blip>
          <a:stretch>
            <a:fillRect/>
          </a:stretch>
        </p:blipFill>
        <p:spPr>
          <a:xfrm>
            <a:off x="8410947" y="6326689"/>
            <a:ext cx="503706" cy="268643"/>
          </a:xfrm>
          <a:prstGeom prst="rect">
            <a:avLst/>
          </a:prstGeom>
        </p:spPr>
      </p:pic>
    </p:spTree>
    <p:extLst>
      <p:ext uri="{BB962C8B-B14F-4D97-AF65-F5344CB8AC3E}">
        <p14:creationId xmlns:p14="http://schemas.microsoft.com/office/powerpoint/2010/main" xmlns="" val="4008401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8752" y="1054100"/>
            <a:ext cx="4038600" cy="4525963"/>
          </a:xfrm>
        </p:spPr>
        <p:txBody>
          <a:bodyPr/>
          <a:lstStyle>
            <a:lvl1pPr>
              <a:defRPr sz="2000"/>
            </a:lvl1pPr>
            <a:lvl2pPr>
              <a:defRPr sz="2000">
                <a:solidFill>
                  <a:srgbClr val="000000"/>
                </a:solidFill>
              </a:defRPr>
            </a:lvl2pPr>
            <a:lvl3pPr>
              <a:defRPr sz="1800">
                <a:solidFill>
                  <a:srgbClr val="000000"/>
                </a:solidFill>
              </a:defRPr>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79752" y="1054100"/>
            <a:ext cx="4038600" cy="4525963"/>
          </a:xfrm>
        </p:spPr>
        <p:txBody>
          <a:bodyPr/>
          <a:lstStyle>
            <a:lvl1pPr>
              <a:defRPr sz="2000"/>
            </a:lvl1pPr>
            <a:lvl2pPr>
              <a:defRPr sz="2000"/>
            </a:lvl2pPr>
            <a:lvl3pPr>
              <a:defRPr sz="1800">
                <a:solidFill>
                  <a:srgbClr val="000000"/>
                </a:solidFill>
              </a:defRPr>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xmlns="" val="446961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243776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a:xfrm>
            <a:off x="257045" y="0"/>
            <a:ext cx="5896916" cy="4535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031773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371161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6640" y="274638"/>
            <a:ext cx="8229600" cy="5905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96640" y="10541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4"/>
          <p:cNvSpPr txBox="1">
            <a:spLocks/>
          </p:cNvSpPr>
          <p:nvPr/>
        </p:nvSpPr>
        <p:spPr>
          <a:xfrm>
            <a:off x="99096" y="6375232"/>
            <a:ext cx="549733" cy="258497"/>
          </a:xfrm>
          <a:prstGeom prst="rect">
            <a:avLst/>
          </a:prstGeom>
        </p:spPr>
        <p:txBody>
          <a:bodyPr/>
          <a:lstStyle>
            <a:defPPr>
              <a:defRPr lang="en-US"/>
            </a:defPPr>
            <a:lvl1pPr marL="0" algn="r" defTabSz="457200" rtl="0" eaLnBrk="1" latinLnBrk="0" hangingPunct="1">
              <a:defRPr sz="1000" kern="1200">
                <a:solidFill>
                  <a:schemeClr val="bg2">
                    <a:lumMod val="40000"/>
                    <a:lumOff val="60000"/>
                  </a:schemeClr>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defRPr/>
            </a:pPr>
            <a:fld id="{96A107B4-1824-E244-A23F-1E950FD15AFA}" type="slidenum">
              <a:rPr lang="en-US" kern="0" smtClean="0">
                <a:solidFill>
                  <a:srgbClr val="808080">
                    <a:lumMod val="40000"/>
                    <a:lumOff val="60000"/>
                  </a:srgbClr>
                </a:solidFill>
              </a:rPr>
              <a:pPr algn="l" defTabSz="914400">
                <a:defRPr/>
              </a:pPr>
              <a:t>‹Nr.›</a:t>
            </a:fld>
            <a:endParaRPr lang="en-US" kern="0" dirty="0">
              <a:solidFill>
                <a:srgbClr val="808080">
                  <a:lumMod val="40000"/>
                  <a:lumOff val="60000"/>
                </a:srgbClr>
              </a:solidFill>
            </a:endParaRPr>
          </a:p>
        </p:txBody>
      </p:sp>
      <p:pic>
        <p:nvPicPr>
          <p:cNvPr id="9" name="Picture 8" descr="yellowbarbbt.png"/>
          <p:cNvPicPr>
            <a:picLocks noChangeAspect="1"/>
          </p:cNvPicPr>
          <p:nvPr/>
        </p:nvPicPr>
        <p:blipFill>
          <a:blip r:embed="rId9">
            <a:extLst>
              <a:ext uri="{28A0092B-C50C-407E-A947-70E740481C1C}">
                <a14:useLocalDpi xmlns:a14="http://schemas.microsoft.com/office/drawing/2010/main" xmlns="" val="0"/>
              </a:ext>
            </a:extLst>
          </a:blip>
          <a:stretch>
            <a:fillRect/>
          </a:stretch>
        </p:blipFill>
        <p:spPr>
          <a:xfrm flipV="1">
            <a:off x="608725" y="-1"/>
            <a:ext cx="5188159" cy="168273"/>
          </a:xfrm>
          <a:prstGeom prst="rect">
            <a:avLst/>
          </a:prstGeom>
        </p:spPr>
      </p:pic>
      <p:pic>
        <p:nvPicPr>
          <p:cNvPr id="10" name="Picture 9" descr="yellowbarbbt.png"/>
          <p:cNvPicPr>
            <a:picLocks noChangeAspect="1"/>
          </p:cNvPicPr>
          <p:nvPr/>
        </p:nvPicPr>
        <p:blipFill rotWithShape="1">
          <a:blip r:embed="rId9">
            <a:extLst>
              <a:ext uri="{28A0092B-C50C-407E-A947-70E740481C1C}">
                <a14:useLocalDpi xmlns:a14="http://schemas.microsoft.com/office/drawing/2010/main" xmlns="" val="0"/>
              </a:ext>
            </a:extLst>
          </a:blip>
          <a:srcRect l="97400" t="-58954" b="-1"/>
          <a:stretch/>
        </p:blipFill>
        <p:spPr>
          <a:xfrm flipV="1">
            <a:off x="0" y="6418734"/>
            <a:ext cx="134908" cy="267479"/>
          </a:xfrm>
          <a:prstGeom prst="rect">
            <a:avLst/>
          </a:prstGeom>
        </p:spPr>
      </p:pic>
      <p:pic>
        <p:nvPicPr>
          <p:cNvPr id="11" name="Picture 10"/>
          <p:cNvPicPr>
            <a:picLocks noChangeAspect="1"/>
          </p:cNvPicPr>
          <p:nvPr/>
        </p:nvPicPr>
        <p:blipFill>
          <a:blip r:embed="rId10"/>
          <a:stretch>
            <a:fillRect/>
          </a:stretch>
        </p:blipFill>
        <p:spPr>
          <a:xfrm>
            <a:off x="8410947" y="6326689"/>
            <a:ext cx="503706" cy="268643"/>
          </a:xfrm>
          <a:prstGeom prst="rect">
            <a:avLst/>
          </a:prstGeom>
        </p:spPr>
      </p:pic>
      <p:sp>
        <p:nvSpPr>
          <p:cNvPr id="12" name="TextBox 11"/>
          <p:cNvSpPr txBox="1"/>
          <p:nvPr/>
        </p:nvSpPr>
        <p:spPr>
          <a:xfrm rot="16200000">
            <a:off x="-814176" y="5467682"/>
            <a:ext cx="1767220" cy="184667"/>
          </a:xfrm>
          <a:prstGeom prst="rect">
            <a:avLst/>
          </a:prstGeom>
          <a:noFill/>
        </p:spPr>
        <p:txBody>
          <a:bodyPr wrap="square" rtlCol="0">
            <a:spAutoFit/>
          </a:bodyPr>
          <a:lstStyle/>
          <a:p>
            <a:r>
              <a:rPr lang="en-US" sz="600" dirty="0" smtClean="0">
                <a:solidFill>
                  <a:srgbClr val="808080">
                    <a:lumMod val="60000"/>
                    <a:lumOff val="40000"/>
                  </a:srgbClr>
                </a:solidFill>
                <a:latin typeface="Arial Narrow"/>
                <a:cs typeface="Arial Narrow"/>
              </a:rPr>
              <a:t>© 2014</a:t>
            </a:r>
            <a:r>
              <a:rPr lang="en-US" sz="600" baseline="0" dirty="0" smtClean="0">
                <a:solidFill>
                  <a:srgbClr val="808080">
                    <a:lumMod val="60000"/>
                    <a:lumOff val="40000"/>
                  </a:srgbClr>
                </a:solidFill>
                <a:latin typeface="Arial Narrow"/>
                <a:cs typeface="Arial Narrow"/>
              </a:rPr>
              <a:t> </a:t>
            </a:r>
            <a:r>
              <a:rPr lang="en-US" sz="600" dirty="0" smtClean="0">
                <a:solidFill>
                  <a:srgbClr val="808080">
                    <a:lumMod val="60000"/>
                    <a:lumOff val="40000"/>
                  </a:srgbClr>
                </a:solidFill>
                <a:latin typeface="Arial Narrow"/>
                <a:cs typeface="Arial Narrow"/>
              </a:rPr>
              <a:t>Baker Hughes Incorporated. All Rights Reserved. </a:t>
            </a:r>
            <a:endParaRPr lang="en-US" sz="600" dirty="0">
              <a:solidFill>
                <a:srgbClr val="808080">
                  <a:lumMod val="60000"/>
                  <a:lumOff val="40000"/>
                </a:srgbClr>
              </a:solidFill>
              <a:latin typeface="Arial Narrow"/>
              <a:cs typeface="Arial Narrow"/>
            </a:endParaRPr>
          </a:p>
        </p:txBody>
      </p:sp>
    </p:spTree>
    <p:extLst>
      <p:ext uri="{BB962C8B-B14F-4D97-AF65-F5344CB8AC3E}">
        <p14:creationId xmlns:p14="http://schemas.microsoft.com/office/powerpoint/2010/main" xmlns="" val="776674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Lst>
  <p:txStyles>
    <p:titleStyle>
      <a:lvl1pPr algn="l" defTabSz="457200" rtl="0" eaLnBrk="1" latinLnBrk="0" hangingPunct="1">
        <a:spcBef>
          <a:spcPct val="0"/>
        </a:spcBef>
        <a:buNone/>
        <a:defRPr sz="2800" kern="1200">
          <a:solidFill>
            <a:srgbClr val="156DB3"/>
          </a:solidFill>
          <a:latin typeface="Arial Narrow"/>
          <a:ea typeface="+mj-ea"/>
          <a:cs typeface="Arial Narrow"/>
        </a:defRPr>
      </a:lvl1pPr>
    </p:titleStyle>
    <p:bodyStyle>
      <a:lvl1pPr marL="173038" indent="-173038" algn="l" defTabSz="457200" rtl="0" eaLnBrk="1" latinLnBrk="0" hangingPunct="1">
        <a:spcBef>
          <a:spcPct val="20000"/>
        </a:spcBef>
        <a:buClr>
          <a:srgbClr val="156DB3"/>
        </a:buClr>
        <a:buFont typeface="Lucida Grande"/>
        <a:buChar char="￭"/>
        <a:defRPr sz="2000" kern="1200">
          <a:solidFill>
            <a:schemeClr val="tx1"/>
          </a:solidFill>
          <a:latin typeface="Arial Narrow"/>
          <a:ea typeface="+mn-ea"/>
          <a:cs typeface="Arial Narrow"/>
        </a:defRPr>
      </a:lvl1pPr>
      <a:lvl2pPr marL="457200" indent="-228600" algn="l" defTabSz="457200" rtl="0" eaLnBrk="1" latinLnBrk="0" hangingPunct="1">
        <a:spcBef>
          <a:spcPct val="20000"/>
        </a:spcBef>
        <a:buFont typeface="Arial"/>
        <a:buChar char="–"/>
        <a:defRPr sz="2000" kern="1200">
          <a:solidFill>
            <a:schemeClr val="tx1"/>
          </a:solidFill>
          <a:latin typeface="Arial Narrow"/>
          <a:ea typeface="+mn-ea"/>
          <a:cs typeface="Arial Narrow"/>
        </a:defRPr>
      </a:lvl2pPr>
      <a:lvl3pPr marL="631825" indent="-174625" algn="l" defTabSz="457200" rtl="0" eaLnBrk="1" latinLnBrk="0" hangingPunct="1">
        <a:spcBef>
          <a:spcPct val="20000"/>
        </a:spcBef>
        <a:buClr>
          <a:srgbClr val="156DB3"/>
        </a:buClr>
        <a:buFont typeface="Lucida Grande"/>
        <a:buChar char="￭"/>
        <a:defRPr sz="1800" kern="1200">
          <a:solidFill>
            <a:srgbClr val="000000"/>
          </a:solidFill>
          <a:latin typeface="Arial Narrow"/>
          <a:ea typeface="+mn-ea"/>
          <a:cs typeface="Arial Narrow"/>
        </a:defRPr>
      </a:lvl3pPr>
      <a:lvl4pPr marL="860425" indent="-174625" algn="l" defTabSz="457200" rtl="0" eaLnBrk="1" latinLnBrk="0" hangingPunct="1">
        <a:spcBef>
          <a:spcPct val="20000"/>
        </a:spcBef>
        <a:buFont typeface="Arial"/>
        <a:buChar char="–"/>
        <a:defRPr sz="1600" kern="1200">
          <a:solidFill>
            <a:schemeClr val="tx1"/>
          </a:solidFill>
          <a:latin typeface="Arial Narrow"/>
          <a:ea typeface="+mn-ea"/>
          <a:cs typeface="Arial Narrow"/>
        </a:defRPr>
      </a:lvl4pPr>
      <a:lvl5pPr marL="2057400" indent="-228600" algn="l" defTabSz="457200" rtl="0" eaLnBrk="1" latinLnBrk="0" hangingPunct="1">
        <a:spcBef>
          <a:spcPct val="20000"/>
        </a:spcBef>
        <a:buFont typeface="Arial"/>
        <a:buChar char="»"/>
        <a:defRPr sz="2000" kern="1200">
          <a:solidFill>
            <a:schemeClr val="tx1"/>
          </a:solidFill>
          <a:latin typeface="Arial Narrow"/>
          <a:ea typeface="+mn-ea"/>
          <a:cs typeface="Arial Narrow"/>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gif"/></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0.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gif"/><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30.png"/><Relationship Id="rId18" Type="http://schemas.openxmlformats.org/officeDocument/2006/relationships/image" Target="../media/image32.png"/><Relationship Id="rId3" Type="http://schemas.openxmlformats.org/officeDocument/2006/relationships/image" Target="../media/image7.png"/><Relationship Id="rId21" Type="http://schemas.openxmlformats.org/officeDocument/2006/relationships/image" Target="../media/image34.png"/><Relationship Id="rId7" Type="http://schemas.openxmlformats.org/officeDocument/2006/relationships/image" Target="../media/image23.png"/><Relationship Id="rId12" Type="http://schemas.openxmlformats.org/officeDocument/2006/relationships/image" Target="../media/image29.png"/><Relationship Id="rId17" Type="http://schemas.openxmlformats.org/officeDocument/2006/relationships/image" Target="../media/image31.png"/><Relationship Id="rId25" Type="http://schemas.openxmlformats.org/officeDocument/2006/relationships/image" Target="../media/image24.png"/><Relationship Id="rId2" Type="http://schemas.openxmlformats.org/officeDocument/2006/relationships/image" Target="../media/image25.png"/><Relationship Id="rId16" Type="http://schemas.openxmlformats.org/officeDocument/2006/relationships/image" Target="../media/image10.png"/><Relationship Id="rId20"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28.png"/><Relationship Id="rId24" Type="http://schemas.openxmlformats.org/officeDocument/2006/relationships/image" Target="../media/image22.png"/><Relationship Id="rId5" Type="http://schemas.openxmlformats.org/officeDocument/2006/relationships/image" Target="../media/image8.png"/><Relationship Id="rId15" Type="http://schemas.openxmlformats.org/officeDocument/2006/relationships/image" Target="../media/image19.png"/><Relationship Id="rId23" Type="http://schemas.openxmlformats.org/officeDocument/2006/relationships/image" Target="../media/image20.png"/><Relationship Id="rId10" Type="http://schemas.openxmlformats.org/officeDocument/2006/relationships/image" Target="../media/image27.png"/><Relationship Id="rId19" Type="http://schemas.openxmlformats.org/officeDocument/2006/relationships/image" Target="../media/image33.png"/><Relationship Id="rId4" Type="http://schemas.openxmlformats.org/officeDocument/2006/relationships/image" Target="../media/image26.png"/><Relationship Id="rId9" Type="http://schemas.openxmlformats.org/officeDocument/2006/relationships/image" Target="../media/image17.png"/><Relationship Id="rId14" Type="http://schemas.openxmlformats.org/officeDocument/2006/relationships/image" Target="../media/image21.pn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4" name="Form 113"/>
          <p:cNvCxnSpPr/>
          <p:nvPr/>
        </p:nvCxnSpPr>
        <p:spPr>
          <a:xfrm rot="10800000">
            <a:off x="3249316" y="2217770"/>
            <a:ext cx="459384" cy="3425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37" name="Gerade Verbindung 136"/>
          <p:cNvCxnSpPr/>
          <p:nvPr/>
        </p:nvCxnSpPr>
        <p:spPr>
          <a:xfrm rot="16200000" flipV="1">
            <a:off x="6877094" y="3334096"/>
            <a:ext cx="315328" cy="2965"/>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38" name="Rechteck 137"/>
          <p:cNvSpPr/>
          <p:nvPr/>
        </p:nvSpPr>
        <p:spPr>
          <a:xfrm>
            <a:off x="6675931" y="3440344"/>
            <a:ext cx="761003" cy="919222"/>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cxnSp>
        <p:nvCxnSpPr>
          <p:cNvPr id="129" name="Gerade Verbindung 128"/>
          <p:cNvCxnSpPr/>
          <p:nvPr/>
        </p:nvCxnSpPr>
        <p:spPr>
          <a:xfrm rot="16200000" flipV="1">
            <a:off x="5124290" y="3326539"/>
            <a:ext cx="315328" cy="2965"/>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30" name="Rechteck 129"/>
          <p:cNvSpPr/>
          <p:nvPr/>
        </p:nvSpPr>
        <p:spPr>
          <a:xfrm>
            <a:off x="4923127" y="3432787"/>
            <a:ext cx="761003" cy="919222"/>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cxnSp>
        <p:nvCxnSpPr>
          <p:cNvPr id="100" name="Gerade Verbindung 99"/>
          <p:cNvCxnSpPr/>
          <p:nvPr/>
        </p:nvCxnSpPr>
        <p:spPr>
          <a:xfrm rot="5400000">
            <a:off x="6061959" y="2402623"/>
            <a:ext cx="36970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Form 117"/>
          <p:cNvCxnSpPr/>
          <p:nvPr/>
        </p:nvCxnSpPr>
        <p:spPr>
          <a:xfrm flipV="1">
            <a:off x="2086835" y="2035811"/>
            <a:ext cx="587677" cy="526427"/>
          </a:xfrm>
          <a:prstGeom prst="bentConnector3">
            <a:avLst>
              <a:gd name="adj1" fmla="val 97975"/>
            </a:avLst>
          </a:prstGeom>
        </p:spPr>
        <p:style>
          <a:lnRef idx="2">
            <a:schemeClr val="accent1"/>
          </a:lnRef>
          <a:fillRef idx="0">
            <a:schemeClr val="accent1"/>
          </a:fillRef>
          <a:effectRef idx="1">
            <a:schemeClr val="accent1"/>
          </a:effectRef>
          <a:fontRef idx="minor">
            <a:schemeClr val="tx1"/>
          </a:fontRef>
        </p:style>
      </p:cxnSp>
      <p:cxnSp>
        <p:nvCxnSpPr>
          <p:cNvPr id="102" name="Gerade Verbindung 101"/>
          <p:cNvCxnSpPr/>
          <p:nvPr/>
        </p:nvCxnSpPr>
        <p:spPr>
          <a:xfrm rot="16200000" flipV="1">
            <a:off x="5121513" y="2830436"/>
            <a:ext cx="315328" cy="2965"/>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99" name="Form 98"/>
          <p:cNvCxnSpPr>
            <a:endCxn id="62" idx="2"/>
          </p:cNvCxnSpPr>
          <p:nvPr/>
        </p:nvCxnSpPr>
        <p:spPr>
          <a:xfrm flipV="1">
            <a:off x="5501029" y="2330312"/>
            <a:ext cx="1610516" cy="252868"/>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61" name="Picture 3" descr="C:\Users\Kai Huebl\Documents\OpcUaStack\20150711\images\company_128.png"/>
          <p:cNvPicPr>
            <a:picLocks noChangeAspect="1" noChangeArrowheads="1"/>
          </p:cNvPicPr>
          <p:nvPr/>
        </p:nvPicPr>
        <p:blipFill>
          <a:blip r:embed="rId2"/>
          <a:srcRect/>
          <a:stretch>
            <a:fillRect/>
          </a:stretch>
        </p:blipFill>
        <p:spPr bwMode="auto">
          <a:xfrm>
            <a:off x="6013868" y="1880312"/>
            <a:ext cx="450000" cy="450000"/>
          </a:xfrm>
          <a:prstGeom prst="rect">
            <a:avLst/>
          </a:prstGeom>
          <a:noFill/>
        </p:spPr>
      </p:pic>
      <p:cxnSp>
        <p:nvCxnSpPr>
          <p:cNvPr id="88" name="Gerade Verbindung 87"/>
          <p:cNvCxnSpPr/>
          <p:nvPr/>
        </p:nvCxnSpPr>
        <p:spPr>
          <a:xfrm rot="16200000" flipV="1">
            <a:off x="3933806" y="2829843"/>
            <a:ext cx="315328" cy="2965"/>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92" name="Rechteck 91"/>
          <p:cNvSpPr/>
          <p:nvPr/>
        </p:nvSpPr>
        <p:spPr>
          <a:xfrm>
            <a:off x="3708700" y="1818453"/>
            <a:ext cx="761003" cy="919222"/>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cxnSp>
        <p:nvCxnSpPr>
          <p:cNvPr id="87" name="Gerade Verbindung 86"/>
          <p:cNvCxnSpPr/>
          <p:nvPr/>
        </p:nvCxnSpPr>
        <p:spPr>
          <a:xfrm rot="16200000" flipV="1">
            <a:off x="1597416" y="2829843"/>
            <a:ext cx="315328" cy="2965"/>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89" name="Rechteck 88"/>
          <p:cNvSpPr/>
          <p:nvPr/>
        </p:nvSpPr>
        <p:spPr>
          <a:xfrm>
            <a:off x="1346788" y="1808372"/>
            <a:ext cx="761003" cy="919222"/>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cxnSp>
        <p:nvCxnSpPr>
          <p:cNvPr id="85" name="Form 84"/>
          <p:cNvCxnSpPr/>
          <p:nvPr/>
        </p:nvCxnSpPr>
        <p:spPr>
          <a:xfrm>
            <a:off x="2902396" y="3589923"/>
            <a:ext cx="1447005" cy="25406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72" name="Gewinkelte Verbindung 71"/>
          <p:cNvCxnSpPr/>
          <p:nvPr/>
        </p:nvCxnSpPr>
        <p:spPr>
          <a:xfrm rot="5400000" flipH="1" flipV="1">
            <a:off x="1831859" y="3137228"/>
            <a:ext cx="335482" cy="124087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70" name="Gerade Verbindung 69"/>
          <p:cNvCxnSpPr/>
          <p:nvPr/>
        </p:nvCxnSpPr>
        <p:spPr>
          <a:xfrm rot="16200000" flipV="1">
            <a:off x="2685890" y="3326539"/>
            <a:ext cx="315328" cy="2965"/>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76" name="Rechteck 75"/>
          <p:cNvSpPr/>
          <p:nvPr/>
        </p:nvSpPr>
        <p:spPr>
          <a:xfrm>
            <a:off x="2484727" y="3432787"/>
            <a:ext cx="761003" cy="919222"/>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sp>
        <p:nvSpPr>
          <p:cNvPr id="3" name="Rectangle 10"/>
          <p:cNvSpPr/>
          <p:nvPr/>
        </p:nvSpPr>
        <p:spPr>
          <a:xfrm>
            <a:off x="1172976" y="2988990"/>
            <a:ext cx="6263958" cy="18892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dirty="0" smtClean="0">
                <a:solidFill>
                  <a:schemeClr val="tx1"/>
                </a:solidFill>
              </a:rPr>
              <a:t>OPC UA Network</a:t>
            </a:r>
            <a:endParaRPr lang="en-US" sz="1000" dirty="0">
              <a:solidFill>
                <a:schemeClr val="tx1"/>
              </a:solidFill>
            </a:endParaRPr>
          </a:p>
        </p:txBody>
      </p:sp>
      <p:pic>
        <p:nvPicPr>
          <p:cNvPr id="1026" name="Picture 2" descr="C:\Users\Kai Huebl\Documents\OpcUaStack\20150711\images\database_128.png"/>
          <p:cNvPicPr>
            <a:picLocks noChangeAspect="1" noChangeArrowheads="1"/>
          </p:cNvPicPr>
          <p:nvPr/>
        </p:nvPicPr>
        <p:blipFill>
          <a:blip r:embed="rId3"/>
          <a:srcRect/>
          <a:stretch>
            <a:fillRect/>
          </a:stretch>
        </p:blipFill>
        <p:spPr bwMode="auto">
          <a:xfrm>
            <a:off x="5058437" y="3470572"/>
            <a:ext cx="450000" cy="450000"/>
          </a:xfrm>
          <a:prstGeom prst="rect">
            <a:avLst/>
          </a:prstGeom>
          <a:noFill/>
        </p:spPr>
      </p:pic>
      <p:pic>
        <p:nvPicPr>
          <p:cNvPr id="8" name="Picture 20" descr="C:\Users\Kai Huebl\Documents\OpcUaStack\20150711\images\webserver_128.png"/>
          <p:cNvPicPr>
            <a:picLocks noChangeAspect="1" noChangeArrowheads="1"/>
          </p:cNvPicPr>
          <p:nvPr/>
        </p:nvPicPr>
        <p:blipFill>
          <a:blip r:embed="rId4"/>
          <a:srcRect/>
          <a:stretch>
            <a:fillRect/>
          </a:stretch>
        </p:blipFill>
        <p:spPr bwMode="auto">
          <a:xfrm>
            <a:off x="1501084" y="1898651"/>
            <a:ext cx="450000" cy="450000"/>
          </a:xfrm>
          <a:prstGeom prst="rect">
            <a:avLst/>
          </a:prstGeom>
          <a:noFill/>
        </p:spPr>
      </p:pic>
      <p:pic>
        <p:nvPicPr>
          <p:cNvPr id="12" name="Picture 16" descr="C:\Users\Kai Huebl\Documents\OpcUaStack\20150711\images\server_128.png"/>
          <p:cNvPicPr>
            <a:picLocks noChangeAspect="1" noChangeArrowheads="1"/>
          </p:cNvPicPr>
          <p:nvPr/>
        </p:nvPicPr>
        <p:blipFill>
          <a:blip r:embed="rId5"/>
          <a:srcRect/>
          <a:stretch>
            <a:fillRect/>
          </a:stretch>
        </p:blipFill>
        <p:spPr bwMode="auto">
          <a:xfrm>
            <a:off x="3870570" y="1891031"/>
            <a:ext cx="450000" cy="450000"/>
          </a:xfrm>
          <a:prstGeom prst="rect">
            <a:avLst/>
          </a:prstGeom>
          <a:noFill/>
        </p:spPr>
      </p:pic>
      <p:sp>
        <p:nvSpPr>
          <p:cNvPr id="17" name="Textfeld 16"/>
          <p:cNvSpPr txBox="1"/>
          <p:nvPr/>
        </p:nvSpPr>
        <p:spPr>
          <a:xfrm>
            <a:off x="5983814" y="1738631"/>
            <a:ext cx="618631" cy="276999"/>
          </a:xfrm>
          <a:prstGeom prst="rect">
            <a:avLst/>
          </a:prstGeom>
          <a:noFill/>
        </p:spPr>
        <p:txBody>
          <a:bodyPr wrap="square" rtlCol="0">
            <a:spAutoFit/>
          </a:bodyPr>
          <a:lstStyle/>
          <a:p>
            <a:r>
              <a:rPr lang="de-DE" sz="1200" dirty="0" smtClean="0"/>
              <a:t>ERP</a:t>
            </a:r>
          </a:p>
        </p:txBody>
      </p:sp>
      <p:sp>
        <p:nvSpPr>
          <p:cNvPr id="18" name="Textfeld 17"/>
          <p:cNvSpPr txBox="1"/>
          <p:nvPr/>
        </p:nvSpPr>
        <p:spPr>
          <a:xfrm>
            <a:off x="2516491" y="3920572"/>
            <a:ext cx="729239" cy="461665"/>
          </a:xfrm>
          <a:prstGeom prst="rect">
            <a:avLst/>
          </a:prstGeom>
          <a:noFill/>
        </p:spPr>
        <p:txBody>
          <a:bodyPr wrap="none" rtlCol="0">
            <a:spAutoFit/>
          </a:bodyPr>
          <a:lstStyle/>
          <a:p>
            <a:r>
              <a:rPr lang="de-DE" sz="1200" dirty="0" smtClean="0"/>
              <a:t>OPC UA</a:t>
            </a:r>
          </a:p>
          <a:p>
            <a:r>
              <a:rPr lang="de-DE" sz="1200" dirty="0" smtClean="0"/>
              <a:t>Gateway</a:t>
            </a:r>
          </a:p>
        </p:txBody>
      </p:sp>
      <p:pic>
        <p:nvPicPr>
          <p:cNvPr id="21" name="Picture 6" descr="C:\Users\Kai Huebl\Documents\OpcUaStack\20150711\images\hard_disk_128.png"/>
          <p:cNvPicPr>
            <a:picLocks noChangeAspect="1" noChangeArrowheads="1"/>
          </p:cNvPicPr>
          <p:nvPr/>
        </p:nvPicPr>
        <p:blipFill>
          <a:blip r:embed="rId6"/>
          <a:srcRect/>
          <a:stretch>
            <a:fillRect/>
          </a:stretch>
        </p:blipFill>
        <p:spPr bwMode="auto">
          <a:xfrm>
            <a:off x="6811241" y="3493243"/>
            <a:ext cx="450000" cy="450000"/>
          </a:xfrm>
          <a:prstGeom prst="rect">
            <a:avLst/>
          </a:prstGeom>
          <a:noFill/>
        </p:spPr>
      </p:pic>
      <p:sp>
        <p:nvSpPr>
          <p:cNvPr id="24" name="Textfeld 23"/>
          <p:cNvSpPr txBox="1"/>
          <p:nvPr/>
        </p:nvSpPr>
        <p:spPr>
          <a:xfrm>
            <a:off x="6886545" y="1758812"/>
            <a:ext cx="460511" cy="276999"/>
          </a:xfrm>
          <a:prstGeom prst="rect">
            <a:avLst/>
          </a:prstGeom>
          <a:noFill/>
        </p:spPr>
        <p:txBody>
          <a:bodyPr wrap="none" rtlCol="0">
            <a:spAutoFit/>
          </a:bodyPr>
          <a:lstStyle/>
          <a:p>
            <a:r>
              <a:rPr lang="de-DE" sz="1200" dirty="0" smtClean="0"/>
              <a:t>MES</a:t>
            </a:r>
          </a:p>
        </p:txBody>
      </p:sp>
      <p:pic>
        <p:nvPicPr>
          <p:cNvPr id="29" name="Grafik 28" descr="s7.jpg"/>
          <p:cNvPicPr>
            <a:picLocks noGrp="1" noChangeAspect="1"/>
          </p:cNvPicPr>
          <p:nvPr isPhoto="1"/>
        </p:nvPicPr>
        <p:blipFill>
          <a:blip r:embed="rId7">
            <a:lum/>
          </a:blip>
          <a:stretch>
            <a:fillRect/>
          </a:stretch>
        </p:blipFill>
        <p:spPr>
          <a:xfrm>
            <a:off x="3506723" y="3866848"/>
            <a:ext cx="450000" cy="450000"/>
          </a:xfrm>
          <a:prstGeom prst="rect">
            <a:avLst/>
          </a:prstGeom>
          <a:noFill/>
          <a:ln>
            <a:noFill/>
          </a:ln>
        </p:spPr>
      </p:pic>
      <p:pic>
        <p:nvPicPr>
          <p:cNvPr id="31" name="Grafik 30" descr="raspberry.jpeg"/>
          <p:cNvPicPr>
            <a:picLocks noGrp="1" noChangeAspect="1"/>
          </p:cNvPicPr>
          <p:nvPr isPhoto="1"/>
        </p:nvPicPr>
        <p:blipFill>
          <a:blip r:embed="rId8">
            <a:lum/>
          </a:blip>
          <a:stretch>
            <a:fillRect/>
          </a:stretch>
        </p:blipFill>
        <p:spPr>
          <a:xfrm>
            <a:off x="4021408" y="3843988"/>
            <a:ext cx="793146" cy="450000"/>
          </a:xfrm>
          <a:prstGeom prst="rect">
            <a:avLst/>
          </a:prstGeom>
          <a:noFill/>
          <a:ln>
            <a:noFill/>
          </a:ln>
        </p:spPr>
      </p:pic>
      <p:pic>
        <p:nvPicPr>
          <p:cNvPr id="32" name="Picture 16" descr="C:\Users\Kai Huebl\Documents\OpcUaStack\20150711\images\server_128.png"/>
          <p:cNvPicPr>
            <a:picLocks noChangeAspect="1" noChangeArrowheads="1"/>
          </p:cNvPicPr>
          <p:nvPr/>
        </p:nvPicPr>
        <p:blipFill>
          <a:blip r:embed="rId5"/>
          <a:srcRect/>
          <a:stretch>
            <a:fillRect/>
          </a:stretch>
        </p:blipFill>
        <p:spPr bwMode="auto">
          <a:xfrm>
            <a:off x="2620036" y="3493243"/>
            <a:ext cx="450000" cy="450000"/>
          </a:xfrm>
          <a:prstGeom prst="rect">
            <a:avLst/>
          </a:prstGeom>
          <a:noFill/>
        </p:spPr>
      </p:pic>
      <p:pic>
        <p:nvPicPr>
          <p:cNvPr id="1051" name="Picture 27" descr="C:\Users\Kai Huebl\Documents\OpcUaStack\20150711\images\motor.gif"/>
          <p:cNvPicPr>
            <a:picLocks noChangeAspect="1" noChangeArrowheads="1"/>
          </p:cNvPicPr>
          <p:nvPr/>
        </p:nvPicPr>
        <p:blipFill>
          <a:blip r:embed="rId9"/>
          <a:srcRect/>
          <a:stretch>
            <a:fillRect/>
          </a:stretch>
        </p:blipFill>
        <p:spPr bwMode="auto">
          <a:xfrm>
            <a:off x="1841302" y="3902734"/>
            <a:ext cx="478670" cy="450000"/>
          </a:xfrm>
          <a:prstGeom prst="rect">
            <a:avLst/>
          </a:prstGeom>
          <a:noFill/>
        </p:spPr>
      </p:pic>
      <p:pic>
        <p:nvPicPr>
          <p:cNvPr id="1053" name="Picture 29" descr="C:\Users\Kai Huebl\Documents\OpcUaStack\20150711\images\wetterstation.jpg"/>
          <p:cNvPicPr>
            <a:picLocks noChangeAspect="1" noChangeArrowheads="1"/>
          </p:cNvPicPr>
          <p:nvPr/>
        </p:nvPicPr>
        <p:blipFill>
          <a:blip r:embed="rId10"/>
          <a:srcRect/>
          <a:stretch>
            <a:fillRect/>
          </a:stretch>
        </p:blipFill>
        <p:spPr bwMode="auto">
          <a:xfrm>
            <a:off x="1184644" y="3902734"/>
            <a:ext cx="450000" cy="450000"/>
          </a:xfrm>
          <a:prstGeom prst="rect">
            <a:avLst/>
          </a:prstGeom>
          <a:noFill/>
        </p:spPr>
      </p:pic>
      <p:pic>
        <p:nvPicPr>
          <p:cNvPr id="62" name="Picture 3" descr="C:\Users\Kai Huebl\Documents\OpcUaStack\20150711\images\company_128.png"/>
          <p:cNvPicPr>
            <a:picLocks noChangeAspect="1" noChangeArrowheads="1"/>
          </p:cNvPicPr>
          <p:nvPr/>
        </p:nvPicPr>
        <p:blipFill>
          <a:blip r:embed="rId2"/>
          <a:srcRect/>
          <a:stretch>
            <a:fillRect/>
          </a:stretch>
        </p:blipFill>
        <p:spPr bwMode="auto">
          <a:xfrm>
            <a:off x="6886545" y="1880312"/>
            <a:ext cx="450000" cy="450000"/>
          </a:xfrm>
          <a:prstGeom prst="rect">
            <a:avLst/>
          </a:prstGeom>
          <a:noFill/>
        </p:spPr>
      </p:pic>
      <p:pic>
        <p:nvPicPr>
          <p:cNvPr id="66" name="Picture 8" descr="C:\Users\Kai Huebl\Documents\OpcUaStack\20150711\images\mobile_phone_128.png"/>
          <p:cNvPicPr>
            <a:picLocks noChangeAspect="1" noChangeArrowheads="1"/>
          </p:cNvPicPr>
          <p:nvPr/>
        </p:nvPicPr>
        <p:blipFill>
          <a:blip r:embed="rId11"/>
          <a:srcRect/>
          <a:stretch>
            <a:fillRect/>
          </a:stretch>
        </p:blipFill>
        <p:spPr bwMode="auto">
          <a:xfrm>
            <a:off x="3024316" y="1912550"/>
            <a:ext cx="450000" cy="450000"/>
          </a:xfrm>
          <a:prstGeom prst="rect">
            <a:avLst/>
          </a:prstGeom>
          <a:noFill/>
        </p:spPr>
      </p:pic>
      <p:pic>
        <p:nvPicPr>
          <p:cNvPr id="67" name="Picture 9" descr="C:\Users\Kai Huebl\Documents\OpcUaStack\20150711\images\monitor_128.png"/>
          <p:cNvPicPr>
            <a:picLocks noChangeAspect="1" noChangeArrowheads="1"/>
          </p:cNvPicPr>
          <p:nvPr/>
        </p:nvPicPr>
        <p:blipFill>
          <a:blip r:embed="rId12"/>
          <a:srcRect/>
          <a:stretch>
            <a:fillRect/>
          </a:stretch>
        </p:blipFill>
        <p:spPr bwMode="auto">
          <a:xfrm>
            <a:off x="2441892" y="1945532"/>
            <a:ext cx="450000" cy="450000"/>
          </a:xfrm>
          <a:prstGeom prst="rect">
            <a:avLst/>
          </a:prstGeom>
          <a:noFill/>
        </p:spPr>
      </p:pic>
      <p:cxnSp>
        <p:nvCxnSpPr>
          <p:cNvPr id="83" name="Gerade Verbindung 82"/>
          <p:cNvCxnSpPr/>
          <p:nvPr/>
        </p:nvCxnSpPr>
        <p:spPr>
          <a:xfrm rot="5400000">
            <a:off x="1928416" y="3716955"/>
            <a:ext cx="254065"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Gerade Verbindung 85"/>
          <p:cNvCxnSpPr/>
          <p:nvPr/>
        </p:nvCxnSpPr>
        <p:spPr>
          <a:xfrm rot="5400000">
            <a:off x="3597196" y="3716955"/>
            <a:ext cx="254065" cy="1588"/>
          </a:xfrm>
          <a:prstGeom prst="line">
            <a:avLst/>
          </a:prstGeom>
        </p:spPr>
        <p:style>
          <a:lnRef idx="2">
            <a:schemeClr val="accent1"/>
          </a:lnRef>
          <a:fillRef idx="0">
            <a:schemeClr val="accent1"/>
          </a:fillRef>
          <a:effectRef idx="1">
            <a:schemeClr val="accent1"/>
          </a:effectRef>
          <a:fontRef idx="minor">
            <a:schemeClr val="tx1"/>
          </a:fontRef>
        </p:style>
      </p:cxnSp>
      <p:sp>
        <p:nvSpPr>
          <p:cNvPr id="91" name="Textfeld 90"/>
          <p:cNvSpPr txBox="1"/>
          <p:nvPr/>
        </p:nvSpPr>
        <p:spPr>
          <a:xfrm>
            <a:off x="1409032" y="2308544"/>
            <a:ext cx="670183" cy="461665"/>
          </a:xfrm>
          <a:prstGeom prst="rect">
            <a:avLst/>
          </a:prstGeom>
          <a:noFill/>
        </p:spPr>
        <p:txBody>
          <a:bodyPr wrap="none" rtlCol="0">
            <a:spAutoFit/>
          </a:bodyPr>
          <a:lstStyle/>
          <a:p>
            <a:r>
              <a:rPr lang="de-DE" sz="1200" dirty="0" smtClean="0"/>
              <a:t>OPC UA</a:t>
            </a:r>
          </a:p>
          <a:p>
            <a:r>
              <a:rPr lang="de-DE" sz="1200" dirty="0" smtClean="0"/>
              <a:t>   Web</a:t>
            </a:r>
          </a:p>
        </p:txBody>
      </p:sp>
      <p:sp>
        <p:nvSpPr>
          <p:cNvPr id="93" name="Textfeld 92"/>
          <p:cNvSpPr txBox="1"/>
          <p:nvPr/>
        </p:nvSpPr>
        <p:spPr>
          <a:xfrm>
            <a:off x="3773611" y="2333411"/>
            <a:ext cx="670183" cy="461665"/>
          </a:xfrm>
          <a:prstGeom prst="rect">
            <a:avLst/>
          </a:prstGeom>
          <a:noFill/>
        </p:spPr>
        <p:txBody>
          <a:bodyPr wrap="none" rtlCol="0">
            <a:spAutoFit/>
          </a:bodyPr>
          <a:lstStyle/>
          <a:p>
            <a:r>
              <a:rPr lang="de-DE" sz="1200" dirty="0" smtClean="0"/>
              <a:t>OPC UA</a:t>
            </a:r>
          </a:p>
          <a:p>
            <a:r>
              <a:rPr lang="de-DE" sz="1200" dirty="0" smtClean="0"/>
              <a:t>  Alarm</a:t>
            </a:r>
          </a:p>
        </p:txBody>
      </p:sp>
      <p:sp>
        <p:nvSpPr>
          <p:cNvPr id="94" name="Rechteck 93"/>
          <p:cNvSpPr/>
          <p:nvPr/>
        </p:nvSpPr>
        <p:spPr>
          <a:xfrm>
            <a:off x="4909965" y="1820759"/>
            <a:ext cx="761003" cy="919222"/>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sp>
        <p:nvSpPr>
          <p:cNvPr id="95" name="Textfeld 94"/>
          <p:cNvSpPr txBox="1"/>
          <p:nvPr/>
        </p:nvSpPr>
        <p:spPr>
          <a:xfrm>
            <a:off x="4941729" y="2308544"/>
            <a:ext cx="729239" cy="461665"/>
          </a:xfrm>
          <a:prstGeom prst="rect">
            <a:avLst/>
          </a:prstGeom>
          <a:noFill/>
        </p:spPr>
        <p:txBody>
          <a:bodyPr wrap="none" rtlCol="0">
            <a:spAutoFit/>
          </a:bodyPr>
          <a:lstStyle/>
          <a:p>
            <a:r>
              <a:rPr lang="de-DE" sz="1200" dirty="0" smtClean="0"/>
              <a:t>OPC UA</a:t>
            </a:r>
          </a:p>
          <a:p>
            <a:r>
              <a:rPr lang="de-DE" sz="1200" dirty="0" smtClean="0"/>
              <a:t>Gateway</a:t>
            </a:r>
          </a:p>
        </p:txBody>
      </p:sp>
      <p:pic>
        <p:nvPicPr>
          <p:cNvPr id="96" name="Picture 16" descr="C:\Users\Kai Huebl\Documents\OpcUaStack\20150711\images\server_128.png"/>
          <p:cNvPicPr>
            <a:picLocks noChangeAspect="1" noChangeArrowheads="1"/>
          </p:cNvPicPr>
          <p:nvPr/>
        </p:nvPicPr>
        <p:blipFill>
          <a:blip r:embed="rId5"/>
          <a:srcRect/>
          <a:stretch>
            <a:fillRect/>
          </a:stretch>
        </p:blipFill>
        <p:spPr bwMode="auto">
          <a:xfrm>
            <a:off x="5045274" y="1881215"/>
            <a:ext cx="450000" cy="450000"/>
          </a:xfrm>
          <a:prstGeom prst="rect">
            <a:avLst/>
          </a:prstGeom>
          <a:noFill/>
        </p:spPr>
      </p:pic>
      <p:sp>
        <p:nvSpPr>
          <p:cNvPr id="131" name="Textfeld 130"/>
          <p:cNvSpPr txBox="1"/>
          <p:nvPr/>
        </p:nvSpPr>
        <p:spPr>
          <a:xfrm>
            <a:off x="4954891" y="3920572"/>
            <a:ext cx="748923" cy="461665"/>
          </a:xfrm>
          <a:prstGeom prst="rect">
            <a:avLst/>
          </a:prstGeom>
          <a:noFill/>
        </p:spPr>
        <p:txBody>
          <a:bodyPr wrap="none" rtlCol="0">
            <a:spAutoFit/>
          </a:bodyPr>
          <a:lstStyle/>
          <a:p>
            <a:r>
              <a:rPr lang="de-DE" sz="1200" dirty="0" smtClean="0"/>
              <a:t>OPC UA</a:t>
            </a:r>
          </a:p>
          <a:p>
            <a:r>
              <a:rPr lang="de-DE" sz="1200" dirty="0" smtClean="0"/>
              <a:t>Historien</a:t>
            </a:r>
          </a:p>
        </p:txBody>
      </p:sp>
      <p:cxnSp>
        <p:nvCxnSpPr>
          <p:cNvPr id="133" name="Gerade Verbindung 132"/>
          <p:cNvCxnSpPr/>
          <p:nvPr/>
        </p:nvCxnSpPr>
        <p:spPr>
          <a:xfrm rot="16200000" flipV="1">
            <a:off x="6020179" y="3334096"/>
            <a:ext cx="315328" cy="2965"/>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34" name="Rechteck 133"/>
          <p:cNvSpPr/>
          <p:nvPr/>
        </p:nvSpPr>
        <p:spPr>
          <a:xfrm>
            <a:off x="5819016" y="3440344"/>
            <a:ext cx="761003" cy="919222"/>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sp>
        <p:nvSpPr>
          <p:cNvPr id="135" name="Textfeld 134"/>
          <p:cNvSpPr txBox="1"/>
          <p:nvPr/>
        </p:nvSpPr>
        <p:spPr>
          <a:xfrm>
            <a:off x="5850780" y="3928129"/>
            <a:ext cx="670183" cy="461665"/>
          </a:xfrm>
          <a:prstGeom prst="rect">
            <a:avLst/>
          </a:prstGeom>
          <a:noFill/>
        </p:spPr>
        <p:txBody>
          <a:bodyPr wrap="none" rtlCol="0">
            <a:spAutoFit/>
          </a:bodyPr>
          <a:lstStyle/>
          <a:p>
            <a:r>
              <a:rPr lang="de-DE" sz="1200" dirty="0" smtClean="0"/>
              <a:t>OPC UA</a:t>
            </a:r>
          </a:p>
          <a:p>
            <a:r>
              <a:rPr lang="de-DE" sz="1200" dirty="0" smtClean="0"/>
              <a:t>  Ident</a:t>
            </a:r>
          </a:p>
        </p:txBody>
      </p:sp>
      <p:sp>
        <p:nvSpPr>
          <p:cNvPr id="139" name="Textfeld 138"/>
          <p:cNvSpPr txBox="1"/>
          <p:nvPr/>
        </p:nvSpPr>
        <p:spPr>
          <a:xfrm>
            <a:off x="6707695" y="3928129"/>
            <a:ext cx="703847" cy="461665"/>
          </a:xfrm>
          <a:prstGeom prst="rect">
            <a:avLst/>
          </a:prstGeom>
          <a:noFill/>
        </p:spPr>
        <p:txBody>
          <a:bodyPr wrap="none" rtlCol="0">
            <a:spAutoFit/>
          </a:bodyPr>
          <a:lstStyle/>
          <a:p>
            <a:r>
              <a:rPr lang="de-DE" sz="1200" dirty="0" smtClean="0"/>
              <a:t>OPC UA</a:t>
            </a:r>
          </a:p>
          <a:p>
            <a:r>
              <a:rPr lang="de-DE" sz="1200" dirty="0" smtClean="0"/>
              <a:t>  Service</a:t>
            </a:r>
          </a:p>
        </p:txBody>
      </p:sp>
      <p:pic>
        <p:nvPicPr>
          <p:cNvPr id="141" name="Picture 2" descr="C:\Users\Kai Huebl\Documents\OpcUaStack\20150711\images\database_128.png"/>
          <p:cNvPicPr>
            <a:picLocks noChangeAspect="1" noChangeArrowheads="1"/>
          </p:cNvPicPr>
          <p:nvPr/>
        </p:nvPicPr>
        <p:blipFill>
          <a:blip r:embed="rId3"/>
          <a:srcRect/>
          <a:stretch>
            <a:fillRect/>
          </a:stretch>
        </p:blipFill>
        <p:spPr bwMode="auto">
          <a:xfrm>
            <a:off x="5954326" y="3475405"/>
            <a:ext cx="450000" cy="450000"/>
          </a:xfrm>
          <a:prstGeom prst="rect">
            <a:avLst/>
          </a:prstGeom>
          <a:noFill/>
        </p:spPr>
      </p:pic>
      <p:sp>
        <p:nvSpPr>
          <p:cNvPr id="142" name="Textfeld 141"/>
          <p:cNvSpPr txBox="1"/>
          <p:nvPr/>
        </p:nvSpPr>
        <p:spPr>
          <a:xfrm>
            <a:off x="2319973" y="1546439"/>
            <a:ext cx="750064" cy="461665"/>
          </a:xfrm>
          <a:prstGeom prst="rect">
            <a:avLst/>
          </a:prstGeom>
          <a:noFill/>
        </p:spPr>
        <p:txBody>
          <a:bodyPr wrap="square" rtlCol="0">
            <a:spAutoFit/>
          </a:bodyPr>
          <a:lstStyle/>
          <a:p>
            <a:r>
              <a:rPr lang="de-DE" sz="1200" dirty="0" smtClean="0"/>
              <a:t>   Web Browser</a:t>
            </a:r>
          </a:p>
        </p:txBody>
      </p:sp>
      <p:sp>
        <p:nvSpPr>
          <p:cNvPr id="143" name="Textfeld 142"/>
          <p:cNvSpPr txBox="1"/>
          <p:nvPr/>
        </p:nvSpPr>
        <p:spPr>
          <a:xfrm>
            <a:off x="2986216" y="1766430"/>
            <a:ext cx="618631" cy="276999"/>
          </a:xfrm>
          <a:prstGeom prst="rect">
            <a:avLst/>
          </a:prstGeom>
          <a:noFill/>
        </p:spPr>
        <p:txBody>
          <a:bodyPr wrap="square" rtlCol="0">
            <a:spAutoFit/>
          </a:bodyPr>
          <a:lstStyle/>
          <a:p>
            <a:r>
              <a:rPr lang="de-DE" sz="1200" dirty="0" smtClean="0"/>
              <a:t>Phone</a:t>
            </a:r>
          </a:p>
        </p:txBody>
      </p:sp>
    </p:spTree>
    <p:extLst>
      <p:ext uri="{BB962C8B-B14F-4D97-AF65-F5344CB8AC3E}">
        <p14:creationId xmlns:p14="http://schemas.microsoft.com/office/powerpoint/2010/main" xmlns="" val="3015749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hteck 37"/>
          <p:cNvSpPr/>
          <p:nvPr/>
        </p:nvSpPr>
        <p:spPr>
          <a:xfrm>
            <a:off x="3558540" y="3581820"/>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cxnSp>
        <p:nvCxnSpPr>
          <p:cNvPr id="36" name="Gerade Verbindung 35"/>
          <p:cNvCxnSpPr/>
          <p:nvPr/>
        </p:nvCxnSpPr>
        <p:spPr>
          <a:xfrm rot="5400000">
            <a:off x="3883854" y="3417195"/>
            <a:ext cx="297182" cy="1588"/>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32" name="Rechteck 31"/>
          <p:cNvSpPr/>
          <p:nvPr/>
        </p:nvSpPr>
        <p:spPr>
          <a:xfrm>
            <a:off x="2234454" y="2758860"/>
            <a:ext cx="1097323" cy="56346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dirty="0"/>
          </a:p>
        </p:txBody>
      </p:sp>
      <p:sp>
        <p:nvSpPr>
          <p:cNvPr id="31" name="Rechteck 30"/>
          <p:cNvSpPr/>
          <p:nvPr/>
        </p:nvSpPr>
        <p:spPr>
          <a:xfrm>
            <a:off x="2234454" y="2004480"/>
            <a:ext cx="1097323" cy="56346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dirty="0"/>
          </a:p>
        </p:txBody>
      </p:sp>
      <p:sp>
        <p:nvSpPr>
          <p:cNvPr id="28" name="Rechteck 27"/>
          <p:cNvSpPr/>
          <p:nvPr/>
        </p:nvSpPr>
        <p:spPr>
          <a:xfrm>
            <a:off x="4825254" y="1989240"/>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sp>
        <p:nvSpPr>
          <p:cNvPr id="27" name="Rechteck 26"/>
          <p:cNvSpPr/>
          <p:nvPr/>
        </p:nvSpPr>
        <p:spPr>
          <a:xfrm>
            <a:off x="4825254" y="2743200"/>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cxnSp>
        <p:nvCxnSpPr>
          <p:cNvPr id="22" name="Gerade Verbindung 21"/>
          <p:cNvCxnSpPr/>
          <p:nvPr/>
        </p:nvCxnSpPr>
        <p:spPr>
          <a:xfrm rot="10800000" flipV="1">
            <a:off x="3247957" y="2194560"/>
            <a:ext cx="311422" cy="1"/>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p:nvCxnSpPr>
        <p:spPr>
          <a:xfrm rot="10800000" flipV="1">
            <a:off x="4460492" y="2194558"/>
            <a:ext cx="311422" cy="1"/>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9" name="Gerade Verbindung 18"/>
          <p:cNvCxnSpPr/>
          <p:nvPr/>
        </p:nvCxnSpPr>
        <p:spPr>
          <a:xfrm rot="10800000" flipV="1">
            <a:off x="4498592" y="2964180"/>
            <a:ext cx="311422" cy="1"/>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9" name="Rechteck 8"/>
          <p:cNvSpPr/>
          <p:nvPr/>
        </p:nvSpPr>
        <p:spPr>
          <a:xfrm>
            <a:off x="4771914" y="1935900"/>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pic>
        <p:nvPicPr>
          <p:cNvPr id="8" name="Picture 22" descr="C:\Users\Kai Huebl\Documents\OpcUaStack\20150711\images\xml.png"/>
          <p:cNvPicPr>
            <a:picLocks noChangeAspect="1" noChangeArrowheads="1"/>
          </p:cNvPicPr>
          <p:nvPr/>
        </p:nvPicPr>
        <p:blipFill>
          <a:blip r:embed="rId2"/>
          <a:srcRect/>
          <a:stretch>
            <a:fillRect/>
          </a:stretch>
        </p:blipFill>
        <p:spPr bwMode="auto">
          <a:xfrm>
            <a:off x="4810014" y="1988400"/>
            <a:ext cx="450000" cy="450000"/>
          </a:xfrm>
          <a:prstGeom prst="rect">
            <a:avLst/>
          </a:prstGeom>
          <a:noFill/>
        </p:spPr>
      </p:pic>
      <p:sp>
        <p:nvSpPr>
          <p:cNvPr id="11" name="Textfeld 10"/>
          <p:cNvSpPr txBox="1"/>
          <p:nvPr/>
        </p:nvSpPr>
        <p:spPr>
          <a:xfrm>
            <a:off x="5199054" y="1988400"/>
            <a:ext cx="670183" cy="461665"/>
          </a:xfrm>
          <a:prstGeom prst="rect">
            <a:avLst/>
          </a:prstGeom>
          <a:noFill/>
        </p:spPr>
        <p:txBody>
          <a:bodyPr wrap="none" rtlCol="0">
            <a:spAutoFit/>
          </a:bodyPr>
          <a:lstStyle/>
          <a:p>
            <a:r>
              <a:rPr lang="de-DE" sz="1200" dirty="0" smtClean="0"/>
              <a:t>OPC UA</a:t>
            </a:r>
          </a:p>
          <a:p>
            <a:r>
              <a:rPr lang="de-DE" sz="1200" dirty="0" smtClean="0"/>
              <a:t> Model</a:t>
            </a:r>
          </a:p>
        </p:txBody>
      </p:sp>
      <p:sp>
        <p:nvSpPr>
          <p:cNvPr id="12" name="Rechteck 11"/>
          <p:cNvSpPr/>
          <p:nvPr/>
        </p:nvSpPr>
        <p:spPr>
          <a:xfrm>
            <a:off x="4771914" y="2682240"/>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pic>
        <p:nvPicPr>
          <p:cNvPr id="13" name="Picture 22" descr="C:\Users\Kai Huebl\Documents\OpcUaStack\20150711\images\xml.png"/>
          <p:cNvPicPr>
            <a:picLocks noChangeAspect="1" noChangeArrowheads="1"/>
          </p:cNvPicPr>
          <p:nvPr/>
        </p:nvPicPr>
        <p:blipFill>
          <a:blip r:embed="rId2"/>
          <a:srcRect/>
          <a:stretch>
            <a:fillRect/>
          </a:stretch>
        </p:blipFill>
        <p:spPr bwMode="auto">
          <a:xfrm>
            <a:off x="4810014" y="2734740"/>
            <a:ext cx="450000" cy="450000"/>
          </a:xfrm>
          <a:prstGeom prst="rect">
            <a:avLst/>
          </a:prstGeom>
          <a:noFill/>
        </p:spPr>
      </p:pic>
      <p:sp>
        <p:nvSpPr>
          <p:cNvPr id="14" name="Textfeld 13"/>
          <p:cNvSpPr txBox="1"/>
          <p:nvPr/>
        </p:nvSpPr>
        <p:spPr>
          <a:xfrm>
            <a:off x="5191434" y="2734740"/>
            <a:ext cx="678327" cy="461665"/>
          </a:xfrm>
          <a:prstGeom prst="rect">
            <a:avLst/>
          </a:prstGeom>
          <a:noFill/>
        </p:spPr>
        <p:txBody>
          <a:bodyPr wrap="none" rtlCol="0">
            <a:spAutoFit/>
          </a:bodyPr>
          <a:lstStyle/>
          <a:p>
            <a:r>
              <a:rPr lang="de-DE" sz="1200" dirty="0" smtClean="0"/>
              <a:t>Produkt</a:t>
            </a:r>
          </a:p>
          <a:p>
            <a:r>
              <a:rPr lang="de-DE" sz="1200" dirty="0" smtClean="0"/>
              <a:t> Model</a:t>
            </a:r>
          </a:p>
        </p:txBody>
      </p:sp>
      <p:sp>
        <p:nvSpPr>
          <p:cNvPr id="15" name="Rectangle 10"/>
          <p:cNvSpPr/>
          <p:nvPr/>
        </p:nvSpPr>
        <p:spPr>
          <a:xfrm>
            <a:off x="3543300" y="1935900"/>
            <a:ext cx="1020894" cy="13864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r>
              <a:rPr lang="en-US" sz="1200" dirty="0" smtClean="0">
                <a:solidFill>
                  <a:schemeClr val="tx1"/>
                </a:solidFill>
              </a:rPr>
              <a:t>OPC UA</a:t>
            </a:r>
          </a:p>
          <a:p>
            <a:pPr algn="ctr"/>
            <a:r>
              <a:rPr lang="en-US" sz="1200" dirty="0" smtClean="0">
                <a:solidFill>
                  <a:schemeClr val="tx1"/>
                </a:solidFill>
              </a:rPr>
              <a:t> Application </a:t>
            </a:r>
          </a:p>
          <a:p>
            <a:pPr algn="ctr"/>
            <a:r>
              <a:rPr lang="en-US" sz="1200" dirty="0" smtClean="0">
                <a:solidFill>
                  <a:schemeClr val="tx1"/>
                </a:solidFill>
              </a:rPr>
              <a:t>Server</a:t>
            </a: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a:solidFill>
                <a:schemeClr val="tx1"/>
              </a:solidFill>
            </a:endParaRPr>
          </a:p>
        </p:txBody>
      </p:sp>
      <p:pic>
        <p:nvPicPr>
          <p:cNvPr id="20" name="Picture 16" descr="C:\Users\Kai Huebl\Documents\OpcUaStack\20150711\images\server_128.png"/>
          <p:cNvPicPr>
            <a:picLocks noChangeAspect="1" noChangeArrowheads="1"/>
          </p:cNvPicPr>
          <p:nvPr/>
        </p:nvPicPr>
        <p:blipFill>
          <a:blip r:embed="rId3"/>
          <a:srcRect/>
          <a:stretch>
            <a:fillRect/>
          </a:stretch>
        </p:blipFill>
        <p:spPr bwMode="auto">
          <a:xfrm>
            <a:off x="3604511" y="2030545"/>
            <a:ext cx="450000" cy="450000"/>
          </a:xfrm>
          <a:prstGeom prst="rect">
            <a:avLst/>
          </a:prstGeom>
          <a:noFill/>
        </p:spPr>
      </p:pic>
      <p:sp>
        <p:nvSpPr>
          <p:cNvPr id="21" name="Rechteck 20"/>
          <p:cNvSpPr/>
          <p:nvPr/>
        </p:nvSpPr>
        <p:spPr>
          <a:xfrm>
            <a:off x="2188734" y="1951140"/>
            <a:ext cx="1097323" cy="56346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dirty="0"/>
          </a:p>
        </p:txBody>
      </p:sp>
      <p:cxnSp>
        <p:nvCxnSpPr>
          <p:cNvPr id="23" name="Gerade Verbindung 22"/>
          <p:cNvCxnSpPr/>
          <p:nvPr/>
        </p:nvCxnSpPr>
        <p:spPr>
          <a:xfrm rot="10800000" flipV="1">
            <a:off x="3232717" y="2987040"/>
            <a:ext cx="311422" cy="1"/>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4" name="Rechteck 23"/>
          <p:cNvSpPr/>
          <p:nvPr/>
        </p:nvSpPr>
        <p:spPr>
          <a:xfrm>
            <a:off x="2181114" y="2705520"/>
            <a:ext cx="1097323" cy="56346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dirty="0"/>
          </a:p>
        </p:txBody>
      </p:sp>
      <p:pic>
        <p:nvPicPr>
          <p:cNvPr id="25" name="Picture 15" descr="C:\Users\Kai Huebl\Documents\OpcUaStack\20150711\images\salesman_128.png"/>
          <p:cNvPicPr>
            <a:picLocks noChangeAspect="1" noChangeArrowheads="1"/>
          </p:cNvPicPr>
          <p:nvPr/>
        </p:nvPicPr>
        <p:blipFill>
          <a:blip r:embed="rId4"/>
          <a:srcRect/>
          <a:stretch>
            <a:fillRect/>
          </a:stretch>
        </p:blipFill>
        <p:spPr bwMode="auto">
          <a:xfrm>
            <a:off x="2188734" y="2757600"/>
            <a:ext cx="450000" cy="450000"/>
          </a:xfrm>
          <a:prstGeom prst="rect">
            <a:avLst/>
          </a:prstGeom>
          <a:noFill/>
        </p:spPr>
      </p:pic>
      <p:pic>
        <p:nvPicPr>
          <p:cNvPr id="26" name="Picture 16" descr="C:\Users\Kai Huebl\Documents\OpcUaStack\20150711\images\server_128.png"/>
          <p:cNvPicPr>
            <a:picLocks noChangeAspect="1" noChangeArrowheads="1"/>
          </p:cNvPicPr>
          <p:nvPr/>
        </p:nvPicPr>
        <p:blipFill>
          <a:blip r:embed="rId3"/>
          <a:srcRect/>
          <a:stretch>
            <a:fillRect/>
          </a:stretch>
        </p:blipFill>
        <p:spPr bwMode="auto">
          <a:xfrm>
            <a:off x="2188734" y="2049360"/>
            <a:ext cx="450000" cy="450000"/>
          </a:xfrm>
          <a:prstGeom prst="rect">
            <a:avLst/>
          </a:prstGeom>
          <a:noFill/>
        </p:spPr>
      </p:pic>
      <p:sp>
        <p:nvSpPr>
          <p:cNvPr id="29" name="Textfeld 28"/>
          <p:cNvSpPr txBox="1"/>
          <p:nvPr/>
        </p:nvSpPr>
        <p:spPr>
          <a:xfrm>
            <a:off x="2615874" y="2014835"/>
            <a:ext cx="689548" cy="461665"/>
          </a:xfrm>
          <a:prstGeom prst="rect">
            <a:avLst/>
          </a:prstGeom>
          <a:noFill/>
        </p:spPr>
        <p:txBody>
          <a:bodyPr wrap="none" rtlCol="0">
            <a:spAutoFit/>
          </a:bodyPr>
          <a:lstStyle/>
          <a:p>
            <a:r>
              <a:rPr lang="de-DE" sz="1200" dirty="0" smtClean="0"/>
              <a:t>OPC UA</a:t>
            </a:r>
          </a:p>
          <a:p>
            <a:r>
              <a:rPr lang="de-DE" sz="1200" dirty="0" smtClean="0"/>
              <a:t> Server</a:t>
            </a:r>
          </a:p>
        </p:txBody>
      </p:sp>
      <p:sp>
        <p:nvSpPr>
          <p:cNvPr id="30" name="Textfeld 29"/>
          <p:cNvSpPr txBox="1"/>
          <p:nvPr/>
        </p:nvSpPr>
        <p:spPr>
          <a:xfrm>
            <a:off x="2596509" y="2757600"/>
            <a:ext cx="689548" cy="461665"/>
          </a:xfrm>
          <a:prstGeom prst="rect">
            <a:avLst/>
          </a:prstGeom>
          <a:noFill/>
        </p:spPr>
        <p:txBody>
          <a:bodyPr wrap="none" rtlCol="0">
            <a:spAutoFit/>
          </a:bodyPr>
          <a:lstStyle/>
          <a:p>
            <a:r>
              <a:rPr lang="de-DE" sz="1200" dirty="0" smtClean="0"/>
              <a:t>OPC UA</a:t>
            </a:r>
          </a:p>
          <a:p>
            <a:r>
              <a:rPr lang="de-DE" sz="1200" dirty="0" smtClean="0"/>
              <a:t> Client</a:t>
            </a:r>
          </a:p>
        </p:txBody>
      </p:sp>
      <p:pic>
        <p:nvPicPr>
          <p:cNvPr id="33" name="Picture 24" descr="C:\Users\Kai Huebl\Documents\OpcUaStack\20150711\images\ASNeG_Server.png"/>
          <p:cNvPicPr>
            <a:picLocks noChangeAspect="1" noChangeArrowheads="1"/>
          </p:cNvPicPr>
          <p:nvPr/>
        </p:nvPicPr>
        <p:blipFill>
          <a:blip r:embed="rId5"/>
          <a:srcRect/>
          <a:stretch>
            <a:fillRect/>
          </a:stretch>
        </p:blipFill>
        <p:spPr bwMode="auto">
          <a:xfrm>
            <a:off x="3743824" y="1989840"/>
            <a:ext cx="1081430" cy="540000"/>
          </a:xfrm>
          <a:prstGeom prst="rect">
            <a:avLst/>
          </a:prstGeom>
          <a:noFill/>
        </p:spPr>
      </p:pic>
      <p:sp>
        <p:nvSpPr>
          <p:cNvPr id="35" name="Rechteck 34"/>
          <p:cNvSpPr/>
          <p:nvPr/>
        </p:nvSpPr>
        <p:spPr>
          <a:xfrm>
            <a:off x="3505200" y="3528480"/>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pic>
        <p:nvPicPr>
          <p:cNvPr id="34" name="Picture 14" descr="C:\Users\Kai Huebl\Documents\OpcUaStack\20150711\images\run_128.png"/>
          <p:cNvPicPr>
            <a:picLocks noChangeAspect="1" noChangeArrowheads="1"/>
          </p:cNvPicPr>
          <p:nvPr/>
        </p:nvPicPr>
        <p:blipFill>
          <a:blip r:embed="rId6"/>
          <a:srcRect/>
          <a:stretch>
            <a:fillRect/>
          </a:stretch>
        </p:blipFill>
        <p:spPr bwMode="auto">
          <a:xfrm>
            <a:off x="3535680" y="3588600"/>
            <a:ext cx="450000" cy="450000"/>
          </a:xfrm>
          <a:prstGeom prst="rect">
            <a:avLst/>
          </a:prstGeom>
          <a:noFill/>
        </p:spPr>
      </p:pic>
      <p:sp>
        <p:nvSpPr>
          <p:cNvPr id="40" name="Textfeld 39"/>
          <p:cNvSpPr txBox="1"/>
          <p:nvPr/>
        </p:nvSpPr>
        <p:spPr>
          <a:xfrm>
            <a:off x="3962296" y="3581820"/>
            <a:ext cx="678327" cy="461665"/>
          </a:xfrm>
          <a:prstGeom prst="rect">
            <a:avLst/>
          </a:prstGeom>
          <a:noFill/>
        </p:spPr>
        <p:txBody>
          <a:bodyPr wrap="none" rtlCol="0">
            <a:spAutoFit/>
          </a:bodyPr>
          <a:lstStyle/>
          <a:p>
            <a:r>
              <a:rPr lang="de-DE" sz="1200" dirty="0" smtClean="0"/>
              <a:t>Produkt</a:t>
            </a:r>
          </a:p>
          <a:p>
            <a:r>
              <a:rPr lang="de-DE" sz="1200" dirty="0" smtClean="0"/>
              <a:t> Library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Gerade Verbindung 36"/>
          <p:cNvCxnSpPr/>
          <p:nvPr/>
        </p:nvCxnSpPr>
        <p:spPr>
          <a:xfrm rot="5400000" flipH="1" flipV="1">
            <a:off x="3875613" y="3793563"/>
            <a:ext cx="587161" cy="764"/>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35" name="Rectangle 10"/>
          <p:cNvSpPr/>
          <p:nvPr/>
        </p:nvSpPr>
        <p:spPr>
          <a:xfrm>
            <a:off x="3657851" y="3833280"/>
            <a:ext cx="1020894" cy="11044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r>
              <a:rPr lang="en-US" sz="1200" dirty="0" smtClean="0">
                <a:solidFill>
                  <a:schemeClr val="tx1"/>
                </a:solidFill>
              </a:rPr>
              <a:t>OPC UA</a:t>
            </a:r>
          </a:p>
          <a:p>
            <a:pPr algn="ctr"/>
            <a:r>
              <a:rPr lang="en-US" sz="1200" dirty="0" smtClean="0">
                <a:solidFill>
                  <a:schemeClr val="tx1"/>
                </a:solidFill>
              </a:rPr>
              <a:t> Designer</a:t>
            </a: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a:solidFill>
                <a:schemeClr val="tx1"/>
              </a:solidFill>
            </a:endParaRPr>
          </a:p>
        </p:txBody>
      </p:sp>
      <p:cxnSp>
        <p:nvCxnSpPr>
          <p:cNvPr id="32" name="Gerade Verbindung 31"/>
          <p:cNvCxnSpPr/>
          <p:nvPr/>
        </p:nvCxnSpPr>
        <p:spPr>
          <a:xfrm rot="10800000" flipV="1">
            <a:off x="4633958" y="2792125"/>
            <a:ext cx="311422" cy="1"/>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4" name="Rechteck 3"/>
          <p:cNvSpPr/>
          <p:nvPr/>
        </p:nvSpPr>
        <p:spPr>
          <a:xfrm>
            <a:off x="4983480" y="2567521"/>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sp>
        <p:nvSpPr>
          <p:cNvPr id="7" name="Rechteck 6"/>
          <p:cNvSpPr/>
          <p:nvPr/>
        </p:nvSpPr>
        <p:spPr>
          <a:xfrm>
            <a:off x="3623580" y="1326299"/>
            <a:ext cx="1097323" cy="56346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dirty="0"/>
          </a:p>
        </p:txBody>
      </p:sp>
      <p:sp>
        <p:nvSpPr>
          <p:cNvPr id="8" name="Rechteck 7"/>
          <p:cNvSpPr/>
          <p:nvPr/>
        </p:nvSpPr>
        <p:spPr>
          <a:xfrm>
            <a:off x="2341134" y="2282005"/>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sp>
        <p:nvSpPr>
          <p:cNvPr id="9" name="Rechteck 8"/>
          <p:cNvSpPr/>
          <p:nvPr/>
        </p:nvSpPr>
        <p:spPr>
          <a:xfrm>
            <a:off x="2341134" y="2997865"/>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cxnSp>
        <p:nvCxnSpPr>
          <p:cNvPr id="10" name="Gerade Verbindung 9"/>
          <p:cNvCxnSpPr>
            <a:stCxn id="19" idx="0"/>
          </p:cNvCxnSpPr>
          <p:nvPr/>
        </p:nvCxnSpPr>
        <p:spPr>
          <a:xfrm rot="5400000" flipH="1" flipV="1">
            <a:off x="3874849" y="1840058"/>
            <a:ext cx="587161" cy="764"/>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1" name="Gerade Verbindung 10"/>
          <p:cNvCxnSpPr/>
          <p:nvPr/>
        </p:nvCxnSpPr>
        <p:spPr>
          <a:xfrm rot="10800000" flipV="1">
            <a:off x="3376658" y="2514179"/>
            <a:ext cx="311422" cy="1"/>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2" name="Gerade Verbindung 11"/>
          <p:cNvCxnSpPr/>
          <p:nvPr/>
        </p:nvCxnSpPr>
        <p:spPr>
          <a:xfrm rot="10800000" flipV="1">
            <a:off x="3361418" y="3200398"/>
            <a:ext cx="311422" cy="1"/>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3" name="Rechteck 12"/>
          <p:cNvSpPr/>
          <p:nvPr/>
        </p:nvSpPr>
        <p:spPr>
          <a:xfrm>
            <a:off x="2287794" y="2228665"/>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pic>
        <p:nvPicPr>
          <p:cNvPr id="14" name="Picture 22" descr="C:\Users\Kai Huebl\Documents\OpcUaStack\20150711\images\xml.png"/>
          <p:cNvPicPr>
            <a:picLocks noChangeAspect="1" noChangeArrowheads="1"/>
          </p:cNvPicPr>
          <p:nvPr/>
        </p:nvPicPr>
        <p:blipFill>
          <a:blip r:embed="rId2"/>
          <a:srcRect/>
          <a:stretch>
            <a:fillRect/>
          </a:stretch>
        </p:blipFill>
        <p:spPr bwMode="auto">
          <a:xfrm>
            <a:off x="2325894" y="2281165"/>
            <a:ext cx="450000" cy="450000"/>
          </a:xfrm>
          <a:prstGeom prst="rect">
            <a:avLst/>
          </a:prstGeom>
          <a:noFill/>
        </p:spPr>
      </p:pic>
      <p:sp>
        <p:nvSpPr>
          <p:cNvPr id="15" name="Textfeld 14"/>
          <p:cNvSpPr txBox="1"/>
          <p:nvPr/>
        </p:nvSpPr>
        <p:spPr>
          <a:xfrm>
            <a:off x="2714934" y="2281165"/>
            <a:ext cx="670183" cy="461665"/>
          </a:xfrm>
          <a:prstGeom prst="rect">
            <a:avLst/>
          </a:prstGeom>
          <a:noFill/>
        </p:spPr>
        <p:txBody>
          <a:bodyPr wrap="none" rtlCol="0">
            <a:spAutoFit/>
          </a:bodyPr>
          <a:lstStyle/>
          <a:p>
            <a:r>
              <a:rPr lang="de-DE" sz="1200" dirty="0" smtClean="0"/>
              <a:t>OPC UA</a:t>
            </a:r>
          </a:p>
          <a:p>
            <a:r>
              <a:rPr lang="de-DE" sz="1200" dirty="0" smtClean="0"/>
              <a:t> Model</a:t>
            </a:r>
          </a:p>
        </p:txBody>
      </p:sp>
      <p:sp>
        <p:nvSpPr>
          <p:cNvPr id="16" name="Rechteck 15"/>
          <p:cNvSpPr/>
          <p:nvPr/>
        </p:nvSpPr>
        <p:spPr>
          <a:xfrm>
            <a:off x="2287794" y="2936905"/>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pic>
        <p:nvPicPr>
          <p:cNvPr id="17" name="Picture 22" descr="C:\Users\Kai Huebl\Documents\OpcUaStack\20150711\images\xml.png"/>
          <p:cNvPicPr>
            <a:picLocks noChangeAspect="1" noChangeArrowheads="1"/>
          </p:cNvPicPr>
          <p:nvPr/>
        </p:nvPicPr>
        <p:blipFill>
          <a:blip r:embed="rId2"/>
          <a:srcRect/>
          <a:stretch>
            <a:fillRect/>
          </a:stretch>
        </p:blipFill>
        <p:spPr bwMode="auto">
          <a:xfrm>
            <a:off x="2325894" y="2989405"/>
            <a:ext cx="450000" cy="450000"/>
          </a:xfrm>
          <a:prstGeom prst="rect">
            <a:avLst/>
          </a:prstGeom>
          <a:noFill/>
        </p:spPr>
      </p:pic>
      <p:sp>
        <p:nvSpPr>
          <p:cNvPr id="18" name="Textfeld 17"/>
          <p:cNvSpPr txBox="1"/>
          <p:nvPr/>
        </p:nvSpPr>
        <p:spPr>
          <a:xfrm>
            <a:off x="2707314" y="2989405"/>
            <a:ext cx="678327" cy="461665"/>
          </a:xfrm>
          <a:prstGeom prst="rect">
            <a:avLst/>
          </a:prstGeom>
          <a:noFill/>
        </p:spPr>
        <p:txBody>
          <a:bodyPr wrap="none" rtlCol="0">
            <a:spAutoFit/>
          </a:bodyPr>
          <a:lstStyle/>
          <a:p>
            <a:r>
              <a:rPr lang="de-DE" sz="1200" dirty="0" smtClean="0"/>
              <a:t>Produkt</a:t>
            </a:r>
          </a:p>
          <a:p>
            <a:r>
              <a:rPr lang="de-DE" sz="1200" dirty="0" smtClean="0"/>
              <a:t> Model</a:t>
            </a:r>
          </a:p>
        </p:txBody>
      </p:sp>
      <p:sp>
        <p:nvSpPr>
          <p:cNvPr id="19" name="Rectangle 10"/>
          <p:cNvSpPr/>
          <p:nvPr/>
        </p:nvSpPr>
        <p:spPr>
          <a:xfrm>
            <a:off x="3657600" y="2134020"/>
            <a:ext cx="1020894" cy="13864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r>
              <a:rPr lang="en-US" sz="1200" dirty="0" smtClean="0">
                <a:solidFill>
                  <a:schemeClr val="tx1"/>
                </a:solidFill>
              </a:rPr>
              <a:t>OPC UA</a:t>
            </a:r>
          </a:p>
          <a:p>
            <a:pPr algn="ctr"/>
            <a:r>
              <a:rPr lang="en-US" sz="1200" dirty="0" smtClean="0">
                <a:solidFill>
                  <a:schemeClr val="tx1"/>
                </a:solidFill>
              </a:rPr>
              <a:t> Web </a:t>
            </a:r>
          </a:p>
          <a:p>
            <a:pPr algn="ctr"/>
            <a:r>
              <a:rPr lang="en-US" sz="1200" dirty="0" smtClean="0">
                <a:solidFill>
                  <a:schemeClr val="tx1"/>
                </a:solidFill>
              </a:rPr>
              <a:t>Server</a:t>
            </a: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a:solidFill>
                <a:schemeClr val="tx1"/>
              </a:solidFill>
            </a:endParaRPr>
          </a:p>
        </p:txBody>
      </p:sp>
      <p:pic>
        <p:nvPicPr>
          <p:cNvPr id="20" name="Picture 16" descr="C:\Users\Kai Huebl\Documents\OpcUaStack\20150711\images\server_128.png"/>
          <p:cNvPicPr>
            <a:picLocks noChangeAspect="1" noChangeArrowheads="1"/>
          </p:cNvPicPr>
          <p:nvPr/>
        </p:nvPicPr>
        <p:blipFill>
          <a:blip r:embed="rId3"/>
          <a:srcRect/>
          <a:stretch>
            <a:fillRect/>
          </a:stretch>
        </p:blipFill>
        <p:spPr bwMode="auto">
          <a:xfrm>
            <a:off x="3718811" y="2228665"/>
            <a:ext cx="450000" cy="450000"/>
          </a:xfrm>
          <a:prstGeom prst="rect">
            <a:avLst/>
          </a:prstGeom>
          <a:noFill/>
        </p:spPr>
      </p:pic>
      <p:sp>
        <p:nvSpPr>
          <p:cNvPr id="21" name="Rechteck 20"/>
          <p:cNvSpPr/>
          <p:nvPr/>
        </p:nvSpPr>
        <p:spPr>
          <a:xfrm>
            <a:off x="3577860" y="1272959"/>
            <a:ext cx="1097323" cy="56346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dirty="0"/>
          </a:p>
        </p:txBody>
      </p:sp>
      <p:pic>
        <p:nvPicPr>
          <p:cNvPr id="24" name="Picture 15" descr="C:\Users\Kai Huebl\Documents\OpcUaStack\20150711\images\salesman_128.png"/>
          <p:cNvPicPr>
            <a:picLocks noChangeAspect="1" noChangeArrowheads="1"/>
          </p:cNvPicPr>
          <p:nvPr/>
        </p:nvPicPr>
        <p:blipFill>
          <a:blip r:embed="rId4"/>
          <a:srcRect/>
          <a:stretch>
            <a:fillRect/>
          </a:stretch>
        </p:blipFill>
        <p:spPr bwMode="auto">
          <a:xfrm>
            <a:off x="3688560" y="3931501"/>
            <a:ext cx="450000" cy="450000"/>
          </a:xfrm>
          <a:prstGeom prst="rect">
            <a:avLst/>
          </a:prstGeom>
          <a:noFill/>
        </p:spPr>
      </p:pic>
      <p:pic>
        <p:nvPicPr>
          <p:cNvPr id="25" name="Picture 16" descr="C:\Users\Kai Huebl\Documents\OpcUaStack\20150711\images\server_128.png"/>
          <p:cNvPicPr>
            <a:picLocks noChangeAspect="1" noChangeArrowheads="1"/>
          </p:cNvPicPr>
          <p:nvPr/>
        </p:nvPicPr>
        <p:blipFill>
          <a:blip r:embed="rId3"/>
          <a:srcRect/>
          <a:stretch>
            <a:fillRect/>
          </a:stretch>
        </p:blipFill>
        <p:spPr bwMode="auto">
          <a:xfrm>
            <a:off x="3577860" y="1371179"/>
            <a:ext cx="450000" cy="450000"/>
          </a:xfrm>
          <a:prstGeom prst="rect">
            <a:avLst/>
          </a:prstGeom>
          <a:noFill/>
        </p:spPr>
      </p:pic>
      <p:sp>
        <p:nvSpPr>
          <p:cNvPr id="26" name="Textfeld 25"/>
          <p:cNvSpPr txBox="1"/>
          <p:nvPr/>
        </p:nvSpPr>
        <p:spPr>
          <a:xfrm>
            <a:off x="4005000" y="1336654"/>
            <a:ext cx="689548" cy="461665"/>
          </a:xfrm>
          <a:prstGeom prst="rect">
            <a:avLst/>
          </a:prstGeom>
          <a:noFill/>
        </p:spPr>
        <p:txBody>
          <a:bodyPr wrap="none" rtlCol="0">
            <a:spAutoFit/>
          </a:bodyPr>
          <a:lstStyle/>
          <a:p>
            <a:r>
              <a:rPr lang="de-DE" sz="1200" dirty="0" smtClean="0"/>
              <a:t>OPC UA</a:t>
            </a:r>
          </a:p>
          <a:p>
            <a:r>
              <a:rPr lang="de-DE" sz="1200" dirty="0" smtClean="0"/>
              <a:t> Server</a:t>
            </a:r>
          </a:p>
        </p:txBody>
      </p:sp>
      <p:pic>
        <p:nvPicPr>
          <p:cNvPr id="28" name="Picture 24" descr="C:\Users\Kai Huebl\Documents\OpcUaStack\20150711\images\ASNeG_Server.png"/>
          <p:cNvPicPr>
            <a:picLocks noChangeAspect="1" noChangeArrowheads="1"/>
          </p:cNvPicPr>
          <p:nvPr/>
        </p:nvPicPr>
        <p:blipFill>
          <a:blip r:embed="rId5"/>
          <a:srcRect/>
          <a:stretch>
            <a:fillRect/>
          </a:stretch>
        </p:blipFill>
        <p:spPr bwMode="auto">
          <a:xfrm>
            <a:off x="3863950" y="2191165"/>
            <a:ext cx="1081430" cy="540000"/>
          </a:xfrm>
          <a:prstGeom prst="rect">
            <a:avLst/>
          </a:prstGeom>
          <a:noFill/>
        </p:spPr>
      </p:pic>
      <p:sp>
        <p:nvSpPr>
          <p:cNvPr id="29" name="Rechteck 28"/>
          <p:cNvSpPr/>
          <p:nvPr/>
        </p:nvSpPr>
        <p:spPr>
          <a:xfrm>
            <a:off x="4930140" y="2514181"/>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pic>
        <p:nvPicPr>
          <p:cNvPr id="30" name="Picture 14" descr="C:\Users\Kai Huebl\Documents\OpcUaStack\20150711\images\run_128.png"/>
          <p:cNvPicPr>
            <a:picLocks noChangeAspect="1" noChangeArrowheads="1"/>
          </p:cNvPicPr>
          <p:nvPr/>
        </p:nvPicPr>
        <p:blipFill>
          <a:blip r:embed="rId6"/>
          <a:srcRect/>
          <a:stretch>
            <a:fillRect/>
          </a:stretch>
        </p:blipFill>
        <p:spPr bwMode="auto">
          <a:xfrm>
            <a:off x="4960620" y="2574301"/>
            <a:ext cx="450000" cy="450000"/>
          </a:xfrm>
          <a:prstGeom prst="rect">
            <a:avLst/>
          </a:prstGeom>
          <a:noFill/>
        </p:spPr>
      </p:pic>
      <p:sp>
        <p:nvSpPr>
          <p:cNvPr id="31" name="Textfeld 30"/>
          <p:cNvSpPr txBox="1"/>
          <p:nvPr/>
        </p:nvSpPr>
        <p:spPr>
          <a:xfrm>
            <a:off x="5387236" y="2567521"/>
            <a:ext cx="678327" cy="461665"/>
          </a:xfrm>
          <a:prstGeom prst="rect">
            <a:avLst/>
          </a:prstGeom>
          <a:noFill/>
        </p:spPr>
        <p:txBody>
          <a:bodyPr wrap="none" rtlCol="0">
            <a:spAutoFit/>
          </a:bodyPr>
          <a:lstStyle/>
          <a:p>
            <a:r>
              <a:rPr lang="de-DE" sz="1200" dirty="0" smtClean="0"/>
              <a:t>Produkt</a:t>
            </a:r>
          </a:p>
          <a:p>
            <a:r>
              <a:rPr lang="de-DE" sz="1200" dirty="0" smtClean="0"/>
              <a:t> Library</a:t>
            </a:r>
          </a:p>
        </p:txBody>
      </p:sp>
      <p:pic>
        <p:nvPicPr>
          <p:cNvPr id="36" name="Picture 25" descr="C:\Users\Kai Huebl\Documents\OpcUaStack\20150711\images\ASNeG_Designer.png"/>
          <p:cNvPicPr>
            <a:picLocks noChangeAspect="1" noChangeArrowheads="1"/>
          </p:cNvPicPr>
          <p:nvPr/>
        </p:nvPicPr>
        <p:blipFill>
          <a:blip r:embed="rId7"/>
          <a:srcRect/>
          <a:stretch>
            <a:fillRect/>
          </a:stretch>
        </p:blipFill>
        <p:spPr bwMode="auto">
          <a:xfrm>
            <a:off x="3818230" y="3833280"/>
            <a:ext cx="1081430" cy="540000"/>
          </a:xfrm>
          <a:prstGeom prst="rect">
            <a:avLst/>
          </a:prstGeom>
          <a:noFill/>
        </p:spPr>
      </p:pic>
      <p:cxnSp>
        <p:nvCxnSpPr>
          <p:cNvPr id="39" name="Gerade Verbindung 38"/>
          <p:cNvCxnSpPr/>
          <p:nvPr/>
        </p:nvCxnSpPr>
        <p:spPr>
          <a:xfrm rot="5400000" flipH="1" flipV="1">
            <a:off x="5114795" y="3498171"/>
            <a:ext cx="865898" cy="763"/>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41" name="Textfeld 40"/>
          <p:cNvSpPr txBox="1"/>
          <p:nvPr/>
        </p:nvSpPr>
        <p:spPr>
          <a:xfrm>
            <a:off x="5255927" y="4242108"/>
            <a:ext cx="699615" cy="461665"/>
          </a:xfrm>
          <a:prstGeom prst="rect">
            <a:avLst/>
          </a:prstGeom>
          <a:noFill/>
        </p:spPr>
        <p:txBody>
          <a:bodyPr wrap="none" rtlCol="0">
            <a:spAutoFit/>
          </a:bodyPr>
          <a:lstStyle/>
          <a:p>
            <a:r>
              <a:rPr lang="de-DE" sz="1200" dirty="0" smtClean="0"/>
              <a:t>  Web </a:t>
            </a:r>
          </a:p>
          <a:p>
            <a:r>
              <a:rPr lang="de-DE" sz="1200" dirty="0" smtClean="0"/>
              <a:t>Browser</a:t>
            </a:r>
          </a:p>
        </p:txBody>
      </p:sp>
      <p:pic>
        <p:nvPicPr>
          <p:cNvPr id="38" name="Picture 9" descr="C:\Users\Kai Huebl\Documents\OpcUaStack\20150711\images\monitor_128.png"/>
          <p:cNvPicPr>
            <a:picLocks noChangeAspect="1" noChangeArrowheads="1"/>
          </p:cNvPicPr>
          <p:nvPr/>
        </p:nvPicPr>
        <p:blipFill>
          <a:blip r:embed="rId8"/>
          <a:srcRect/>
          <a:stretch>
            <a:fillRect/>
          </a:stretch>
        </p:blipFill>
        <p:spPr bwMode="auto">
          <a:xfrm>
            <a:off x="5349136" y="3855301"/>
            <a:ext cx="450000" cy="450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p:nvPr/>
        </p:nvSpPr>
        <p:spPr>
          <a:xfrm>
            <a:off x="3008166" y="1074420"/>
            <a:ext cx="807305" cy="53568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r>
              <a:rPr lang="en-US" sz="1200" dirty="0" smtClean="0">
                <a:solidFill>
                  <a:schemeClr val="tx1"/>
                </a:solidFill>
              </a:rPr>
              <a:t>OPC UA</a:t>
            </a:r>
          </a:p>
          <a:p>
            <a:pPr algn="ctr"/>
            <a:r>
              <a:rPr lang="en-US" sz="1200" dirty="0" smtClean="0">
                <a:solidFill>
                  <a:schemeClr val="tx1"/>
                </a:solidFill>
              </a:rPr>
              <a:t> Designer</a:t>
            </a: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a:solidFill>
                <a:schemeClr val="tx1"/>
              </a:solidFill>
            </a:endParaRPr>
          </a:p>
        </p:txBody>
      </p:sp>
      <p:sp>
        <p:nvSpPr>
          <p:cNvPr id="26" name="Rechteck 25"/>
          <p:cNvSpPr/>
          <p:nvPr/>
        </p:nvSpPr>
        <p:spPr>
          <a:xfrm>
            <a:off x="3535680" y="5052090"/>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sp>
        <p:nvSpPr>
          <p:cNvPr id="27" name="Rechteck 26"/>
          <p:cNvSpPr/>
          <p:nvPr/>
        </p:nvSpPr>
        <p:spPr>
          <a:xfrm>
            <a:off x="3482340" y="4998750"/>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pic>
        <p:nvPicPr>
          <p:cNvPr id="5" name="Picture 15" descr="C:\Users\Kai Huebl\Documents\OpcUaStack\20150711\images\salesman_128.png"/>
          <p:cNvPicPr>
            <a:picLocks noChangeAspect="1" noChangeArrowheads="1"/>
          </p:cNvPicPr>
          <p:nvPr/>
        </p:nvPicPr>
        <p:blipFill>
          <a:blip r:embed="rId2"/>
          <a:srcRect/>
          <a:stretch>
            <a:fillRect/>
          </a:stretch>
        </p:blipFill>
        <p:spPr bwMode="auto">
          <a:xfrm>
            <a:off x="3008166" y="1112941"/>
            <a:ext cx="450000" cy="450000"/>
          </a:xfrm>
          <a:prstGeom prst="rect">
            <a:avLst/>
          </a:prstGeom>
          <a:noFill/>
        </p:spPr>
      </p:pic>
      <p:pic>
        <p:nvPicPr>
          <p:cNvPr id="6" name="Picture 25" descr="C:\Users\Kai Huebl\Documents\OpcUaStack\20150711\images\ASNeG_Designer.png"/>
          <p:cNvPicPr>
            <a:picLocks noChangeAspect="1" noChangeArrowheads="1"/>
          </p:cNvPicPr>
          <p:nvPr/>
        </p:nvPicPr>
        <p:blipFill>
          <a:blip r:embed="rId3"/>
          <a:srcRect/>
          <a:stretch>
            <a:fillRect/>
          </a:stretch>
        </p:blipFill>
        <p:spPr bwMode="auto">
          <a:xfrm>
            <a:off x="3076877" y="1112940"/>
            <a:ext cx="1081430" cy="540000"/>
          </a:xfrm>
          <a:prstGeom prst="rect">
            <a:avLst/>
          </a:prstGeom>
          <a:noFill/>
        </p:spPr>
      </p:pic>
      <p:sp>
        <p:nvSpPr>
          <p:cNvPr id="11" name="Richtungspfeil 10"/>
          <p:cNvSpPr/>
          <p:nvPr/>
        </p:nvSpPr>
        <p:spPr>
          <a:xfrm>
            <a:off x="3497580" y="5700179"/>
            <a:ext cx="1449762" cy="548221"/>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DE" sz="1200" dirty="0" smtClean="0"/>
              <a:t>Projektierung </a:t>
            </a:r>
          </a:p>
          <a:p>
            <a:pPr algn="ctr"/>
            <a:r>
              <a:rPr lang="de-DE" sz="1200" dirty="0" smtClean="0"/>
              <a:t>und</a:t>
            </a:r>
          </a:p>
          <a:p>
            <a:pPr algn="ctr"/>
            <a:r>
              <a:rPr lang="de-DE" sz="1200" dirty="0" smtClean="0"/>
              <a:t> Test</a:t>
            </a:r>
          </a:p>
        </p:txBody>
      </p:sp>
      <p:sp>
        <p:nvSpPr>
          <p:cNvPr id="12" name="Rechteck 11"/>
          <p:cNvSpPr/>
          <p:nvPr/>
        </p:nvSpPr>
        <p:spPr>
          <a:xfrm>
            <a:off x="3493314" y="2157090"/>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sp>
        <p:nvSpPr>
          <p:cNvPr id="13" name="Rechteck 12"/>
          <p:cNvSpPr/>
          <p:nvPr/>
        </p:nvSpPr>
        <p:spPr>
          <a:xfrm>
            <a:off x="3493314" y="2872950"/>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sp>
        <p:nvSpPr>
          <p:cNvPr id="14" name="Rechteck 13"/>
          <p:cNvSpPr/>
          <p:nvPr/>
        </p:nvSpPr>
        <p:spPr>
          <a:xfrm>
            <a:off x="3439974" y="2103750"/>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pic>
        <p:nvPicPr>
          <p:cNvPr id="15" name="Picture 22" descr="C:\Users\Kai Huebl\Documents\OpcUaStack\20150711\images\xml.png"/>
          <p:cNvPicPr>
            <a:picLocks noChangeAspect="1" noChangeArrowheads="1"/>
          </p:cNvPicPr>
          <p:nvPr/>
        </p:nvPicPr>
        <p:blipFill>
          <a:blip r:embed="rId4"/>
          <a:srcRect/>
          <a:stretch>
            <a:fillRect/>
          </a:stretch>
        </p:blipFill>
        <p:spPr bwMode="auto">
          <a:xfrm>
            <a:off x="3478074" y="2156250"/>
            <a:ext cx="450000" cy="450000"/>
          </a:xfrm>
          <a:prstGeom prst="rect">
            <a:avLst/>
          </a:prstGeom>
          <a:noFill/>
        </p:spPr>
      </p:pic>
      <p:sp>
        <p:nvSpPr>
          <p:cNvPr id="16" name="Textfeld 15"/>
          <p:cNvSpPr txBox="1"/>
          <p:nvPr/>
        </p:nvSpPr>
        <p:spPr>
          <a:xfrm>
            <a:off x="3867114" y="2156250"/>
            <a:ext cx="670183" cy="461665"/>
          </a:xfrm>
          <a:prstGeom prst="rect">
            <a:avLst/>
          </a:prstGeom>
          <a:noFill/>
        </p:spPr>
        <p:txBody>
          <a:bodyPr wrap="square" rtlCol="0">
            <a:spAutoFit/>
          </a:bodyPr>
          <a:lstStyle/>
          <a:p>
            <a:r>
              <a:rPr lang="de-DE" sz="1200" dirty="0" smtClean="0"/>
              <a:t>OPC UA</a:t>
            </a:r>
          </a:p>
          <a:p>
            <a:r>
              <a:rPr lang="de-DE" sz="1200" dirty="0" smtClean="0"/>
              <a:t> Modell</a:t>
            </a:r>
          </a:p>
        </p:txBody>
      </p:sp>
      <p:sp>
        <p:nvSpPr>
          <p:cNvPr id="17" name="Rechteck 16"/>
          <p:cNvSpPr/>
          <p:nvPr/>
        </p:nvSpPr>
        <p:spPr>
          <a:xfrm>
            <a:off x="3439974" y="2811990"/>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pic>
        <p:nvPicPr>
          <p:cNvPr id="18" name="Picture 22" descr="C:\Users\Kai Huebl\Documents\OpcUaStack\20150711\images\xml.png"/>
          <p:cNvPicPr>
            <a:picLocks noChangeAspect="1" noChangeArrowheads="1"/>
          </p:cNvPicPr>
          <p:nvPr/>
        </p:nvPicPr>
        <p:blipFill>
          <a:blip r:embed="rId4"/>
          <a:srcRect/>
          <a:stretch>
            <a:fillRect/>
          </a:stretch>
        </p:blipFill>
        <p:spPr bwMode="auto">
          <a:xfrm>
            <a:off x="3478074" y="2864490"/>
            <a:ext cx="450000" cy="450000"/>
          </a:xfrm>
          <a:prstGeom prst="rect">
            <a:avLst/>
          </a:prstGeom>
          <a:noFill/>
        </p:spPr>
      </p:pic>
      <p:sp>
        <p:nvSpPr>
          <p:cNvPr id="19" name="Textfeld 18"/>
          <p:cNvSpPr txBox="1"/>
          <p:nvPr/>
        </p:nvSpPr>
        <p:spPr>
          <a:xfrm>
            <a:off x="3859494" y="2864490"/>
            <a:ext cx="678327" cy="461665"/>
          </a:xfrm>
          <a:prstGeom prst="rect">
            <a:avLst/>
          </a:prstGeom>
          <a:noFill/>
        </p:spPr>
        <p:txBody>
          <a:bodyPr wrap="square" rtlCol="0">
            <a:spAutoFit/>
          </a:bodyPr>
          <a:lstStyle/>
          <a:p>
            <a:r>
              <a:rPr lang="de-DE" sz="1200" smtClean="0"/>
              <a:t>Produkt</a:t>
            </a:r>
            <a:endParaRPr lang="de-DE" sz="1200" dirty="0" smtClean="0"/>
          </a:p>
          <a:p>
            <a:r>
              <a:rPr lang="de-DE" sz="1200" dirty="0" smtClean="0"/>
              <a:t> Modell</a:t>
            </a:r>
          </a:p>
        </p:txBody>
      </p:sp>
      <p:sp>
        <p:nvSpPr>
          <p:cNvPr id="20" name="Rechteck 19"/>
          <p:cNvSpPr/>
          <p:nvPr/>
        </p:nvSpPr>
        <p:spPr>
          <a:xfrm>
            <a:off x="3497580" y="3581820"/>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21" name="Rechteck 20"/>
          <p:cNvSpPr/>
          <p:nvPr/>
        </p:nvSpPr>
        <p:spPr>
          <a:xfrm>
            <a:off x="3444240" y="3528480"/>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pic>
        <p:nvPicPr>
          <p:cNvPr id="22" name="Picture 14" descr="C:\Users\Kai Huebl\Documents\OpcUaStack\20150711\images\run_128.png"/>
          <p:cNvPicPr>
            <a:picLocks noChangeAspect="1" noChangeArrowheads="1"/>
          </p:cNvPicPr>
          <p:nvPr/>
        </p:nvPicPr>
        <p:blipFill>
          <a:blip r:embed="rId5"/>
          <a:srcRect/>
          <a:stretch>
            <a:fillRect/>
          </a:stretch>
        </p:blipFill>
        <p:spPr bwMode="auto">
          <a:xfrm>
            <a:off x="3474720" y="3588600"/>
            <a:ext cx="450000" cy="450000"/>
          </a:xfrm>
          <a:prstGeom prst="rect">
            <a:avLst/>
          </a:prstGeom>
          <a:noFill/>
        </p:spPr>
      </p:pic>
      <p:sp>
        <p:nvSpPr>
          <p:cNvPr id="23" name="Textfeld 22"/>
          <p:cNvSpPr txBox="1"/>
          <p:nvPr/>
        </p:nvSpPr>
        <p:spPr>
          <a:xfrm>
            <a:off x="3901336" y="3581820"/>
            <a:ext cx="678327" cy="461665"/>
          </a:xfrm>
          <a:prstGeom prst="rect">
            <a:avLst/>
          </a:prstGeom>
          <a:noFill/>
        </p:spPr>
        <p:txBody>
          <a:bodyPr wrap="none" rtlCol="0">
            <a:spAutoFit/>
          </a:bodyPr>
          <a:lstStyle/>
          <a:p>
            <a:r>
              <a:rPr lang="de-DE" sz="1200" dirty="0" smtClean="0"/>
              <a:t>Produkt</a:t>
            </a:r>
          </a:p>
          <a:p>
            <a:r>
              <a:rPr lang="de-DE" sz="1200" dirty="0" smtClean="0"/>
              <a:t> Library</a:t>
            </a:r>
          </a:p>
        </p:txBody>
      </p:sp>
      <p:sp>
        <p:nvSpPr>
          <p:cNvPr id="24" name="Pfeil nach unten 23"/>
          <p:cNvSpPr/>
          <p:nvPr/>
        </p:nvSpPr>
        <p:spPr>
          <a:xfrm>
            <a:off x="2998014" y="2103750"/>
            <a:ext cx="441960" cy="4144650"/>
          </a:xfrm>
          <a:prstGeom prst="downArrow">
            <a:avLst/>
          </a:prstGeom>
          <a:solidFill>
            <a:schemeClr val="bg2">
              <a:lumMod val="20000"/>
              <a:lumOff val="80000"/>
            </a:schemeClr>
          </a:solidFill>
        </p:spPr>
        <p:style>
          <a:lnRef idx="1">
            <a:schemeClr val="accent3"/>
          </a:lnRef>
          <a:fillRef idx="2">
            <a:schemeClr val="accent3"/>
          </a:fillRef>
          <a:effectRef idx="1">
            <a:schemeClr val="accent3"/>
          </a:effectRef>
          <a:fontRef idx="minor">
            <a:schemeClr val="dk1"/>
          </a:fontRef>
        </p:style>
        <p:txBody>
          <a:bodyPr vert="vert270" rtlCol="0" anchor="ctr"/>
          <a:lstStyle/>
          <a:p>
            <a:pPr algn="ctr"/>
            <a:r>
              <a:rPr lang="de-DE" sz="1200" dirty="0" smtClean="0"/>
              <a:t>Modellierungsprozess</a:t>
            </a:r>
            <a:endParaRPr lang="de-DE" sz="1200" dirty="0"/>
          </a:p>
        </p:txBody>
      </p:sp>
      <p:pic>
        <p:nvPicPr>
          <p:cNvPr id="25" name="Picture 7" descr="C:\Users\Kai Huebl\Documents\OpcUaStack\20150711\images\html_128.png"/>
          <p:cNvPicPr>
            <a:picLocks noChangeAspect="1" noChangeArrowheads="1"/>
          </p:cNvPicPr>
          <p:nvPr/>
        </p:nvPicPr>
        <p:blipFill>
          <a:blip r:embed="rId6"/>
          <a:srcRect/>
          <a:stretch>
            <a:fillRect/>
          </a:stretch>
        </p:blipFill>
        <p:spPr bwMode="auto">
          <a:xfrm>
            <a:off x="3535680" y="5051250"/>
            <a:ext cx="450000" cy="450000"/>
          </a:xfrm>
          <a:prstGeom prst="rect">
            <a:avLst/>
          </a:prstGeom>
          <a:noFill/>
        </p:spPr>
      </p:pic>
      <p:sp>
        <p:nvSpPr>
          <p:cNvPr id="29" name="Textfeld 28"/>
          <p:cNvSpPr txBox="1"/>
          <p:nvPr/>
        </p:nvSpPr>
        <p:spPr>
          <a:xfrm>
            <a:off x="3909480" y="5051250"/>
            <a:ext cx="670183" cy="461665"/>
          </a:xfrm>
          <a:prstGeom prst="rect">
            <a:avLst/>
          </a:prstGeom>
          <a:noFill/>
        </p:spPr>
        <p:txBody>
          <a:bodyPr wrap="square" rtlCol="0">
            <a:spAutoFit/>
          </a:bodyPr>
          <a:lstStyle/>
          <a:p>
            <a:r>
              <a:rPr lang="de-DE" sz="1200" dirty="0" smtClean="0"/>
              <a:t>OPC UA</a:t>
            </a:r>
          </a:p>
          <a:p>
            <a:r>
              <a:rPr lang="de-DE" sz="1200" dirty="0" smtClean="0"/>
              <a:t>   </a:t>
            </a:r>
            <a:r>
              <a:rPr lang="de-DE" sz="1200" dirty="0" err="1" smtClean="0"/>
              <a:t>Visu</a:t>
            </a:r>
            <a:endParaRPr lang="de-DE" sz="1200" dirty="0" smtClean="0"/>
          </a:p>
        </p:txBody>
      </p:sp>
      <p:pic>
        <p:nvPicPr>
          <p:cNvPr id="30" name="Grafik 29" descr="engineer_128.png"/>
          <p:cNvPicPr>
            <a:picLocks noChangeAspect="1"/>
          </p:cNvPicPr>
          <p:nvPr/>
        </p:nvPicPr>
        <p:blipFill>
          <a:blip r:embed="rId7"/>
          <a:stretch>
            <a:fillRect/>
          </a:stretch>
        </p:blipFill>
        <p:spPr>
          <a:xfrm>
            <a:off x="3855616" y="4385099"/>
            <a:ext cx="450000" cy="450000"/>
          </a:xfrm>
          <a:prstGeom prst="rect">
            <a:avLst/>
          </a:prstGeom>
        </p:spPr>
      </p:pic>
      <p:sp>
        <p:nvSpPr>
          <p:cNvPr id="31" name="Textfeld 30"/>
          <p:cNvSpPr txBox="1"/>
          <p:nvPr/>
        </p:nvSpPr>
        <p:spPr>
          <a:xfrm>
            <a:off x="4178306" y="4385099"/>
            <a:ext cx="939873" cy="461665"/>
          </a:xfrm>
          <a:prstGeom prst="rect">
            <a:avLst/>
          </a:prstGeom>
          <a:noFill/>
        </p:spPr>
        <p:txBody>
          <a:bodyPr wrap="none" rtlCol="0">
            <a:spAutoFit/>
          </a:bodyPr>
          <a:lstStyle/>
          <a:p>
            <a:r>
              <a:rPr lang="de-DE" sz="1200" dirty="0" smtClean="0"/>
              <a:t>Produkt</a:t>
            </a:r>
          </a:p>
          <a:p>
            <a:r>
              <a:rPr lang="de-DE" sz="1200" dirty="0" smtClean="0"/>
              <a:t>Entwicklung</a:t>
            </a:r>
          </a:p>
        </p:txBody>
      </p:sp>
      <p:cxnSp>
        <p:nvCxnSpPr>
          <p:cNvPr id="33" name="Gerade Verbindung mit Pfeil 32"/>
          <p:cNvCxnSpPr/>
          <p:nvPr/>
        </p:nvCxnSpPr>
        <p:spPr>
          <a:xfrm rot="5400000" flipH="1" flipV="1">
            <a:off x="3942573" y="4241758"/>
            <a:ext cx="286682"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332670" y="343318"/>
            <a:ext cx="2259060" cy="81492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dirty="0"/>
          </a:p>
        </p:txBody>
      </p:sp>
      <p:pic>
        <p:nvPicPr>
          <p:cNvPr id="6" name="Picture 16" descr="C:\Users\Kai Huebl\Documents\OpcUaStack\20150711\images\server_128.png"/>
          <p:cNvPicPr>
            <a:picLocks noChangeAspect="1" noChangeArrowheads="1"/>
          </p:cNvPicPr>
          <p:nvPr/>
        </p:nvPicPr>
        <p:blipFill>
          <a:blip r:embed="rId2"/>
          <a:srcRect/>
          <a:stretch>
            <a:fillRect/>
          </a:stretch>
        </p:blipFill>
        <p:spPr bwMode="auto">
          <a:xfrm>
            <a:off x="3463560" y="483239"/>
            <a:ext cx="450000" cy="450000"/>
          </a:xfrm>
          <a:prstGeom prst="rect">
            <a:avLst/>
          </a:prstGeom>
          <a:noFill/>
        </p:spPr>
      </p:pic>
      <p:sp>
        <p:nvSpPr>
          <p:cNvPr id="7" name="Textfeld 6"/>
          <p:cNvSpPr txBox="1"/>
          <p:nvPr/>
        </p:nvSpPr>
        <p:spPr>
          <a:xfrm>
            <a:off x="4393620" y="391774"/>
            <a:ext cx="890500" cy="461665"/>
          </a:xfrm>
          <a:prstGeom prst="rect">
            <a:avLst/>
          </a:prstGeom>
          <a:noFill/>
        </p:spPr>
        <p:txBody>
          <a:bodyPr wrap="square" rtlCol="0">
            <a:spAutoFit/>
          </a:bodyPr>
          <a:lstStyle/>
          <a:p>
            <a:r>
              <a:rPr lang="de-DE" sz="1200" dirty="0" err="1" smtClean="0"/>
              <a:t>Application</a:t>
            </a:r>
            <a:endParaRPr lang="de-DE" sz="1200" dirty="0" smtClean="0"/>
          </a:p>
          <a:p>
            <a:endParaRPr lang="de-DE" sz="1200" dirty="0" smtClean="0"/>
          </a:p>
        </p:txBody>
      </p:sp>
      <p:sp>
        <p:nvSpPr>
          <p:cNvPr id="8" name="Rechteck 7"/>
          <p:cNvSpPr/>
          <p:nvPr/>
        </p:nvSpPr>
        <p:spPr>
          <a:xfrm>
            <a:off x="3340290" y="1859698"/>
            <a:ext cx="2259060" cy="81492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dirty="0"/>
          </a:p>
        </p:txBody>
      </p:sp>
      <p:pic>
        <p:nvPicPr>
          <p:cNvPr id="9" name="Picture 16" descr="C:\Users\Kai Huebl\Documents\OpcUaStack\20150711\images\server_128.png"/>
          <p:cNvPicPr>
            <a:picLocks noChangeAspect="1" noChangeArrowheads="1"/>
          </p:cNvPicPr>
          <p:nvPr/>
        </p:nvPicPr>
        <p:blipFill>
          <a:blip r:embed="rId2"/>
          <a:srcRect/>
          <a:stretch>
            <a:fillRect/>
          </a:stretch>
        </p:blipFill>
        <p:spPr bwMode="auto">
          <a:xfrm>
            <a:off x="3471180" y="1991999"/>
            <a:ext cx="450000" cy="450000"/>
          </a:xfrm>
          <a:prstGeom prst="rect">
            <a:avLst/>
          </a:prstGeom>
          <a:noFill/>
        </p:spPr>
      </p:pic>
      <p:sp>
        <p:nvSpPr>
          <p:cNvPr id="10" name="Textfeld 9"/>
          <p:cNvSpPr txBox="1"/>
          <p:nvPr/>
        </p:nvSpPr>
        <p:spPr>
          <a:xfrm>
            <a:off x="4401240" y="1923394"/>
            <a:ext cx="890500" cy="461665"/>
          </a:xfrm>
          <a:prstGeom prst="rect">
            <a:avLst/>
          </a:prstGeom>
          <a:noFill/>
        </p:spPr>
        <p:txBody>
          <a:bodyPr wrap="square" rtlCol="0">
            <a:spAutoFit/>
          </a:bodyPr>
          <a:lstStyle/>
          <a:p>
            <a:r>
              <a:rPr lang="de-DE" sz="1200" dirty="0" err="1" smtClean="0"/>
              <a:t>Application</a:t>
            </a:r>
            <a:endParaRPr lang="de-DE" sz="1200" dirty="0" smtClean="0"/>
          </a:p>
          <a:p>
            <a:endParaRPr lang="de-DE" sz="1200" dirty="0" smtClean="0"/>
          </a:p>
        </p:txBody>
      </p:sp>
      <p:sp>
        <p:nvSpPr>
          <p:cNvPr id="11" name="Rectangle 10"/>
          <p:cNvSpPr/>
          <p:nvPr/>
        </p:nvSpPr>
        <p:spPr>
          <a:xfrm>
            <a:off x="4011766" y="2883514"/>
            <a:ext cx="1020894" cy="6750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r>
              <a:rPr lang="en-US" sz="1200" dirty="0" smtClean="0">
                <a:solidFill>
                  <a:schemeClr val="tx1"/>
                </a:solidFill>
              </a:rPr>
              <a:t>OPC </a:t>
            </a:r>
            <a:r>
              <a:rPr lang="en-US" sz="1200" dirty="0" smtClean="0">
                <a:solidFill>
                  <a:schemeClr val="tx1"/>
                </a:solidFill>
              </a:rPr>
              <a:t>UA</a:t>
            </a:r>
          </a:p>
          <a:p>
            <a:pPr algn="ctr"/>
            <a:r>
              <a:rPr lang="en-US" sz="1200" dirty="0" smtClean="0">
                <a:solidFill>
                  <a:schemeClr val="tx1"/>
                </a:solidFill>
              </a:rPr>
              <a:t> </a:t>
            </a:r>
            <a:r>
              <a:rPr lang="en-US" sz="1200" dirty="0" smtClean="0">
                <a:solidFill>
                  <a:schemeClr val="tx1"/>
                </a:solidFill>
              </a:rPr>
              <a:t>Client</a:t>
            </a:r>
            <a:r>
              <a:rPr lang="en-US" sz="1200" dirty="0" smtClean="0">
                <a:solidFill>
                  <a:schemeClr val="tx1"/>
                </a:solidFill>
              </a:rPr>
              <a:t> </a:t>
            </a:r>
            <a:endParaRPr lang="en-US" sz="1200" dirty="0" smtClean="0">
              <a:solidFill>
                <a:schemeClr val="tx1"/>
              </a:solidFill>
            </a:endParaRPr>
          </a:p>
          <a:p>
            <a:pPr algn="ctr"/>
            <a:r>
              <a:rPr lang="en-US" sz="1200" dirty="0" smtClean="0">
                <a:solidFill>
                  <a:schemeClr val="tx1"/>
                </a:solidFill>
              </a:rPr>
              <a:t>Library</a:t>
            </a: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a:solidFill>
                <a:schemeClr val="tx1"/>
              </a:solidFill>
            </a:endParaRPr>
          </a:p>
        </p:txBody>
      </p:sp>
      <p:cxnSp>
        <p:nvCxnSpPr>
          <p:cNvPr id="13" name="Gerade Verbindung mit Pfeil 12"/>
          <p:cNvCxnSpPr/>
          <p:nvPr/>
        </p:nvCxnSpPr>
        <p:spPr>
          <a:xfrm rot="5400000">
            <a:off x="4375116" y="2733334"/>
            <a:ext cx="30036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0"/>
          <p:cNvSpPr/>
          <p:nvPr/>
        </p:nvSpPr>
        <p:spPr>
          <a:xfrm>
            <a:off x="3981286" y="2245654"/>
            <a:ext cx="1196154" cy="3375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r>
              <a:rPr lang="en-US" sz="1200" dirty="0" smtClean="0">
                <a:solidFill>
                  <a:schemeClr val="tx1"/>
                </a:solidFill>
              </a:rPr>
              <a:t>OPC UA Access</a:t>
            </a: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a:solidFill>
                <a:schemeClr val="tx1"/>
              </a:solidFill>
            </a:endParaRPr>
          </a:p>
        </p:txBody>
      </p:sp>
      <p:cxnSp>
        <p:nvCxnSpPr>
          <p:cNvPr id="17" name="Form 16"/>
          <p:cNvCxnSpPr/>
          <p:nvPr/>
        </p:nvCxnSpPr>
        <p:spPr>
          <a:xfrm>
            <a:off x="4548316" y="4100463"/>
            <a:ext cx="1447005" cy="25406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8" name="Gewinkelte Verbindung 71"/>
          <p:cNvCxnSpPr/>
          <p:nvPr/>
        </p:nvCxnSpPr>
        <p:spPr>
          <a:xfrm rot="5400000" flipH="1" flipV="1">
            <a:off x="3477779" y="3647768"/>
            <a:ext cx="335482" cy="1240872"/>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19" name="Rechteck 18"/>
          <p:cNvSpPr/>
          <p:nvPr/>
        </p:nvSpPr>
        <p:spPr>
          <a:xfrm>
            <a:off x="4138267" y="3943327"/>
            <a:ext cx="761003" cy="919222"/>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sp>
        <p:nvSpPr>
          <p:cNvPr id="20" name="Textfeld 19"/>
          <p:cNvSpPr txBox="1"/>
          <p:nvPr/>
        </p:nvSpPr>
        <p:spPr>
          <a:xfrm>
            <a:off x="4162411" y="4431112"/>
            <a:ext cx="670183" cy="461665"/>
          </a:xfrm>
          <a:prstGeom prst="rect">
            <a:avLst/>
          </a:prstGeom>
          <a:noFill/>
        </p:spPr>
        <p:txBody>
          <a:bodyPr wrap="none" rtlCol="0">
            <a:spAutoFit/>
          </a:bodyPr>
          <a:lstStyle/>
          <a:p>
            <a:r>
              <a:rPr lang="de-DE" sz="1200" dirty="0" smtClean="0"/>
              <a:t>OPC UA</a:t>
            </a:r>
          </a:p>
          <a:p>
            <a:r>
              <a:rPr lang="de-DE" sz="1200" dirty="0" smtClean="0"/>
              <a:t> Server</a:t>
            </a:r>
            <a:endParaRPr lang="de-DE" sz="1200" dirty="0" smtClean="0"/>
          </a:p>
        </p:txBody>
      </p:sp>
      <p:pic>
        <p:nvPicPr>
          <p:cNvPr id="21" name="Grafik 20" descr="s7.jpg"/>
          <p:cNvPicPr>
            <a:picLocks noGrp="1" noChangeAspect="1"/>
          </p:cNvPicPr>
          <p:nvPr isPhoto="1"/>
        </p:nvPicPr>
        <p:blipFill>
          <a:blip r:embed="rId3">
            <a:lum/>
          </a:blip>
          <a:stretch>
            <a:fillRect/>
          </a:stretch>
        </p:blipFill>
        <p:spPr>
          <a:xfrm>
            <a:off x="5152643" y="4377388"/>
            <a:ext cx="450000" cy="450000"/>
          </a:xfrm>
          <a:prstGeom prst="rect">
            <a:avLst/>
          </a:prstGeom>
          <a:noFill/>
          <a:ln>
            <a:noFill/>
          </a:ln>
        </p:spPr>
      </p:pic>
      <p:pic>
        <p:nvPicPr>
          <p:cNvPr id="22" name="Grafik 21" descr="raspberry.jpeg"/>
          <p:cNvPicPr>
            <a:picLocks noGrp="1" noChangeAspect="1"/>
          </p:cNvPicPr>
          <p:nvPr isPhoto="1"/>
        </p:nvPicPr>
        <p:blipFill>
          <a:blip r:embed="rId4">
            <a:lum/>
          </a:blip>
          <a:stretch>
            <a:fillRect/>
          </a:stretch>
        </p:blipFill>
        <p:spPr>
          <a:xfrm>
            <a:off x="5667328" y="4354528"/>
            <a:ext cx="793146" cy="450000"/>
          </a:xfrm>
          <a:prstGeom prst="rect">
            <a:avLst/>
          </a:prstGeom>
          <a:noFill/>
          <a:ln>
            <a:noFill/>
          </a:ln>
        </p:spPr>
      </p:pic>
      <p:pic>
        <p:nvPicPr>
          <p:cNvPr id="23" name="Picture 16" descr="C:\Users\Kai Huebl\Documents\OpcUaStack\20150711\images\server_128.png"/>
          <p:cNvPicPr>
            <a:picLocks noChangeAspect="1" noChangeArrowheads="1"/>
          </p:cNvPicPr>
          <p:nvPr/>
        </p:nvPicPr>
        <p:blipFill>
          <a:blip r:embed="rId2"/>
          <a:srcRect/>
          <a:stretch>
            <a:fillRect/>
          </a:stretch>
        </p:blipFill>
        <p:spPr bwMode="auto">
          <a:xfrm>
            <a:off x="4265956" y="4003783"/>
            <a:ext cx="450000" cy="450000"/>
          </a:xfrm>
          <a:prstGeom prst="rect">
            <a:avLst/>
          </a:prstGeom>
          <a:noFill/>
        </p:spPr>
      </p:pic>
      <p:pic>
        <p:nvPicPr>
          <p:cNvPr id="24" name="Picture 27" descr="C:\Users\Kai Huebl\Documents\OpcUaStack\20150711\images\motor.gif"/>
          <p:cNvPicPr>
            <a:picLocks noChangeAspect="1" noChangeArrowheads="1"/>
          </p:cNvPicPr>
          <p:nvPr/>
        </p:nvPicPr>
        <p:blipFill>
          <a:blip r:embed="rId5"/>
          <a:srcRect/>
          <a:stretch>
            <a:fillRect/>
          </a:stretch>
        </p:blipFill>
        <p:spPr bwMode="auto">
          <a:xfrm>
            <a:off x="3487222" y="4413274"/>
            <a:ext cx="478670" cy="450000"/>
          </a:xfrm>
          <a:prstGeom prst="rect">
            <a:avLst/>
          </a:prstGeom>
          <a:noFill/>
        </p:spPr>
      </p:pic>
      <p:pic>
        <p:nvPicPr>
          <p:cNvPr id="25" name="Picture 29" descr="C:\Users\Kai Huebl\Documents\OpcUaStack\20150711\images\wetterstation.jpg"/>
          <p:cNvPicPr>
            <a:picLocks noChangeAspect="1" noChangeArrowheads="1"/>
          </p:cNvPicPr>
          <p:nvPr/>
        </p:nvPicPr>
        <p:blipFill>
          <a:blip r:embed="rId6"/>
          <a:srcRect/>
          <a:stretch>
            <a:fillRect/>
          </a:stretch>
        </p:blipFill>
        <p:spPr bwMode="auto">
          <a:xfrm>
            <a:off x="2830564" y="4413274"/>
            <a:ext cx="450000" cy="450000"/>
          </a:xfrm>
          <a:prstGeom prst="rect">
            <a:avLst/>
          </a:prstGeom>
          <a:noFill/>
        </p:spPr>
      </p:pic>
      <p:cxnSp>
        <p:nvCxnSpPr>
          <p:cNvPr id="26" name="Gerade Verbindung 25"/>
          <p:cNvCxnSpPr/>
          <p:nvPr/>
        </p:nvCxnSpPr>
        <p:spPr>
          <a:xfrm rot="5400000">
            <a:off x="3574336" y="4227495"/>
            <a:ext cx="254065"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Gerade Verbindung 26"/>
          <p:cNvCxnSpPr/>
          <p:nvPr/>
        </p:nvCxnSpPr>
        <p:spPr>
          <a:xfrm rot="5400000">
            <a:off x="5243116" y="4227495"/>
            <a:ext cx="254065"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Gerade Verbindung mit Pfeil 27"/>
          <p:cNvCxnSpPr>
            <a:stCxn id="11" idx="2"/>
            <a:endCxn id="19" idx="0"/>
          </p:cNvCxnSpPr>
          <p:nvPr/>
        </p:nvCxnSpPr>
        <p:spPr>
          <a:xfrm rot="5400000">
            <a:off x="4328085" y="3749199"/>
            <a:ext cx="384812" cy="34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Pfeil nach unten 32"/>
          <p:cNvSpPr/>
          <p:nvPr/>
        </p:nvSpPr>
        <p:spPr>
          <a:xfrm>
            <a:off x="4279382" y="1219198"/>
            <a:ext cx="484632" cy="594779"/>
          </a:xfrm>
          <a:prstGeom prst="downArrow">
            <a:avLst/>
          </a:prstGeom>
          <a:solidFill>
            <a:schemeClr val="bg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35" name="Textfeld 34"/>
          <p:cNvSpPr txBox="1"/>
          <p:nvPr/>
        </p:nvSpPr>
        <p:spPr>
          <a:xfrm>
            <a:off x="1623060" y="471574"/>
            <a:ext cx="1150620" cy="646331"/>
          </a:xfrm>
          <a:prstGeom prst="rect">
            <a:avLst/>
          </a:prstGeom>
          <a:noFill/>
        </p:spPr>
        <p:txBody>
          <a:bodyPr wrap="square" rtlCol="0">
            <a:spAutoFit/>
          </a:bodyPr>
          <a:lstStyle/>
          <a:p>
            <a:r>
              <a:rPr lang="de-DE" sz="2400" dirty="0" smtClean="0"/>
              <a:t>Vorher</a:t>
            </a:r>
            <a:endParaRPr lang="de-DE" sz="2400" dirty="0" smtClean="0"/>
          </a:p>
          <a:p>
            <a:endParaRPr lang="de-DE" sz="1200" dirty="0" smtClean="0"/>
          </a:p>
        </p:txBody>
      </p:sp>
      <p:sp>
        <p:nvSpPr>
          <p:cNvPr id="36" name="Textfeld 35"/>
          <p:cNvSpPr txBox="1"/>
          <p:nvPr/>
        </p:nvSpPr>
        <p:spPr>
          <a:xfrm>
            <a:off x="1679944" y="1991999"/>
            <a:ext cx="1345140" cy="646331"/>
          </a:xfrm>
          <a:prstGeom prst="rect">
            <a:avLst/>
          </a:prstGeom>
          <a:noFill/>
        </p:spPr>
        <p:txBody>
          <a:bodyPr wrap="square" rtlCol="0">
            <a:spAutoFit/>
          </a:bodyPr>
          <a:lstStyle/>
          <a:p>
            <a:r>
              <a:rPr lang="de-DE" sz="2400" dirty="0" smtClean="0"/>
              <a:t>Nachher</a:t>
            </a:r>
            <a:endParaRPr lang="de-DE" sz="2400" dirty="0" smtClean="0"/>
          </a:p>
          <a:p>
            <a:endParaRPr lang="de-DE" sz="12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3332670" y="343318"/>
            <a:ext cx="2259060" cy="81492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dirty="0"/>
          </a:p>
        </p:txBody>
      </p:sp>
      <p:pic>
        <p:nvPicPr>
          <p:cNvPr id="5" name="Picture 16" descr="C:\Users\Kai Huebl\Documents\OpcUaStack\20150711\images\server_128.png"/>
          <p:cNvPicPr>
            <a:picLocks noChangeAspect="1" noChangeArrowheads="1"/>
          </p:cNvPicPr>
          <p:nvPr/>
        </p:nvPicPr>
        <p:blipFill>
          <a:blip r:embed="rId2"/>
          <a:srcRect/>
          <a:stretch>
            <a:fillRect/>
          </a:stretch>
        </p:blipFill>
        <p:spPr bwMode="auto">
          <a:xfrm>
            <a:off x="3463560" y="483239"/>
            <a:ext cx="450000" cy="450000"/>
          </a:xfrm>
          <a:prstGeom prst="rect">
            <a:avLst/>
          </a:prstGeom>
          <a:noFill/>
        </p:spPr>
      </p:pic>
      <p:sp>
        <p:nvSpPr>
          <p:cNvPr id="6" name="Textfeld 5"/>
          <p:cNvSpPr txBox="1"/>
          <p:nvPr/>
        </p:nvSpPr>
        <p:spPr>
          <a:xfrm>
            <a:off x="4393620" y="391774"/>
            <a:ext cx="890500" cy="461665"/>
          </a:xfrm>
          <a:prstGeom prst="rect">
            <a:avLst/>
          </a:prstGeom>
          <a:noFill/>
        </p:spPr>
        <p:txBody>
          <a:bodyPr wrap="square" rtlCol="0">
            <a:spAutoFit/>
          </a:bodyPr>
          <a:lstStyle/>
          <a:p>
            <a:r>
              <a:rPr lang="de-DE" sz="1200" dirty="0" err="1" smtClean="0"/>
              <a:t>Application</a:t>
            </a:r>
            <a:endParaRPr lang="de-DE" sz="1200" dirty="0" smtClean="0"/>
          </a:p>
          <a:p>
            <a:endParaRPr lang="de-DE" sz="1200" dirty="0" smtClean="0"/>
          </a:p>
        </p:txBody>
      </p:sp>
      <p:sp>
        <p:nvSpPr>
          <p:cNvPr id="7" name="Rechteck 6"/>
          <p:cNvSpPr/>
          <p:nvPr/>
        </p:nvSpPr>
        <p:spPr>
          <a:xfrm>
            <a:off x="3340290" y="1859698"/>
            <a:ext cx="2259060" cy="81492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dirty="0"/>
          </a:p>
        </p:txBody>
      </p:sp>
      <p:pic>
        <p:nvPicPr>
          <p:cNvPr id="8" name="Picture 16" descr="C:\Users\Kai Huebl\Documents\OpcUaStack\20150711\images\server_128.png"/>
          <p:cNvPicPr>
            <a:picLocks noChangeAspect="1" noChangeArrowheads="1"/>
          </p:cNvPicPr>
          <p:nvPr/>
        </p:nvPicPr>
        <p:blipFill>
          <a:blip r:embed="rId2"/>
          <a:srcRect/>
          <a:stretch>
            <a:fillRect/>
          </a:stretch>
        </p:blipFill>
        <p:spPr bwMode="auto">
          <a:xfrm>
            <a:off x="3471180" y="1991999"/>
            <a:ext cx="450000" cy="450000"/>
          </a:xfrm>
          <a:prstGeom prst="rect">
            <a:avLst/>
          </a:prstGeom>
          <a:noFill/>
        </p:spPr>
      </p:pic>
      <p:sp>
        <p:nvSpPr>
          <p:cNvPr id="9" name="Textfeld 8"/>
          <p:cNvSpPr txBox="1"/>
          <p:nvPr/>
        </p:nvSpPr>
        <p:spPr>
          <a:xfrm>
            <a:off x="4401240" y="1923394"/>
            <a:ext cx="890500" cy="461665"/>
          </a:xfrm>
          <a:prstGeom prst="rect">
            <a:avLst/>
          </a:prstGeom>
          <a:noFill/>
        </p:spPr>
        <p:txBody>
          <a:bodyPr wrap="square" rtlCol="0">
            <a:spAutoFit/>
          </a:bodyPr>
          <a:lstStyle/>
          <a:p>
            <a:r>
              <a:rPr lang="de-DE" sz="1200" dirty="0" err="1" smtClean="0"/>
              <a:t>Application</a:t>
            </a:r>
            <a:endParaRPr lang="de-DE" sz="1200" dirty="0" smtClean="0"/>
          </a:p>
          <a:p>
            <a:endParaRPr lang="de-DE" sz="1200" dirty="0" smtClean="0"/>
          </a:p>
        </p:txBody>
      </p:sp>
      <p:sp>
        <p:nvSpPr>
          <p:cNvPr id="10" name="Rectangle 10"/>
          <p:cNvSpPr/>
          <p:nvPr/>
        </p:nvSpPr>
        <p:spPr>
          <a:xfrm>
            <a:off x="4011766" y="2883514"/>
            <a:ext cx="1020894" cy="6750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r>
              <a:rPr lang="en-US" sz="1200" dirty="0" smtClean="0">
                <a:solidFill>
                  <a:schemeClr val="tx1"/>
                </a:solidFill>
              </a:rPr>
              <a:t>OPC </a:t>
            </a:r>
            <a:r>
              <a:rPr lang="en-US" sz="1200" dirty="0" smtClean="0">
                <a:solidFill>
                  <a:schemeClr val="tx1"/>
                </a:solidFill>
              </a:rPr>
              <a:t>UA</a:t>
            </a:r>
          </a:p>
          <a:p>
            <a:pPr algn="ctr"/>
            <a:r>
              <a:rPr lang="en-US" sz="1200" dirty="0" smtClean="0">
                <a:solidFill>
                  <a:schemeClr val="tx1"/>
                </a:solidFill>
              </a:rPr>
              <a:t> </a:t>
            </a:r>
            <a:r>
              <a:rPr lang="en-US" sz="1200" dirty="0" smtClean="0">
                <a:solidFill>
                  <a:schemeClr val="tx1"/>
                </a:solidFill>
              </a:rPr>
              <a:t>Server </a:t>
            </a:r>
            <a:endParaRPr lang="en-US" sz="1200" dirty="0" smtClean="0">
              <a:solidFill>
                <a:schemeClr val="tx1"/>
              </a:solidFill>
            </a:endParaRPr>
          </a:p>
          <a:p>
            <a:pPr algn="ctr"/>
            <a:r>
              <a:rPr lang="en-US" sz="1200" dirty="0" smtClean="0">
                <a:solidFill>
                  <a:schemeClr val="tx1"/>
                </a:solidFill>
              </a:rPr>
              <a:t>Library</a:t>
            </a: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a:solidFill>
                <a:schemeClr val="tx1"/>
              </a:solidFill>
            </a:endParaRPr>
          </a:p>
        </p:txBody>
      </p:sp>
      <p:cxnSp>
        <p:nvCxnSpPr>
          <p:cNvPr id="11" name="Gerade Verbindung mit Pfeil 10"/>
          <p:cNvCxnSpPr/>
          <p:nvPr/>
        </p:nvCxnSpPr>
        <p:spPr>
          <a:xfrm rot="5400000">
            <a:off x="4375116" y="2733334"/>
            <a:ext cx="30036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Rectangle 10"/>
          <p:cNvSpPr/>
          <p:nvPr/>
        </p:nvSpPr>
        <p:spPr>
          <a:xfrm>
            <a:off x="3981286" y="2245654"/>
            <a:ext cx="1196154" cy="3375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r>
              <a:rPr lang="en-US" sz="1200" dirty="0" smtClean="0">
                <a:solidFill>
                  <a:schemeClr val="tx1"/>
                </a:solidFill>
              </a:rPr>
              <a:t>OPC UA Access</a:t>
            </a: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a:solidFill>
                <a:schemeClr val="tx1"/>
              </a:solidFill>
            </a:endParaRPr>
          </a:p>
        </p:txBody>
      </p:sp>
      <p:cxnSp>
        <p:nvCxnSpPr>
          <p:cNvPr id="24" name="Gerade Verbindung mit Pfeil 23"/>
          <p:cNvCxnSpPr/>
          <p:nvPr/>
        </p:nvCxnSpPr>
        <p:spPr>
          <a:xfrm rot="16200000" flipV="1">
            <a:off x="4306098" y="3769299"/>
            <a:ext cx="43839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Pfeil nach unten 24"/>
          <p:cNvSpPr/>
          <p:nvPr/>
        </p:nvSpPr>
        <p:spPr>
          <a:xfrm>
            <a:off x="4279382" y="1219198"/>
            <a:ext cx="484632" cy="594779"/>
          </a:xfrm>
          <a:prstGeom prst="downArrow">
            <a:avLst/>
          </a:prstGeom>
          <a:solidFill>
            <a:schemeClr val="bg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26" name="Textfeld 25"/>
          <p:cNvSpPr txBox="1"/>
          <p:nvPr/>
        </p:nvSpPr>
        <p:spPr>
          <a:xfrm>
            <a:off x="1623060" y="471574"/>
            <a:ext cx="1150620" cy="646331"/>
          </a:xfrm>
          <a:prstGeom prst="rect">
            <a:avLst/>
          </a:prstGeom>
          <a:noFill/>
        </p:spPr>
        <p:txBody>
          <a:bodyPr wrap="square" rtlCol="0">
            <a:spAutoFit/>
          </a:bodyPr>
          <a:lstStyle/>
          <a:p>
            <a:r>
              <a:rPr lang="de-DE" sz="2400" dirty="0" smtClean="0"/>
              <a:t>Vorher</a:t>
            </a:r>
            <a:endParaRPr lang="de-DE" sz="2400" dirty="0" smtClean="0"/>
          </a:p>
          <a:p>
            <a:endParaRPr lang="de-DE" sz="1200" dirty="0" smtClean="0"/>
          </a:p>
        </p:txBody>
      </p:sp>
      <p:sp>
        <p:nvSpPr>
          <p:cNvPr id="27" name="Textfeld 26"/>
          <p:cNvSpPr txBox="1"/>
          <p:nvPr/>
        </p:nvSpPr>
        <p:spPr>
          <a:xfrm>
            <a:off x="1679944" y="1991999"/>
            <a:ext cx="1345140" cy="646331"/>
          </a:xfrm>
          <a:prstGeom prst="rect">
            <a:avLst/>
          </a:prstGeom>
          <a:noFill/>
        </p:spPr>
        <p:txBody>
          <a:bodyPr wrap="square" rtlCol="0">
            <a:spAutoFit/>
          </a:bodyPr>
          <a:lstStyle/>
          <a:p>
            <a:r>
              <a:rPr lang="de-DE" sz="2400" dirty="0" smtClean="0"/>
              <a:t>Nachher</a:t>
            </a:r>
            <a:endParaRPr lang="de-DE" sz="2400" dirty="0" smtClean="0"/>
          </a:p>
          <a:p>
            <a:endParaRPr lang="de-DE" sz="1200" dirty="0" smtClean="0"/>
          </a:p>
        </p:txBody>
      </p:sp>
      <p:sp>
        <p:nvSpPr>
          <p:cNvPr id="29" name="Rechteck 28"/>
          <p:cNvSpPr/>
          <p:nvPr/>
        </p:nvSpPr>
        <p:spPr>
          <a:xfrm>
            <a:off x="4145588" y="3928331"/>
            <a:ext cx="761003" cy="919222"/>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pic>
        <p:nvPicPr>
          <p:cNvPr id="30" name="Picture 20" descr="C:\Users\Kai Huebl\Documents\OpcUaStack\20150711\images\webserver_128.png"/>
          <p:cNvPicPr>
            <a:picLocks noChangeAspect="1" noChangeArrowheads="1"/>
          </p:cNvPicPr>
          <p:nvPr/>
        </p:nvPicPr>
        <p:blipFill>
          <a:blip r:embed="rId3"/>
          <a:srcRect/>
          <a:stretch>
            <a:fillRect/>
          </a:stretch>
        </p:blipFill>
        <p:spPr bwMode="auto">
          <a:xfrm>
            <a:off x="4299884" y="4018610"/>
            <a:ext cx="450000" cy="450000"/>
          </a:xfrm>
          <a:prstGeom prst="rect">
            <a:avLst/>
          </a:prstGeom>
          <a:noFill/>
        </p:spPr>
      </p:pic>
      <p:sp>
        <p:nvSpPr>
          <p:cNvPr id="32" name="Textfeld 31"/>
          <p:cNvSpPr txBox="1"/>
          <p:nvPr/>
        </p:nvSpPr>
        <p:spPr>
          <a:xfrm>
            <a:off x="4207832" y="4428503"/>
            <a:ext cx="670183" cy="461665"/>
          </a:xfrm>
          <a:prstGeom prst="rect">
            <a:avLst/>
          </a:prstGeom>
          <a:noFill/>
        </p:spPr>
        <p:txBody>
          <a:bodyPr wrap="none" rtlCol="0">
            <a:spAutoFit/>
          </a:bodyPr>
          <a:lstStyle/>
          <a:p>
            <a:r>
              <a:rPr lang="de-DE" sz="1200" dirty="0" smtClean="0"/>
              <a:t>OPC UA</a:t>
            </a:r>
          </a:p>
          <a:p>
            <a:r>
              <a:rPr lang="de-DE" sz="1200" dirty="0" smtClean="0"/>
              <a:t>   </a:t>
            </a:r>
            <a:r>
              <a:rPr lang="de-DE" sz="1200" dirty="0" smtClean="0"/>
              <a:t>Client</a:t>
            </a:r>
            <a:endParaRPr lang="de-DE" sz="12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3642360" y="4092360"/>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cxnSp>
        <p:nvCxnSpPr>
          <p:cNvPr id="5" name="Gerade Verbindung 4"/>
          <p:cNvCxnSpPr/>
          <p:nvPr/>
        </p:nvCxnSpPr>
        <p:spPr>
          <a:xfrm rot="5400000">
            <a:off x="3967674" y="3927735"/>
            <a:ext cx="297182" cy="1588"/>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6" name="Rechteck 5"/>
          <p:cNvSpPr/>
          <p:nvPr/>
        </p:nvSpPr>
        <p:spPr>
          <a:xfrm>
            <a:off x="1655334" y="2758860"/>
            <a:ext cx="1097323" cy="56346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dirty="0"/>
          </a:p>
        </p:txBody>
      </p:sp>
      <p:sp>
        <p:nvSpPr>
          <p:cNvPr id="7" name="Rechteck 6"/>
          <p:cNvSpPr/>
          <p:nvPr/>
        </p:nvSpPr>
        <p:spPr>
          <a:xfrm>
            <a:off x="1655334" y="2004480"/>
            <a:ext cx="1097323" cy="56346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dirty="0"/>
          </a:p>
        </p:txBody>
      </p:sp>
      <p:sp>
        <p:nvSpPr>
          <p:cNvPr id="8" name="Rechteck 7"/>
          <p:cNvSpPr/>
          <p:nvPr/>
        </p:nvSpPr>
        <p:spPr>
          <a:xfrm>
            <a:off x="4825254" y="1989240"/>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sp>
        <p:nvSpPr>
          <p:cNvPr id="9" name="Rechteck 8"/>
          <p:cNvSpPr/>
          <p:nvPr/>
        </p:nvSpPr>
        <p:spPr>
          <a:xfrm>
            <a:off x="4825254" y="2743200"/>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cxnSp>
        <p:nvCxnSpPr>
          <p:cNvPr id="10" name="Gerade Verbindung 9"/>
          <p:cNvCxnSpPr/>
          <p:nvPr/>
        </p:nvCxnSpPr>
        <p:spPr>
          <a:xfrm rot="10800000" flipV="1">
            <a:off x="2668837" y="2194560"/>
            <a:ext cx="311422" cy="1"/>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1" name="Gerade Verbindung 10"/>
          <p:cNvCxnSpPr/>
          <p:nvPr/>
        </p:nvCxnSpPr>
        <p:spPr>
          <a:xfrm rot="10800000" flipV="1">
            <a:off x="4483352" y="2194558"/>
            <a:ext cx="311422" cy="1"/>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2" name="Gerade Verbindung 11"/>
          <p:cNvCxnSpPr/>
          <p:nvPr/>
        </p:nvCxnSpPr>
        <p:spPr>
          <a:xfrm rot="10800000" flipV="1">
            <a:off x="4498592" y="2964180"/>
            <a:ext cx="311422" cy="1"/>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3" name="Rechteck 12"/>
          <p:cNvSpPr/>
          <p:nvPr/>
        </p:nvSpPr>
        <p:spPr>
          <a:xfrm>
            <a:off x="4771914" y="1935900"/>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pic>
        <p:nvPicPr>
          <p:cNvPr id="14" name="Picture 22" descr="C:\Users\Kai Huebl\Documents\OpcUaStack\20150711\images\xml.png"/>
          <p:cNvPicPr>
            <a:picLocks noChangeAspect="1" noChangeArrowheads="1"/>
          </p:cNvPicPr>
          <p:nvPr/>
        </p:nvPicPr>
        <p:blipFill>
          <a:blip r:embed="rId2"/>
          <a:srcRect/>
          <a:stretch>
            <a:fillRect/>
          </a:stretch>
        </p:blipFill>
        <p:spPr bwMode="auto">
          <a:xfrm>
            <a:off x="4810014" y="1988400"/>
            <a:ext cx="450000" cy="450000"/>
          </a:xfrm>
          <a:prstGeom prst="rect">
            <a:avLst/>
          </a:prstGeom>
          <a:noFill/>
        </p:spPr>
      </p:pic>
      <p:sp>
        <p:nvSpPr>
          <p:cNvPr id="15" name="Textfeld 14"/>
          <p:cNvSpPr txBox="1"/>
          <p:nvPr/>
        </p:nvSpPr>
        <p:spPr>
          <a:xfrm>
            <a:off x="5199054" y="1988400"/>
            <a:ext cx="670183" cy="461665"/>
          </a:xfrm>
          <a:prstGeom prst="rect">
            <a:avLst/>
          </a:prstGeom>
          <a:noFill/>
        </p:spPr>
        <p:txBody>
          <a:bodyPr wrap="none" rtlCol="0">
            <a:spAutoFit/>
          </a:bodyPr>
          <a:lstStyle/>
          <a:p>
            <a:r>
              <a:rPr lang="de-DE" sz="1200" dirty="0" smtClean="0"/>
              <a:t>OPC UA</a:t>
            </a:r>
          </a:p>
          <a:p>
            <a:r>
              <a:rPr lang="de-DE" sz="1200" dirty="0" smtClean="0"/>
              <a:t> Model</a:t>
            </a:r>
          </a:p>
        </p:txBody>
      </p:sp>
      <p:sp>
        <p:nvSpPr>
          <p:cNvPr id="16" name="Rechteck 15"/>
          <p:cNvSpPr/>
          <p:nvPr/>
        </p:nvSpPr>
        <p:spPr>
          <a:xfrm>
            <a:off x="4771914" y="2682240"/>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pic>
        <p:nvPicPr>
          <p:cNvPr id="17" name="Picture 22" descr="C:\Users\Kai Huebl\Documents\OpcUaStack\20150711\images\xml.png"/>
          <p:cNvPicPr>
            <a:picLocks noChangeAspect="1" noChangeArrowheads="1"/>
          </p:cNvPicPr>
          <p:nvPr/>
        </p:nvPicPr>
        <p:blipFill>
          <a:blip r:embed="rId2"/>
          <a:srcRect/>
          <a:stretch>
            <a:fillRect/>
          </a:stretch>
        </p:blipFill>
        <p:spPr bwMode="auto">
          <a:xfrm>
            <a:off x="4810014" y="2734740"/>
            <a:ext cx="450000" cy="450000"/>
          </a:xfrm>
          <a:prstGeom prst="rect">
            <a:avLst/>
          </a:prstGeom>
          <a:noFill/>
        </p:spPr>
      </p:pic>
      <p:sp>
        <p:nvSpPr>
          <p:cNvPr id="18" name="Textfeld 17"/>
          <p:cNvSpPr txBox="1"/>
          <p:nvPr/>
        </p:nvSpPr>
        <p:spPr>
          <a:xfrm>
            <a:off x="5191434" y="2734740"/>
            <a:ext cx="678327" cy="461665"/>
          </a:xfrm>
          <a:prstGeom prst="rect">
            <a:avLst/>
          </a:prstGeom>
          <a:noFill/>
        </p:spPr>
        <p:txBody>
          <a:bodyPr wrap="none" rtlCol="0">
            <a:spAutoFit/>
          </a:bodyPr>
          <a:lstStyle/>
          <a:p>
            <a:r>
              <a:rPr lang="de-DE" sz="1200" dirty="0" smtClean="0"/>
              <a:t>Produkt</a:t>
            </a:r>
          </a:p>
          <a:p>
            <a:r>
              <a:rPr lang="de-DE" sz="1200" dirty="0" smtClean="0"/>
              <a:t> Model</a:t>
            </a:r>
          </a:p>
        </p:txBody>
      </p:sp>
      <p:sp>
        <p:nvSpPr>
          <p:cNvPr id="19" name="Rectangle 10"/>
          <p:cNvSpPr/>
          <p:nvPr/>
        </p:nvSpPr>
        <p:spPr>
          <a:xfrm>
            <a:off x="2980259" y="1935900"/>
            <a:ext cx="1583935" cy="184403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r>
              <a:rPr lang="en-US" sz="1200" dirty="0" smtClean="0">
                <a:solidFill>
                  <a:schemeClr val="tx1"/>
                </a:solidFill>
              </a:rPr>
              <a:t>                   </a:t>
            </a:r>
            <a:r>
              <a:rPr lang="en-US" sz="1200" dirty="0" smtClean="0">
                <a:solidFill>
                  <a:schemeClr val="tx1"/>
                </a:solidFill>
              </a:rPr>
              <a:t>OPC </a:t>
            </a:r>
            <a:r>
              <a:rPr lang="en-US" sz="1200" dirty="0" smtClean="0">
                <a:solidFill>
                  <a:schemeClr val="tx1"/>
                </a:solidFill>
              </a:rPr>
              <a:t>UA</a:t>
            </a:r>
          </a:p>
          <a:p>
            <a:pPr algn="ctr"/>
            <a:r>
              <a:rPr lang="en-US" sz="1200" dirty="0" smtClean="0">
                <a:solidFill>
                  <a:schemeClr val="tx1"/>
                </a:solidFill>
              </a:rPr>
              <a:t> </a:t>
            </a:r>
            <a:r>
              <a:rPr lang="en-US" sz="1200" dirty="0" smtClean="0">
                <a:solidFill>
                  <a:schemeClr val="tx1"/>
                </a:solidFill>
              </a:rPr>
              <a:t>                   Application </a:t>
            </a:r>
            <a:endParaRPr lang="en-US" sz="1200" dirty="0" smtClean="0">
              <a:solidFill>
                <a:schemeClr val="tx1"/>
              </a:solidFill>
            </a:endParaRPr>
          </a:p>
          <a:p>
            <a:pPr algn="ctr"/>
            <a:r>
              <a:rPr lang="en-US" sz="1200" dirty="0" smtClean="0">
                <a:solidFill>
                  <a:schemeClr val="tx1"/>
                </a:solidFill>
              </a:rPr>
              <a:t>                   Server</a:t>
            </a: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a:solidFill>
                <a:schemeClr val="tx1"/>
              </a:solidFill>
            </a:endParaRPr>
          </a:p>
        </p:txBody>
      </p:sp>
      <p:pic>
        <p:nvPicPr>
          <p:cNvPr id="20" name="Picture 16" descr="C:\Users\Kai Huebl\Documents\OpcUaStack\20150711\images\server_128.png"/>
          <p:cNvPicPr>
            <a:picLocks noChangeAspect="1" noChangeArrowheads="1"/>
          </p:cNvPicPr>
          <p:nvPr/>
        </p:nvPicPr>
        <p:blipFill>
          <a:blip r:embed="rId3"/>
          <a:srcRect/>
          <a:stretch>
            <a:fillRect/>
          </a:stretch>
        </p:blipFill>
        <p:spPr bwMode="auto">
          <a:xfrm>
            <a:off x="3673091" y="2030545"/>
            <a:ext cx="450000" cy="450000"/>
          </a:xfrm>
          <a:prstGeom prst="rect">
            <a:avLst/>
          </a:prstGeom>
          <a:noFill/>
        </p:spPr>
      </p:pic>
      <p:sp>
        <p:nvSpPr>
          <p:cNvPr id="21" name="Rechteck 20"/>
          <p:cNvSpPr/>
          <p:nvPr/>
        </p:nvSpPr>
        <p:spPr>
          <a:xfrm>
            <a:off x="1609614" y="1951140"/>
            <a:ext cx="1097323" cy="56346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dirty="0"/>
          </a:p>
        </p:txBody>
      </p:sp>
      <p:cxnSp>
        <p:nvCxnSpPr>
          <p:cNvPr id="22" name="Gerade Verbindung 21"/>
          <p:cNvCxnSpPr/>
          <p:nvPr/>
        </p:nvCxnSpPr>
        <p:spPr>
          <a:xfrm rot="10800000" flipV="1">
            <a:off x="2653597" y="2987040"/>
            <a:ext cx="311422" cy="1"/>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3" name="Rechteck 22"/>
          <p:cNvSpPr/>
          <p:nvPr/>
        </p:nvSpPr>
        <p:spPr>
          <a:xfrm>
            <a:off x="1601994" y="2705520"/>
            <a:ext cx="1097323" cy="56346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dirty="0"/>
          </a:p>
        </p:txBody>
      </p:sp>
      <p:pic>
        <p:nvPicPr>
          <p:cNvPr id="24" name="Picture 15" descr="C:\Users\Kai Huebl\Documents\OpcUaStack\20150711\images\salesman_128.png"/>
          <p:cNvPicPr>
            <a:picLocks noChangeAspect="1" noChangeArrowheads="1"/>
          </p:cNvPicPr>
          <p:nvPr/>
        </p:nvPicPr>
        <p:blipFill>
          <a:blip r:embed="rId4"/>
          <a:srcRect/>
          <a:stretch>
            <a:fillRect/>
          </a:stretch>
        </p:blipFill>
        <p:spPr bwMode="auto">
          <a:xfrm>
            <a:off x="1609614" y="2757600"/>
            <a:ext cx="450000" cy="450000"/>
          </a:xfrm>
          <a:prstGeom prst="rect">
            <a:avLst/>
          </a:prstGeom>
          <a:noFill/>
        </p:spPr>
      </p:pic>
      <p:pic>
        <p:nvPicPr>
          <p:cNvPr id="25" name="Picture 16" descr="C:\Users\Kai Huebl\Documents\OpcUaStack\20150711\images\server_128.png"/>
          <p:cNvPicPr>
            <a:picLocks noChangeAspect="1" noChangeArrowheads="1"/>
          </p:cNvPicPr>
          <p:nvPr/>
        </p:nvPicPr>
        <p:blipFill>
          <a:blip r:embed="rId3"/>
          <a:srcRect/>
          <a:stretch>
            <a:fillRect/>
          </a:stretch>
        </p:blipFill>
        <p:spPr bwMode="auto">
          <a:xfrm>
            <a:off x="1609614" y="2049360"/>
            <a:ext cx="450000" cy="450000"/>
          </a:xfrm>
          <a:prstGeom prst="rect">
            <a:avLst/>
          </a:prstGeom>
          <a:noFill/>
        </p:spPr>
      </p:pic>
      <p:sp>
        <p:nvSpPr>
          <p:cNvPr id="26" name="Textfeld 25"/>
          <p:cNvSpPr txBox="1"/>
          <p:nvPr/>
        </p:nvSpPr>
        <p:spPr>
          <a:xfrm>
            <a:off x="2036754" y="2014835"/>
            <a:ext cx="689548" cy="461665"/>
          </a:xfrm>
          <a:prstGeom prst="rect">
            <a:avLst/>
          </a:prstGeom>
          <a:noFill/>
        </p:spPr>
        <p:txBody>
          <a:bodyPr wrap="none" rtlCol="0">
            <a:spAutoFit/>
          </a:bodyPr>
          <a:lstStyle/>
          <a:p>
            <a:r>
              <a:rPr lang="de-DE" sz="1200" dirty="0" smtClean="0"/>
              <a:t>OPC UA</a:t>
            </a:r>
          </a:p>
          <a:p>
            <a:r>
              <a:rPr lang="de-DE" sz="1200" dirty="0" smtClean="0"/>
              <a:t> Server</a:t>
            </a:r>
          </a:p>
        </p:txBody>
      </p:sp>
      <p:sp>
        <p:nvSpPr>
          <p:cNvPr id="27" name="Textfeld 26"/>
          <p:cNvSpPr txBox="1"/>
          <p:nvPr/>
        </p:nvSpPr>
        <p:spPr>
          <a:xfrm>
            <a:off x="2017389" y="2757600"/>
            <a:ext cx="689548" cy="461665"/>
          </a:xfrm>
          <a:prstGeom prst="rect">
            <a:avLst/>
          </a:prstGeom>
          <a:noFill/>
        </p:spPr>
        <p:txBody>
          <a:bodyPr wrap="none" rtlCol="0">
            <a:spAutoFit/>
          </a:bodyPr>
          <a:lstStyle/>
          <a:p>
            <a:r>
              <a:rPr lang="de-DE" sz="1200" dirty="0" smtClean="0"/>
              <a:t>OPC UA</a:t>
            </a:r>
          </a:p>
          <a:p>
            <a:r>
              <a:rPr lang="de-DE" sz="1200" dirty="0" smtClean="0"/>
              <a:t> Client</a:t>
            </a:r>
          </a:p>
        </p:txBody>
      </p:sp>
      <p:pic>
        <p:nvPicPr>
          <p:cNvPr id="28" name="Picture 24" descr="C:\Users\Kai Huebl\Documents\OpcUaStack\20150711\images\ASNeG_Server.png"/>
          <p:cNvPicPr>
            <a:picLocks noChangeAspect="1" noChangeArrowheads="1"/>
          </p:cNvPicPr>
          <p:nvPr/>
        </p:nvPicPr>
        <p:blipFill>
          <a:blip r:embed="rId5"/>
          <a:srcRect/>
          <a:stretch>
            <a:fillRect/>
          </a:stretch>
        </p:blipFill>
        <p:spPr bwMode="auto">
          <a:xfrm>
            <a:off x="3812404" y="1989840"/>
            <a:ext cx="1081430" cy="540000"/>
          </a:xfrm>
          <a:prstGeom prst="rect">
            <a:avLst/>
          </a:prstGeom>
          <a:noFill/>
        </p:spPr>
      </p:pic>
      <p:sp>
        <p:nvSpPr>
          <p:cNvPr id="29" name="Rechteck 28"/>
          <p:cNvSpPr/>
          <p:nvPr/>
        </p:nvSpPr>
        <p:spPr>
          <a:xfrm>
            <a:off x="3589020" y="4039020"/>
            <a:ext cx="1097323" cy="563460"/>
          </a:xfrm>
          <a:prstGeom prst="rect">
            <a:avLst/>
          </a:prstGeom>
          <a:gradFill>
            <a:gsLst>
              <a:gs pos="0">
                <a:schemeClr val="bg1">
                  <a:lumMod val="95000"/>
                </a:schemeClr>
              </a:gs>
              <a:gs pos="50000">
                <a:schemeClr val="accent1">
                  <a:tint val="44500"/>
                  <a:satMod val="160000"/>
                </a:schemeClr>
              </a:gs>
              <a:gs pos="100000">
                <a:schemeClr val="accent1">
                  <a:tint val="23500"/>
                  <a:satMod val="160000"/>
                </a:schemeClr>
              </a:gs>
            </a:gsLst>
            <a:lin ang="5400000" scaled="0"/>
          </a:gradFill>
          <a:ln w="635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dirty="0"/>
          </a:p>
        </p:txBody>
      </p:sp>
      <p:pic>
        <p:nvPicPr>
          <p:cNvPr id="30" name="Picture 14" descr="C:\Users\Kai Huebl\Documents\OpcUaStack\20150711\images\run_128.png"/>
          <p:cNvPicPr>
            <a:picLocks noChangeAspect="1" noChangeArrowheads="1"/>
          </p:cNvPicPr>
          <p:nvPr/>
        </p:nvPicPr>
        <p:blipFill>
          <a:blip r:embed="rId6"/>
          <a:srcRect/>
          <a:stretch>
            <a:fillRect/>
          </a:stretch>
        </p:blipFill>
        <p:spPr bwMode="auto">
          <a:xfrm>
            <a:off x="3619500" y="4099140"/>
            <a:ext cx="450000" cy="450000"/>
          </a:xfrm>
          <a:prstGeom prst="rect">
            <a:avLst/>
          </a:prstGeom>
          <a:noFill/>
        </p:spPr>
      </p:pic>
      <p:sp>
        <p:nvSpPr>
          <p:cNvPr id="31" name="Textfeld 30"/>
          <p:cNvSpPr txBox="1"/>
          <p:nvPr/>
        </p:nvSpPr>
        <p:spPr>
          <a:xfrm>
            <a:off x="4046116" y="4092360"/>
            <a:ext cx="678327" cy="461665"/>
          </a:xfrm>
          <a:prstGeom prst="rect">
            <a:avLst/>
          </a:prstGeom>
          <a:noFill/>
        </p:spPr>
        <p:txBody>
          <a:bodyPr wrap="none" rtlCol="0">
            <a:spAutoFit/>
          </a:bodyPr>
          <a:lstStyle/>
          <a:p>
            <a:r>
              <a:rPr lang="de-DE" sz="1200" dirty="0" smtClean="0"/>
              <a:t>Produkt</a:t>
            </a:r>
          </a:p>
          <a:p>
            <a:r>
              <a:rPr lang="de-DE" sz="1200" dirty="0" smtClean="0"/>
              <a:t> Library</a:t>
            </a:r>
          </a:p>
        </p:txBody>
      </p:sp>
      <p:sp>
        <p:nvSpPr>
          <p:cNvPr id="32" name="Rectangle 10"/>
          <p:cNvSpPr/>
          <p:nvPr/>
        </p:nvSpPr>
        <p:spPr>
          <a:xfrm>
            <a:off x="3018359" y="2026922"/>
            <a:ext cx="624252" cy="731938"/>
          </a:xfrm>
          <a:prstGeom prst="rect">
            <a:avLst/>
          </a:prstGeom>
          <a:solidFill>
            <a:srgbClr val="92D05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r>
              <a:rPr lang="en-US" sz="1200" dirty="0" smtClean="0">
                <a:solidFill>
                  <a:schemeClr val="tx1"/>
                </a:solidFill>
              </a:rPr>
              <a:t> OPC UA</a:t>
            </a:r>
          </a:p>
          <a:p>
            <a:pPr algn="ctr"/>
            <a:r>
              <a:rPr lang="en-US" sz="1200" dirty="0" smtClean="0">
                <a:solidFill>
                  <a:schemeClr val="tx1"/>
                </a:solidFill>
              </a:rPr>
              <a:t>Client</a:t>
            </a: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a:solidFill>
                <a:schemeClr val="tx1"/>
              </a:solidFill>
            </a:endParaRPr>
          </a:p>
        </p:txBody>
      </p:sp>
      <p:sp>
        <p:nvSpPr>
          <p:cNvPr id="33" name="Rectangle 10"/>
          <p:cNvSpPr/>
          <p:nvPr/>
        </p:nvSpPr>
        <p:spPr>
          <a:xfrm>
            <a:off x="3010739" y="2853296"/>
            <a:ext cx="624252" cy="731938"/>
          </a:xfrm>
          <a:prstGeom prst="rect">
            <a:avLst/>
          </a:prstGeom>
          <a:solidFill>
            <a:srgbClr val="92D05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r>
              <a:rPr lang="en-US" sz="1200" dirty="0" smtClean="0">
                <a:solidFill>
                  <a:schemeClr val="tx1"/>
                </a:solidFill>
              </a:rPr>
              <a:t> OPC UA</a:t>
            </a:r>
          </a:p>
          <a:p>
            <a:pPr algn="ctr"/>
            <a:r>
              <a:rPr lang="en-US" sz="1200" dirty="0" smtClean="0">
                <a:solidFill>
                  <a:schemeClr val="tx1"/>
                </a:solidFill>
              </a:rPr>
              <a:t>Server</a:t>
            </a: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a:solidFill>
                <a:schemeClr val="tx1"/>
              </a:solidFill>
            </a:endParaRPr>
          </a:p>
        </p:txBody>
      </p:sp>
      <p:sp>
        <p:nvSpPr>
          <p:cNvPr id="34" name="Rectangle 10"/>
          <p:cNvSpPr/>
          <p:nvPr/>
        </p:nvSpPr>
        <p:spPr>
          <a:xfrm>
            <a:off x="3751444" y="3192360"/>
            <a:ext cx="751790" cy="534238"/>
          </a:xfrm>
          <a:prstGeom prst="rect">
            <a:avLst/>
          </a:prstGeom>
          <a:solidFill>
            <a:srgbClr val="92D05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r>
              <a:rPr lang="en-US" sz="1200" dirty="0" smtClean="0">
                <a:solidFill>
                  <a:schemeClr val="tx1"/>
                </a:solidFill>
              </a:rPr>
              <a:t> Product</a:t>
            </a:r>
          </a:p>
          <a:p>
            <a:pPr algn="ctr"/>
            <a:r>
              <a:rPr lang="en-US" sz="1200" dirty="0" smtClean="0">
                <a:solidFill>
                  <a:schemeClr val="tx1"/>
                </a:solidFill>
              </a:rPr>
              <a:t>Interface</a:t>
            </a: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ai Huebl\Documents\OpcUaStack\20150711\images\word_128.png"/>
          <p:cNvPicPr>
            <a:picLocks noChangeAspect="1" noChangeArrowheads="1"/>
          </p:cNvPicPr>
          <p:nvPr/>
        </p:nvPicPr>
        <p:blipFill>
          <a:blip r:embed="rId2"/>
          <a:srcRect/>
          <a:stretch>
            <a:fillRect/>
          </a:stretch>
        </p:blipFill>
        <p:spPr bwMode="auto">
          <a:xfrm>
            <a:off x="3781030" y="1828800"/>
            <a:ext cx="450000" cy="450000"/>
          </a:xfrm>
          <a:prstGeom prst="rect">
            <a:avLst/>
          </a:prstGeom>
          <a:noFill/>
        </p:spPr>
      </p:pic>
      <p:pic>
        <p:nvPicPr>
          <p:cNvPr id="2051" name="Picture 3" descr="C:\Users\Kai Huebl\Documents\OpcUaStack\20150711\images\company_128.png"/>
          <p:cNvPicPr>
            <a:picLocks noChangeAspect="1" noChangeArrowheads="1"/>
          </p:cNvPicPr>
          <p:nvPr/>
        </p:nvPicPr>
        <p:blipFill>
          <a:blip r:embed="rId3"/>
          <a:srcRect/>
          <a:stretch>
            <a:fillRect/>
          </a:stretch>
        </p:blipFill>
        <p:spPr bwMode="auto">
          <a:xfrm>
            <a:off x="2740680" y="1219200"/>
            <a:ext cx="450000" cy="450000"/>
          </a:xfrm>
          <a:prstGeom prst="rect">
            <a:avLst/>
          </a:prstGeom>
          <a:noFill/>
        </p:spPr>
      </p:pic>
      <p:pic>
        <p:nvPicPr>
          <p:cNvPr id="2052" name="Picture 4" descr="C:\Users\Kai Huebl\Documents\OpcUaStack\20150711\images\computer_128.png"/>
          <p:cNvPicPr>
            <a:picLocks noChangeAspect="1" noChangeArrowheads="1"/>
          </p:cNvPicPr>
          <p:nvPr/>
        </p:nvPicPr>
        <p:blipFill>
          <a:blip r:embed="rId4"/>
          <a:srcRect/>
          <a:stretch>
            <a:fillRect/>
          </a:stretch>
        </p:blipFill>
        <p:spPr bwMode="auto">
          <a:xfrm>
            <a:off x="403040" y="609600"/>
            <a:ext cx="450000" cy="450000"/>
          </a:xfrm>
          <a:prstGeom prst="rect">
            <a:avLst/>
          </a:prstGeom>
          <a:noFill/>
        </p:spPr>
      </p:pic>
      <p:pic>
        <p:nvPicPr>
          <p:cNvPr id="2053" name="Picture 5" descr="C:\Users\Kai Huebl\Documents\OpcUaStack\20150711\images\database_128.png"/>
          <p:cNvPicPr>
            <a:picLocks noChangeAspect="1" noChangeArrowheads="1"/>
          </p:cNvPicPr>
          <p:nvPr/>
        </p:nvPicPr>
        <p:blipFill>
          <a:blip r:embed="rId5"/>
          <a:srcRect/>
          <a:stretch>
            <a:fillRect/>
          </a:stretch>
        </p:blipFill>
        <p:spPr bwMode="auto">
          <a:xfrm>
            <a:off x="7471378" y="242454"/>
            <a:ext cx="450000" cy="450000"/>
          </a:xfrm>
          <a:prstGeom prst="rect">
            <a:avLst/>
          </a:prstGeom>
          <a:noFill/>
        </p:spPr>
      </p:pic>
      <p:pic>
        <p:nvPicPr>
          <p:cNvPr id="2054" name="Picture 6" descr="C:\Users\Kai Huebl\Documents\OpcUaStack\20150711\images\hard_disk_128.png"/>
          <p:cNvPicPr>
            <a:picLocks noChangeAspect="1" noChangeArrowheads="1"/>
          </p:cNvPicPr>
          <p:nvPr/>
        </p:nvPicPr>
        <p:blipFill>
          <a:blip r:embed="rId6"/>
          <a:srcRect/>
          <a:stretch>
            <a:fillRect/>
          </a:stretch>
        </p:blipFill>
        <p:spPr bwMode="auto">
          <a:xfrm>
            <a:off x="2131080" y="2791690"/>
            <a:ext cx="450000" cy="450000"/>
          </a:xfrm>
          <a:prstGeom prst="rect">
            <a:avLst/>
          </a:prstGeom>
          <a:noFill/>
        </p:spPr>
      </p:pic>
      <p:pic>
        <p:nvPicPr>
          <p:cNvPr id="2055" name="Picture 7" descr="C:\Users\Kai Huebl\Documents\OpcUaStack\20150711\images\html_128.png"/>
          <p:cNvPicPr>
            <a:picLocks noChangeAspect="1" noChangeArrowheads="1"/>
          </p:cNvPicPr>
          <p:nvPr/>
        </p:nvPicPr>
        <p:blipFill>
          <a:blip r:embed="rId7"/>
          <a:srcRect/>
          <a:stretch>
            <a:fillRect/>
          </a:stretch>
        </p:blipFill>
        <p:spPr bwMode="auto">
          <a:xfrm>
            <a:off x="3781030" y="5177190"/>
            <a:ext cx="450000" cy="450000"/>
          </a:xfrm>
          <a:prstGeom prst="rect">
            <a:avLst/>
          </a:prstGeom>
          <a:noFill/>
        </p:spPr>
      </p:pic>
      <p:pic>
        <p:nvPicPr>
          <p:cNvPr id="2056" name="Picture 8" descr="C:\Users\Kai Huebl\Documents\OpcUaStack\20150711\images\mobile_phone_128.png"/>
          <p:cNvPicPr>
            <a:picLocks noChangeAspect="1" noChangeArrowheads="1"/>
          </p:cNvPicPr>
          <p:nvPr/>
        </p:nvPicPr>
        <p:blipFill>
          <a:blip r:embed="rId8"/>
          <a:srcRect/>
          <a:stretch>
            <a:fillRect/>
          </a:stretch>
        </p:blipFill>
        <p:spPr bwMode="auto">
          <a:xfrm>
            <a:off x="6345381" y="4952999"/>
            <a:ext cx="450000" cy="450000"/>
          </a:xfrm>
          <a:prstGeom prst="rect">
            <a:avLst/>
          </a:prstGeom>
          <a:noFill/>
        </p:spPr>
      </p:pic>
      <p:pic>
        <p:nvPicPr>
          <p:cNvPr id="2057" name="Picture 9" descr="C:\Users\Kai Huebl\Documents\OpcUaStack\20150711\images\monitor_128.png"/>
          <p:cNvPicPr>
            <a:picLocks noChangeAspect="1" noChangeArrowheads="1"/>
          </p:cNvPicPr>
          <p:nvPr/>
        </p:nvPicPr>
        <p:blipFill>
          <a:blip r:embed="rId9"/>
          <a:srcRect/>
          <a:stretch>
            <a:fillRect/>
          </a:stretch>
        </p:blipFill>
        <p:spPr bwMode="auto">
          <a:xfrm>
            <a:off x="8080978" y="3842116"/>
            <a:ext cx="450000" cy="450000"/>
          </a:xfrm>
          <a:prstGeom prst="rect">
            <a:avLst/>
          </a:prstGeom>
          <a:noFill/>
        </p:spPr>
      </p:pic>
      <p:pic>
        <p:nvPicPr>
          <p:cNvPr id="2058" name="Picture 10" descr="C:\Users\Kai Huebl\Documents\OpcUaStack\20150711\images\partner_128.png"/>
          <p:cNvPicPr>
            <a:picLocks noChangeAspect="1" noChangeArrowheads="1"/>
          </p:cNvPicPr>
          <p:nvPr/>
        </p:nvPicPr>
        <p:blipFill>
          <a:blip r:embed="rId10"/>
          <a:srcRect/>
          <a:stretch>
            <a:fillRect/>
          </a:stretch>
        </p:blipFill>
        <p:spPr bwMode="auto">
          <a:xfrm>
            <a:off x="6954981" y="1219200"/>
            <a:ext cx="450000" cy="450000"/>
          </a:xfrm>
          <a:prstGeom prst="rect">
            <a:avLst/>
          </a:prstGeom>
          <a:noFill/>
        </p:spPr>
      </p:pic>
      <p:pic>
        <p:nvPicPr>
          <p:cNvPr id="2059" name="Picture 11" descr="C:\Users\Kai Huebl\Documents\OpcUaStack\20150711\images\pie_chart_128.png"/>
          <p:cNvPicPr>
            <a:picLocks noChangeAspect="1" noChangeArrowheads="1"/>
          </p:cNvPicPr>
          <p:nvPr/>
        </p:nvPicPr>
        <p:blipFill>
          <a:blip r:embed="rId11"/>
          <a:srcRect/>
          <a:stretch>
            <a:fillRect/>
          </a:stretch>
        </p:blipFill>
        <p:spPr bwMode="auto">
          <a:xfrm>
            <a:off x="5443576" y="1219200"/>
            <a:ext cx="450000" cy="450000"/>
          </a:xfrm>
          <a:prstGeom prst="rect">
            <a:avLst/>
          </a:prstGeom>
          <a:noFill/>
        </p:spPr>
      </p:pic>
      <p:pic>
        <p:nvPicPr>
          <p:cNvPr id="2060" name="Picture 12" descr="C:\Users\Kai Huebl\Documents\OpcUaStack\20150711\images\preferences_1_128.png"/>
          <p:cNvPicPr>
            <a:picLocks noChangeAspect="1" noChangeArrowheads="1"/>
          </p:cNvPicPr>
          <p:nvPr/>
        </p:nvPicPr>
        <p:blipFill>
          <a:blip r:embed="rId12"/>
          <a:srcRect/>
          <a:stretch>
            <a:fillRect/>
          </a:stretch>
        </p:blipFill>
        <p:spPr bwMode="auto">
          <a:xfrm>
            <a:off x="4833976" y="2622916"/>
            <a:ext cx="450000" cy="450000"/>
          </a:xfrm>
          <a:prstGeom prst="rect">
            <a:avLst/>
          </a:prstGeom>
          <a:noFill/>
        </p:spPr>
      </p:pic>
      <p:pic>
        <p:nvPicPr>
          <p:cNvPr id="2061" name="Picture 13" descr="C:\Users\Kai Huebl\Documents\OpcUaStack\20150711\images\router_128.png"/>
          <p:cNvPicPr>
            <a:picLocks noChangeAspect="1" noChangeArrowheads="1"/>
          </p:cNvPicPr>
          <p:nvPr/>
        </p:nvPicPr>
        <p:blipFill>
          <a:blip r:embed="rId13"/>
          <a:srcRect/>
          <a:stretch>
            <a:fillRect/>
          </a:stretch>
        </p:blipFill>
        <p:spPr bwMode="auto">
          <a:xfrm>
            <a:off x="3486306" y="242454"/>
            <a:ext cx="450000" cy="450000"/>
          </a:xfrm>
          <a:prstGeom prst="rect">
            <a:avLst/>
          </a:prstGeom>
          <a:noFill/>
        </p:spPr>
      </p:pic>
      <p:pic>
        <p:nvPicPr>
          <p:cNvPr id="2062" name="Picture 14" descr="C:\Users\Kai Huebl\Documents\OpcUaStack\20150711\images\run_128.png"/>
          <p:cNvPicPr>
            <a:picLocks noChangeAspect="1" noChangeArrowheads="1"/>
          </p:cNvPicPr>
          <p:nvPr/>
        </p:nvPicPr>
        <p:blipFill>
          <a:blip r:embed="rId14"/>
          <a:srcRect/>
          <a:stretch>
            <a:fillRect/>
          </a:stretch>
        </p:blipFill>
        <p:spPr bwMode="auto">
          <a:xfrm>
            <a:off x="1413971" y="769200"/>
            <a:ext cx="450000" cy="450000"/>
          </a:xfrm>
          <a:prstGeom prst="rect">
            <a:avLst/>
          </a:prstGeom>
          <a:noFill/>
        </p:spPr>
      </p:pic>
      <p:pic>
        <p:nvPicPr>
          <p:cNvPr id="2063" name="Picture 15" descr="C:\Users\Kai Huebl\Documents\OpcUaStack\20150711\images\salesman_128.png"/>
          <p:cNvPicPr>
            <a:picLocks noChangeAspect="1" noChangeArrowheads="1"/>
          </p:cNvPicPr>
          <p:nvPr/>
        </p:nvPicPr>
        <p:blipFill>
          <a:blip r:embed="rId15"/>
          <a:srcRect/>
          <a:stretch>
            <a:fillRect/>
          </a:stretch>
        </p:blipFill>
        <p:spPr bwMode="auto">
          <a:xfrm>
            <a:off x="6169050" y="375961"/>
            <a:ext cx="450000" cy="450000"/>
          </a:xfrm>
          <a:prstGeom prst="rect">
            <a:avLst/>
          </a:prstGeom>
          <a:noFill/>
        </p:spPr>
      </p:pic>
      <p:pic>
        <p:nvPicPr>
          <p:cNvPr id="2064" name="Picture 16" descr="C:\Users\Kai Huebl\Documents\OpcUaStack\20150711\images\server_128.png"/>
          <p:cNvPicPr>
            <a:picLocks noChangeAspect="1" noChangeArrowheads="1"/>
          </p:cNvPicPr>
          <p:nvPr/>
        </p:nvPicPr>
        <p:blipFill>
          <a:blip r:embed="rId16"/>
          <a:srcRect/>
          <a:stretch>
            <a:fillRect/>
          </a:stretch>
        </p:blipFill>
        <p:spPr bwMode="auto">
          <a:xfrm>
            <a:off x="1188971" y="4861686"/>
            <a:ext cx="450000" cy="450000"/>
          </a:xfrm>
          <a:prstGeom prst="rect">
            <a:avLst/>
          </a:prstGeom>
          <a:noFill/>
        </p:spPr>
      </p:pic>
      <p:pic>
        <p:nvPicPr>
          <p:cNvPr id="2065" name="Picture 17" descr="C:\Users\Kai Huebl\Documents\OpcUaStack\20150711\images\smart_phone_128.png"/>
          <p:cNvPicPr>
            <a:picLocks noChangeAspect="1" noChangeArrowheads="1"/>
          </p:cNvPicPr>
          <p:nvPr/>
        </p:nvPicPr>
        <p:blipFill>
          <a:blip r:embed="rId17"/>
          <a:srcRect/>
          <a:stretch>
            <a:fillRect/>
          </a:stretch>
        </p:blipFill>
        <p:spPr bwMode="auto">
          <a:xfrm>
            <a:off x="5443576" y="3733799"/>
            <a:ext cx="450000" cy="450000"/>
          </a:xfrm>
          <a:prstGeom prst="rect">
            <a:avLst/>
          </a:prstGeom>
          <a:noFill/>
        </p:spPr>
      </p:pic>
      <p:pic>
        <p:nvPicPr>
          <p:cNvPr id="2066" name="Picture 18" descr="C:\Users\Kai Huebl\Documents\OpcUaStack\20150711\images\sql_128.png"/>
          <p:cNvPicPr>
            <a:picLocks noChangeAspect="1" noChangeArrowheads="1"/>
          </p:cNvPicPr>
          <p:nvPr/>
        </p:nvPicPr>
        <p:blipFill>
          <a:blip r:embed="rId18"/>
          <a:srcRect/>
          <a:stretch>
            <a:fillRect/>
          </a:stretch>
        </p:blipFill>
        <p:spPr bwMode="auto">
          <a:xfrm>
            <a:off x="5889440" y="2182090"/>
            <a:ext cx="450000" cy="450000"/>
          </a:xfrm>
          <a:prstGeom prst="rect">
            <a:avLst/>
          </a:prstGeom>
          <a:noFill/>
        </p:spPr>
      </p:pic>
      <p:pic>
        <p:nvPicPr>
          <p:cNvPr id="2067" name="Picture 19" descr="C:\Users\Kai Huebl\Documents\OpcUaStack\20150711\images\users_128.png"/>
          <p:cNvPicPr>
            <a:picLocks noChangeAspect="1" noChangeArrowheads="1"/>
          </p:cNvPicPr>
          <p:nvPr/>
        </p:nvPicPr>
        <p:blipFill>
          <a:blip r:embed="rId19"/>
          <a:srcRect/>
          <a:stretch>
            <a:fillRect/>
          </a:stretch>
        </p:blipFill>
        <p:spPr bwMode="auto">
          <a:xfrm>
            <a:off x="1188971" y="1685846"/>
            <a:ext cx="450000" cy="450000"/>
          </a:xfrm>
          <a:prstGeom prst="rect">
            <a:avLst/>
          </a:prstGeom>
          <a:noFill/>
        </p:spPr>
      </p:pic>
      <p:pic>
        <p:nvPicPr>
          <p:cNvPr id="2068" name="Picture 20" descr="C:\Users\Kai Huebl\Documents\OpcUaStack\20150711\images\webserver_128.png"/>
          <p:cNvPicPr>
            <a:picLocks noChangeAspect="1" noChangeArrowheads="1"/>
          </p:cNvPicPr>
          <p:nvPr/>
        </p:nvPicPr>
        <p:blipFill>
          <a:blip r:embed="rId20"/>
          <a:srcRect/>
          <a:stretch>
            <a:fillRect/>
          </a:stretch>
        </p:blipFill>
        <p:spPr bwMode="auto">
          <a:xfrm>
            <a:off x="3350280" y="3733799"/>
            <a:ext cx="450000" cy="450000"/>
          </a:xfrm>
          <a:prstGeom prst="rect">
            <a:avLst/>
          </a:prstGeom>
          <a:noFill/>
        </p:spPr>
      </p:pic>
      <p:pic>
        <p:nvPicPr>
          <p:cNvPr id="2069" name="Picture 21" descr="C:\Users\Kai Huebl\Documents\OpcUaStack\20150711\images\wifi_active_128.png"/>
          <p:cNvPicPr>
            <a:picLocks noChangeAspect="1" noChangeArrowheads="1"/>
          </p:cNvPicPr>
          <p:nvPr/>
        </p:nvPicPr>
        <p:blipFill>
          <a:blip r:embed="rId21"/>
          <a:srcRect/>
          <a:stretch>
            <a:fillRect/>
          </a:stretch>
        </p:blipFill>
        <p:spPr bwMode="auto">
          <a:xfrm>
            <a:off x="1393010" y="3401290"/>
            <a:ext cx="450000" cy="450000"/>
          </a:xfrm>
          <a:prstGeom prst="rect">
            <a:avLst/>
          </a:prstGeom>
          <a:noFill/>
        </p:spPr>
      </p:pic>
      <p:pic>
        <p:nvPicPr>
          <p:cNvPr id="2070" name="Picture 22" descr="C:\Users\Kai Huebl\Documents\OpcUaStack\20150711\images\xml.png"/>
          <p:cNvPicPr>
            <a:picLocks noChangeAspect="1" noChangeArrowheads="1"/>
          </p:cNvPicPr>
          <p:nvPr/>
        </p:nvPicPr>
        <p:blipFill>
          <a:blip r:embed="rId22"/>
          <a:srcRect/>
          <a:stretch>
            <a:fillRect/>
          </a:stretch>
        </p:blipFill>
        <p:spPr bwMode="auto">
          <a:xfrm>
            <a:off x="3962400" y="2819400"/>
            <a:ext cx="450000" cy="450000"/>
          </a:xfrm>
          <a:prstGeom prst="rect">
            <a:avLst/>
          </a:prstGeom>
          <a:noFill/>
        </p:spPr>
      </p:pic>
      <p:pic>
        <p:nvPicPr>
          <p:cNvPr id="2072" name="Picture 24" descr="C:\Users\Kai Huebl\Documents\OpcUaStack\20150711\images\ASNeG_Server.png"/>
          <p:cNvPicPr>
            <a:picLocks noChangeAspect="1" noChangeArrowheads="1"/>
          </p:cNvPicPr>
          <p:nvPr/>
        </p:nvPicPr>
        <p:blipFill>
          <a:blip r:embed="rId23"/>
          <a:srcRect/>
          <a:stretch>
            <a:fillRect/>
          </a:stretch>
        </p:blipFill>
        <p:spPr bwMode="auto">
          <a:xfrm>
            <a:off x="1659250" y="1669200"/>
            <a:ext cx="1081430" cy="540000"/>
          </a:xfrm>
          <a:prstGeom prst="rect">
            <a:avLst/>
          </a:prstGeom>
          <a:noFill/>
        </p:spPr>
      </p:pic>
      <p:pic>
        <p:nvPicPr>
          <p:cNvPr id="2073" name="Picture 25" descr="C:\Users\Kai Huebl\Documents\OpcUaStack\20150711\images\ASNeG_Designer.png"/>
          <p:cNvPicPr>
            <a:picLocks noChangeAspect="1" noChangeArrowheads="1"/>
          </p:cNvPicPr>
          <p:nvPr/>
        </p:nvPicPr>
        <p:blipFill>
          <a:blip r:embed="rId24"/>
          <a:srcRect/>
          <a:stretch>
            <a:fillRect/>
          </a:stretch>
        </p:blipFill>
        <p:spPr bwMode="auto">
          <a:xfrm>
            <a:off x="1098256" y="2251690"/>
            <a:ext cx="1081430" cy="540000"/>
          </a:xfrm>
          <a:prstGeom prst="rect">
            <a:avLst/>
          </a:prstGeom>
          <a:noFill/>
        </p:spPr>
      </p:pic>
      <p:pic>
        <p:nvPicPr>
          <p:cNvPr id="25" name="Grafik 24" descr="engineer_128.png"/>
          <p:cNvPicPr>
            <a:picLocks noChangeAspect="1"/>
          </p:cNvPicPr>
          <p:nvPr/>
        </p:nvPicPr>
        <p:blipFill>
          <a:blip r:embed="rId25"/>
          <a:stretch>
            <a:fillRect/>
          </a:stretch>
        </p:blipFill>
        <p:spPr>
          <a:xfrm>
            <a:off x="3962400" y="3508799"/>
            <a:ext cx="450000" cy="450000"/>
          </a:xfrm>
          <a:prstGeom prst="rect">
            <a:avLst/>
          </a:prstGeom>
        </p:spPr>
      </p:pic>
    </p:spTree>
  </p:cSld>
  <p:clrMapOvr>
    <a:masterClrMapping/>
  </p:clrMapOvr>
</p:sld>
</file>

<file path=ppt/theme/theme1.xml><?xml version="1.0" encoding="utf-8"?>
<a:theme xmlns:a="http://schemas.openxmlformats.org/drawingml/2006/main" name="OPC_UA_ADV_Server_Peerreview.pptx">
  <a:themeElements>
    <a:clrScheme name="Baker Colors">
      <a:dk1>
        <a:sysClr val="windowText" lastClr="000000"/>
      </a:dk1>
      <a:lt1>
        <a:sysClr val="window" lastClr="FFFFFF"/>
      </a:lt1>
      <a:dk2>
        <a:srgbClr val="005ABB"/>
      </a:dk2>
      <a:lt2>
        <a:srgbClr val="FFFFFE"/>
      </a:lt2>
      <a:accent1>
        <a:srgbClr val="005ABB"/>
      </a:accent1>
      <a:accent2>
        <a:srgbClr val="F6C31A"/>
      </a:accent2>
      <a:accent3>
        <a:srgbClr val="008EC8"/>
      </a:accent3>
      <a:accent4>
        <a:srgbClr val="E37422"/>
      </a:accent4>
      <a:accent5>
        <a:srgbClr val="66BC29"/>
      </a:accent5>
      <a:accent6>
        <a:srgbClr val="B6B5B0"/>
      </a:accent6>
      <a:hlink>
        <a:srgbClr val="005ABB"/>
      </a:hlink>
      <a:folHlink>
        <a:srgbClr val="00A0D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lumMod val="20000"/>
            <a:lumOff val="80000"/>
          </a:schemeClr>
        </a:solidFill>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Guide" ma:contentTypeID="0x010100064875420EC0BD4A8055439AFE3C471800639374A09FC933408E776895710D9675010095BF0083FEDF8640AE8307B125533E5B" ma:contentTypeVersion="8" ma:contentTypeDescription="" ma:contentTypeScope="" ma:versionID="dcecbf5b8999bf24144cdb86ce381969">
  <xsd:schema xmlns:xsd="http://www.w3.org/2001/XMLSchema" xmlns:xs="http://www.w3.org/2001/XMLSchema" xmlns:p="http://schemas.microsoft.com/office/2006/metadata/properties" xmlns:ns1="http://schemas.microsoft.com/sharepoint/v3" xmlns:ns2="79f881d0-7901-4fd7-86c7-62e4b32f27c4" xmlns:ns3="481417b8-03c5-47ac-a2be-8c04fccc4810" xmlns:ns4="ab0268ac-8f79-4ec3-8ac7-1ccc3825641e" targetNamespace="http://schemas.microsoft.com/office/2006/metadata/properties" ma:root="true" ma:fieldsID="e4706f2a2ecf6deb468e4f9dc2b869a6" ns1:_="" ns2:_="" ns3:_="" ns4:_="">
    <xsd:import namespace="http://schemas.microsoft.com/sharepoint/v3"/>
    <xsd:import namespace="79f881d0-7901-4fd7-86c7-62e4b32f27c4"/>
    <xsd:import namespace="481417b8-03c5-47ac-a2be-8c04fccc4810"/>
    <xsd:import namespace="ab0268ac-8f79-4ec3-8ac7-1ccc3825641e"/>
    <xsd:element name="properties">
      <xsd:complexType>
        <xsd:sequence>
          <xsd:element name="documentManagement">
            <xsd:complexType>
              <xsd:all>
                <xsd:element ref="ns2:TaxCatchAll" minOccurs="0"/>
                <xsd:element ref="ns2:TaxCatchAllLabel" minOccurs="0"/>
                <xsd:element ref="ns1:RoutingRuleDescription"/>
                <xsd:element ref="ns1:Language" minOccurs="0"/>
                <xsd:element ref="ns3:Expiry_x0020_Date" minOccurs="0"/>
                <xsd:element ref="ns3:Publish_x0020_Date" minOccurs="0"/>
                <xsd:element ref="ns4:Category" minOccurs="0"/>
                <xsd:element ref="ns2:o22eecd7a4d142adbe8402d01a70fd79" minOccurs="0"/>
                <xsd:element ref="ns2:p39cfccbae5e45d2938c8e32f3412bb2" minOccurs="0"/>
                <xsd:element ref="ns2:e24b06ba0ec64ad184bedab13239e6b9"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11" ma:displayName="Description" ma:internalName="RoutingRuleDescription">
      <xsd:simpleType>
        <xsd:restriction base="dms:Text">
          <xsd:maxLength value="255"/>
        </xsd:restriction>
      </xsd:simpleType>
    </xsd:element>
    <xsd:element name="Language" ma:index="12" nillable="true" ma:displayName="Language" ma:default="English" ma:internalName="Language">
      <xsd:simpleType>
        <xsd:union memberTypes="dms:Text">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79f881d0-7901-4fd7-86c7-62e4b32f27c4"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9c471fd1-1faf-4cf3-b38b-39a562b614f9}" ma:internalName="TaxCatchAll" ma:showField="CatchAllData" ma:web="481417b8-03c5-47ac-a2be-8c04fccc4810">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9c471fd1-1faf-4cf3-b38b-39a562b614f9}" ma:internalName="TaxCatchAllLabel" ma:readOnly="true" ma:showField="CatchAllDataLabel" ma:web="481417b8-03c5-47ac-a2be-8c04fccc4810">
      <xsd:complexType>
        <xsd:complexContent>
          <xsd:extension base="dms:MultiChoiceLookup">
            <xsd:sequence>
              <xsd:element name="Value" type="dms:Lookup" maxOccurs="unbounded" minOccurs="0" nillable="true"/>
            </xsd:sequence>
          </xsd:extension>
        </xsd:complexContent>
      </xsd:complexType>
    </xsd:element>
    <xsd:element name="o22eecd7a4d142adbe8402d01a70fd79" ma:index="17" nillable="true" ma:taxonomy="true" ma:internalName="o22eecd7a4d142adbe8402d01a70fd79" ma:taxonomyFieldName="entProductService" ma:displayName="Products or Services" ma:default="" ma:fieldId="{822eecd7-a4d1-42ad-be84-02d01a70fd79}" ma:taxonomyMulti="true" ma:sspId="901f51aa-6750-4a44-a19c-4e6e5b94e0a6" ma:termSetId="4f3934a0-414e-4ea6-81d0-3999bf62e605" ma:anchorId="00000000-0000-0000-0000-000000000000" ma:open="false" ma:isKeyword="false">
      <xsd:complexType>
        <xsd:sequence>
          <xsd:element ref="pc:Terms" minOccurs="0" maxOccurs="1"/>
        </xsd:sequence>
      </xsd:complexType>
    </xsd:element>
    <xsd:element name="p39cfccbae5e45d2938c8e32f3412bb2" ma:index="19" nillable="true" ma:taxonomy="true" ma:internalName="p39cfccbae5e45d2938c8e32f3412bb2" ma:taxonomyFieldName="entMarketSegment" ma:displayName="Market Segment" ma:default="" ma:fieldId="{939cfccb-ae5e-45d2-938c-8e32f3412bb2}" ma:taxonomyMulti="true" ma:sspId="901f51aa-6750-4a44-a19c-4e6e5b94e0a6" ma:termSetId="fc8587d0-2659-4071-b2f3-cdad703d9af3" ma:anchorId="9fc32a42-a87b-42be-b0c9-09ac866da349" ma:open="false" ma:isKeyword="false">
      <xsd:complexType>
        <xsd:sequence>
          <xsd:element ref="pc:Terms" minOccurs="0" maxOccurs="1"/>
        </xsd:sequence>
      </xsd:complexType>
    </xsd:element>
    <xsd:element name="e24b06ba0ec64ad184bedab13239e6b9" ma:index="21" nillable="true" ma:taxonomy="true" ma:internalName="e24b06ba0ec64ad184bedab13239e6b9" ma:taxonomyFieldName="entGeography" ma:displayName="Geography" ma:default="" ma:fieldId="{e24b06ba-0ec6-4ad1-84be-dab13239e6b9}" ma:taxonomyMulti="true" ma:sspId="901f51aa-6750-4a44-a19c-4e6e5b94e0a6" ma:termSetId="fc8587d0-2659-4071-b2f3-cdad703d9af3" ma:anchorId="0dc8e8ef-a3f9-4569-b796-3efdb0b33cd7"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81417b8-03c5-47ac-a2be-8c04fccc4810" elementFormDefault="qualified">
    <xsd:import namespace="http://schemas.microsoft.com/office/2006/documentManagement/types"/>
    <xsd:import namespace="http://schemas.microsoft.com/office/infopath/2007/PartnerControls"/>
    <xsd:element name="Expiry_x0020_Date" ma:index="13" nillable="true" ma:displayName="Expiry Date" ma:format="DateOnly" ma:internalName="Expiry_x0020_Date">
      <xsd:simpleType>
        <xsd:restriction base="dms:DateTime"/>
      </xsd:simpleType>
    </xsd:element>
    <xsd:element name="Publish_x0020_Date" ma:index="14" nillable="true" ma:displayName="Publish Date" ma:format="DateOnly" ma:internalName="Publish_x0020_Date">
      <xsd:simpleType>
        <xsd:restriction base="dms:DateTime"/>
      </xsd:simpleType>
    </xsd:element>
    <xsd:element name="_dlc_DocId" ma:index="22" nillable="true" ma:displayName="Document ID Value" ma:description="The value of the document ID assigned to this item." ma:internalName="_dlc_DocId" ma:readOnly="true">
      <xsd:simpleType>
        <xsd:restriction base="dms:Text"/>
      </xsd:simpleType>
    </xsd:element>
    <xsd:element name="_dlc_DocIdUrl" ma:index="2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4"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b0268ac-8f79-4ec3-8ac7-1ccc3825641e" elementFormDefault="qualified">
    <xsd:import namespace="http://schemas.microsoft.com/office/2006/documentManagement/types"/>
    <xsd:import namespace="http://schemas.microsoft.com/office/infopath/2007/PartnerControls"/>
    <xsd:element name="Category" ma:index="15" nillable="true" ma:displayName="Category" ma:default="Career Development Guides" ma:format="Dropdown" ma:internalName="Category">
      <xsd:simpleType>
        <xsd:restriction base="dms:Choice">
          <xsd:enumeration value="Career Development Guides"/>
          <xsd:enumeration value="Career Development Handbooks"/>
          <xsd:enumeration value="Resourc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39cfccbae5e45d2938c8e32f3412bb2 xmlns="79f881d0-7901-4fd7-86c7-62e4b32f27c4">
      <Terms xmlns="http://schemas.microsoft.com/office/infopath/2007/PartnerControls"/>
    </p39cfccbae5e45d2938c8e32f3412bb2>
    <o22eecd7a4d142adbe8402d01a70fd79 xmlns="79f881d0-7901-4fd7-86c7-62e4b32f27c4">
      <Terms xmlns="http://schemas.microsoft.com/office/infopath/2007/PartnerControls"/>
    </o22eecd7a4d142adbe8402d01a70fd79>
    <TaxCatchAll xmlns="79f881d0-7901-4fd7-86c7-62e4b32f27c4"/>
    <e24b06ba0ec64ad184bedab13239e6b9 xmlns="79f881d0-7901-4fd7-86c7-62e4b32f27c4">
      <Terms xmlns="http://schemas.microsoft.com/office/infopath/2007/PartnerControls"/>
    </e24b06ba0ec64ad184bedab13239e6b9>
    <Language xmlns="http://schemas.microsoft.com/sharepoint/v3">English</Language>
    <Publish_x0020_Date xmlns="481417b8-03c5-47ac-a2be-8c04fccc4810" xsi:nil="true"/>
    <Expiry_x0020_Date xmlns="481417b8-03c5-47ac-a2be-8c04fccc4810" xsi:nil="true"/>
    <RoutingRuleDescription xmlns="http://schemas.microsoft.com/sharepoint/v3">Power Point presentation for Region Review</RoutingRuleDescription>
    <Category xmlns="ab0268ac-8f79-4ec3-8ac7-1ccc3825641e">Resources</Category>
    <_dlc_DocId xmlns="481417b8-03c5-47ac-a2be-8c04fccc4810">Z6PKDQFUF274-56-154</_dlc_DocId>
    <_dlc_DocIdUrl xmlns="481417b8-03c5-47ac-a2be-8c04fccc4810">
      <Url>https://inside.bakerhughes.com/sites/hr/Careers/CareerPlanning/LEAD/_layouts/DocIdRedir.aspx?ID=Z6PKDQFUF274-56-154</Url>
      <Description>Z6PKDQFUF274-56-154</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mso-contentType ?>
<SharedContentType xmlns="Microsoft.SharePoint.Taxonomy.ContentTypeSync" SourceId="91d2c702-3d9d-417a-9773-d532a992ceac" ContentTypeId="0x010100064875420EC0BD4A8055439AFE3C4718" PreviousValue="true"/>
</file>

<file path=customXml/itemProps1.xml><?xml version="1.0" encoding="utf-8"?>
<ds:datastoreItem xmlns:ds="http://schemas.openxmlformats.org/officeDocument/2006/customXml" ds:itemID="{1CFAC716-C0FB-4388-BD89-C34793DCA5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9f881d0-7901-4fd7-86c7-62e4b32f27c4"/>
    <ds:schemaRef ds:uri="481417b8-03c5-47ac-a2be-8c04fccc4810"/>
    <ds:schemaRef ds:uri="ab0268ac-8f79-4ec3-8ac7-1ccc382564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B5A2D5-3B01-4866-8722-C125C80985A2}">
  <ds:schemaRefs>
    <ds:schemaRef ds:uri="http://schemas.microsoft.com/sharepoint/v3/contenttype/forms"/>
  </ds:schemaRefs>
</ds:datastoreItem>
</file>

<file path=customXml/itemProps3.xml><?xml version="1.0" encoding="utf-8"?>
<ds:datastoreItem xmlns:ds="http://schemas.openxmlformats.org/officeDocument/2006/customXml" ds:itemID="{EB65B6DF-6DD7-4CBD-9816-3AB87E31FAB6}">
  <ds:schemaRefs>
    <ds:schemaRef ds:uri="ab0268ac-8f79-4ec3-8ac7-1ccc3825641e"/>
    <ds:schemaRef ds:uri="http://schemas.microsoft.com/office/2006/documentManagement/types"/>
    <ds:schemaRef ds:uri="http://schemas.microsoft.com/office/infopath/2007/PartnerControls"/>
    <ds:schemaRef ds:uri="http://schemas.microsoft.com/sharepoint/v3"/>
    <ds:schemaRef ds:uri="http://purl.org/dc/elements/1.1/"/>
    <ds:schemaRef ds:uri="http://www.w3.org/XML/1998/namespace"/>
    <ds:schemaRef ds:uri="http://purl.org/dc/terms/"/>
    <ds:schemaRef ds:uri="http://schemas.microsoft.com/office/2006/metadata/properties"/>
    <ds:schemaRef ds:uri="http://purl.org/dc/dcmitype/"/>
    <ds:schemaRef ds:uri="http://schemas.openxmlformats.org/package/2006/metadata/core-properties"/>
    <ds:schemaRef ds:uri="481417b8-03c5-47ac-a2be-8c04fccc4810"/>
    <ds:schemaRef ds:uri="79f881d0-7901-4fd7-86c7-62e4b32f27c4"/>
  </ds:schemaRefs>
</ds:datastoreItem>
</file>

<file path=customXml/itemProps4.xml><?xml version="1.0" encoding="utf-8"?>
<ds:datastoreItem xmlns:ds="http://schemas.openxmlformats.org/officeDocument/2006/customXml" ds:itemID="{922FFE7A-0A6A-437A-B16B-1232FC9313E6}">
  <ds:schemaRefs>
    <ds:schemaRef ds:uri="http://schemas.microsoft.com/sharepoint/events"/>
  </ds:schemaRefs>
</ds:datastoreItem>
</file>

<file path=customXml/itemProps5.xml><?xml version="1.0" encoding="utf-8"?>
<ds:datastoreItem xmlns:ds="http://schemas.openxmlformats.org/officeDocument/2006/customXml" ds:itemID="{527D96C2-74C1-4B1B-98DA-37A5084906C4}">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OPC_UA_ADV_Server_Peerreview.pptx</Template>
  <TotalTime>0</TotalTime>
  <Words>176</Words>
  <Application>Microsoft Office PowerPoint</Application>
  <PresentationFormat>Bildschirmpräsentation (4:3)</PresentationFormat>
  <Paragraphs>278</Paragraphs>
  <Slides>8</Slides>
  <Notes>0</Notes>
  <HiddenSlides>0</HiddenSlides>
  <MMClips>0</MMClip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OPC_UA_ADV_Server_Peerreview.pptx</vt:lpstr>
      <vt:lpstr>Folie 1</vt:lpstr>
      <vt:lpstr>Folie 2</vt:lpstr>
      <vt:lpstr>Folie 3</vt:lpstr>
      <vt:lpstr>Folie 4</vt:lpstr>
      <vt:lpstr>Folie 5</vt:lpstr>
      <vt:lpstr>Folie 6</vt:lpstr>
      <vt:lpstr>Folie 7</vt:lpstr>
      <vt:lpstr>Folie 8</vt:lpstr>
    </vt:vector>
  </TitlesOfParts>
  <Company>Baker Hughes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Baker Hughes Incorporated</dc:creator>
  <cp:lastModifiedBy>huebl</cp:lastModifiedBy>
  <cp:revision>136</cp:revision>
  <dcterms:created xsi:type="dcterms:W3CDTF">2015-04-20T06:02:52Z</dcterms:created>
  <dcterms:modified xsi:type="dcterms:W3CDTF">2015-08-31T15:10:37Z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ntGeography">
    <vt:lpwstr/>
  </property>
  <property fmtid="{D5CDD505-2E9C-101B-9397-08002B2CF9AE}" pid="3" name="entMarketSegment">
    <vt:lpwstr/>
  </property>
  <property fmtid="{D5CDD505-2E9C-101B-9397-08002B2CF9AE}" pid="4" name="ContentTypeId">
    <vt:lpwstr>0x010100064875420EC0BD4A8055439AFE3C471800639374A09FC933408E776895710D9675010095BF0083FEDF8640AE8307B125533E5B</vt:lpwstr>
  </property>
  <property fmtid="{D5CDD505-2E9C-101B-9397-08002B2CF9AE}" pid="5" name="entProductService">
    <vt:lpwstr/>
  </property>
  <property fmtid="{D5CDD505-2E9C-101B-9397-08002B2CF9AE}" pid="6" name="_dlc_DocIdItemGuid">
    <vt:lpwstr>78aed3c3-a4ad-4a05-b7c8-d73fcefe3285</vt:lpwstr>
  </property>
</Properties>
</file>