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572" r:id="rId3"/>
    <p:sldId id="587" r:id="rId4"/>
    <p:sldId id="586" r:id="rId5"/>
    <p:sldId id="588" r:id="rId6"/>
    <p:sldId id="575" r:id="rId7"/>
    <p:sldId id="576" r:id="rId8"/>
    <p:sldId id="579" r:id="rId9"/>
    <p:sldId id="581" r:id="rId10"/>
    <p:sldId id="577" r:id="rId11"/>
    <p:sldId id="582" r:id="rId12"/>
    <p:sldId id="589" r:id="rId13"/>
    <p:sldId id="583" r:id="rId14"/>
    <p:sldId id="590" r:id="rId15"/>
    <p:sldId id="591" r:id="rId16"/>
    <p:sldId id="584" r:id="rId17"/>
    <p:sldId id="585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66AD05-C18A-8643-A2BD-22055061ACA6}" v="117" dt="2024-06-11T10:40:47.0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22"/>
    <p:restoredTop sz="94694"/>
  </p:normalViewPr>
  <p:slideViewPr>
    <p:cSldViewPr snapToGrid="0">
      <p:cViewPr varScale="1">
        <p:scale>
          <a:sx n="110" d="100"/>
          <a:sy n="110" d="100"/>
        </p:scale>
        <p:origin x="17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95AE2-43AC-144B-AE88-DCB376799F11}" type="datetimeFigureOut">
              <a:rPr lang="en-US" smtClean="0"/>
              <a:t>6/11/24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4E5BB-E6B0-B84A-ABCD-9A3E9C2D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42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62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3BB4406-02B4-284F-84C5-A21F22E6B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5FEA054A-F191-E34B-8C26-BA11F3F0C0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5750" y="1627188"/>
            <a:ext cx="11474450" cy="46069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2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0170" y="365126"/>
            <a:ext cx="8713630" cy="1040342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8667"/>
            <a:ext cx="5181600" cy="456829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8667"/>
            <a:ext cx="5181600" cy="456829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2524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3048" y="365125"/>
            <a:ext cx="8702339" cy="1325563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9408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97420DD-2415-454D-AA0F-DBDA719C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1283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680" y="2123676"/>
            <a:ext cx="4027169" cy="1600200"/>
          </a:xfrm>
        </p:spPr>
        <p:txBody>
          <a:bodyPr anchor="t"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1680" y="3934224"/>
            <a:ext cx="4030345" cy="1934763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8039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9978F3-40AA-B047-B077-E6C1CE004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418" y="1657926"/>
            <a:ext cx="6629400" cy="789709"/>
          </a:xfrm>
        </p:spPr>
        <p:txBody>
          <a:bodyPr/>
          <a:lstStyle>
            <a:lvl1pPr algn="l">
              <a:defRPr/>
            </a:lvl1pPr>
          </a:lstStyle>
          <a:p>
            <a:endParaRPr lang="en-GB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57762F7-94EF-0744-BA0E-BF26083BC29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90563" y="3016250"/>
            <a:ext cx="5680075" cy="6223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273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C5A3FE5F-792E-894C-96F2-B918CA1BC6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9567" y="1705342"/>
            <a:ext cx="11100631" cy="474042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 b="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/>
              <a:t>Body text Arial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10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qu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879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5093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1800" y="681037"/>
            <a:ext cx="5842000" cy="10096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24FB1-CB24-4B4C-BFD4-AD276D9A4059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9F3F6-C255-4AC5-91C2-3F61B6509B3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262A0F-9E49-6B4D-94F3-647B33A25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69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2" r:id="rId2"/>
    <p:sldLayoutId id="2147483653" r:id="rId3"/>
    <p:sldLayoutId id="2147483654" r:id="rId4"/>
    <p:sldLayoutId id="2147483656" r:id="rId5"/>
    <p:sldLayoutId id="2147483649" r:id="rId6"/>
    <p:sldLayoutId id="2147483684" r:id="rId7"/>
    <p:sldLayoutId id="2147483691" r:id="rId8"/>
    <p:sldLayoutId id="2147483693" r:id="rId9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raig.alexander.2@glasgow.ac.uk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hyperlink" Target="mailto:Craig.Alexander.2@Glasgow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21100/msor.v21i2.1397" TargetMode="External"/><Relationship Id="rId2" Type="http://schemas.openxmlformats.org/officeDocument/2006/relationships/hyperlink" Target="https://www.gla.ac.uk/schools/mathematicsstatistics/research/stats/teaching/versioncontrolforteachingandresearch/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he Gilbert Scott Building">
            <a:extLst>
              <a:ext uri="{FF2B5EF4-FFF2-40B4-BE49-F238E27FC236}">
                <a16:creationId xmlns:a16="http://schemas.microsoft.com/office/drawing/2014/main" id="{E1048C9E-FD83-5065-AB12-61A24A125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0418" y="1657926"/>
            <a:ext cx="6629400" cy="789709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tx1"/>
                </a:solidFill>
              </a:rPr>
              <a:t>Experiences on teaching version control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90418" y="2569936"/>
            <a:ext cx="5680075" cy="6223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Craig Alexander, University of Glasgow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hlinkClick r:id="rId3"/>
              </a:rPr>
              <a:t>craig.alexander.2@glasgow.ac.uk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171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CEA03-2C81-472E-8BE8-15578A4B9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5316" y="567515"/>
            <a:ext cx="8603673" cy="660550"/>
          </a:xfrm>
        </p:spPr>
        <p:txBody>
          <a:bodyPr/>
          <a:lstStyle/>
          <a:p>
            <a:r>
              <a:rPr lang="en-GB" sz="3200"/>
              <a:t>Considerations – Command line vs. GitHub Desktop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0D8A9-ED04-4EA0-B35C-55F262896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2837" y="1626723"/>
            <a:ext cx="10832514" cy="2586932"/>
          </a:xfrm>
        </p:spPr>
        <p:txBody>
          <a:bodyPr/>
          <a:lstStyle/>
          <a:p>
            <a:pPr>
              <a:buFontTx/>
              <a:buChar char="-"/>
            </a:pPr>
            <a:r>
              <a:rPr lang="en-GB" sz="2800" dirty="0"/>
              <a:t>Git commands can be carried out using command line operations or via a GUI such as GitHub Desktop.</a:t>
            </a:r>
          </a:p>
          <a:p>
            <a:pPr>
              <a:buFontTx/>
              <a:buChar char="-"/>
            </a:pPr>
            <a:r>
              <a:rPr lang="en-GB" sz="2800" dirty="0"/>
              <a:t>To cater to the different needs of users, the notes include examples for both command line and GitHub Desktop use.</a:t>
            </a:r>
          </a:p>
          <a:p>
            <a:pPr>
              <a:buFontTx/>
              <a:buChar char="-"/>
            </a:pPr>
            <a:r>
              <a:rPr lang="en-GB" sz="2800" dirty="0"/>
              <a:t>We have provided details on using either format for the full course, providing a “switcher” within the notes to allow users to choose their preference.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A709B6-9CFF-C95C-28A1-D0B9C0059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950980"/>
            <a:ext cx="7772400" cy="164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60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CEA03-2C81-472E-8BE8-15578A4B9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5316" y="567515"/>
            <a:ext cx="8603673" cy="660550"/>
          </a:xfrm>
        </p:spPr>
        <p:txBody>
          <a:bodyPr/>
          <a:lstStyle/>
          <a:p>
            <a:r>
              <a:rPr lang="en-GB" sz="3200"/>
              <a:t>Considerations – Visualising Branches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0D8A9-ED04-4EA0-B35C-55F262896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2838" y="1626723"/>
            <a:ext cx="5313162" cy="4663762"/>
          </a:xfrm>
        </p:spPr>
        <p:txBody>
          <a:bodyPr/>
          <a:lstStyle/>
          <a:p>
            <a:pPr>
              <a:buFontTx/>
              <a:buChar char="-"/>
            </a:pPr>
            <a:r>
              <a:rPr lang="en-GB" sz="2800" dirty="0"/>
              <a:t>To illustrate the concepts behind git and GitHub, we have included a graphical visualisation of a repository using </a:t>
            </a:r>
            <a:r>
              <a:rPr lang="en-GB" sz="2800" dirty="0" err="1"/>
              <a:t>gitgraph</a:t>
            </a:r>
            <a:r>
              <a:rPr lang="en-GB" sz="2800" dirty="0"/>
              <a:t>⁴.</a:t>
            </a:r>
          </a:p>
          <a:p>
            <a:pPr>
              <a:buFontTx/>
              <a:buChar char="-"/>
            </a:pPr>
            <a:r>
              <a:rPr lang="en-GB" sz="2800" dirty="0"/>
              <a:t>This allows us to give a graphical representation of a repository workflow and are particularly useful when discussing branching.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6966EA-B331-DB07-8DBF-FB60F65C6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255" y="1916626"/>
            <a:ext cx="5929745" cy="40413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87E8B6-1560-638E-4CCE-E19FADE5354C}"/>
              </a:ext>
            </a:extLst>
          </p:cNvPr>
          <p:cNvSpPr txBox="1"/>
          <p:nvPr/>
        </p:nvSpPr>
        <p:spPr>
          <a:xfrm>
            <a:off x="782838" y="6414655"/>
            <a:ext cx="3065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4. https://</a:t>
            </a:r>
            <a:r>
              <a:rPr lang="en-GB" sz="1200" dirty="0" err="1"/>
              <a:t>github.com</a:t>
            </a:r>
            <a:r>
              <a:rPr lang="en-GB" sz="1200" dirty="0"/>
              <a:t>/</a:t>
            </a:r>
            <a:r>
              <a:rPr lang="en-GB" sz="1200" dirty="0" err="1"/>
              <a:t>nicoespeon</a:t>
            </a:r>
            <a:r>
              <a:rPr lang="en-GB" sz="1200" dirty="0"/>
              <a:t>/</a:t>
            </a:r>
            <a:r>
              <a:rPr lang="en-GB" sz="1200" dirty="0" err="1"/>
              <a:t>gitgraph.js</a:t>
            </a:r>
            <a:r>
              <a:rPr lang="en-GB" sz="12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318472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CEA03-2C81-472E-8BE8-15578A4B9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5316" y="567515"/>
            <a:ext cx="8603673" cy="660550"/>
          </a:xfrm>
        </p:spPr>
        <p:txBody>
          <a:bodyPr/>
          <a:lstStyle/>
          <a:p>
            <a:r>
              <a:rPr lang="en-GB" sz="3200" dirty="0"/>
              <a:t>Implementing Version Control in Courses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0D8A9-ED04-4EA0-B35C-55F262896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2838" y="1626723"/>
            <a:ext cx="10770730" cy="4663762"/>
          </a:xfrm>
        </p:spPr>
        <p:txBody>
          <a:bodyPr/>
          <a:lstStyle/>
          <a:p>
            <a:pPr>
              <a:buFontTx/>
              <a:buChar char="-"/>
            </a:pPr>
            <a:r>
              <a:rPr lang="en-GB" sz="2800" dirty="0"/>
              <a:t>Within the curriculum at your institution, which courses do you feel would be best place to teach version control?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831FC93-67FC-DE7B-F218-CC9505650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308" y="2708428"/>
            <a:ext cx="3395789" cy="3395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0E936D-7C61-6ADD-7286-31530BD41CE4}"/>
              </a:ext>
            </a:extLst>
          </p:cNvPr>
          <p:cNvSpPr txBox="1"/>
          <p:nvPr/>
        </p:nvSpPr>
        <p:spPr>
          <a:xfrm>
            <a:off x="4020848" y="5983385"/>
            <a:ext cx="415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 to </a:t>
            </a:r>
            <a:r>
              <a:rPr lang="en-US" b="1" dirty="0" err="1"/>
              <a:t>menti.com</a:t>
            </a:r>
            <a:r>
              <a:rPr lang="en-US" b="1" dirty="0"/>
              <a:t> </a:t>
            </a:r>
            <a:r>
              <a:rPr lang="en-US" dirty="0"/>
              <a:t>with the code</a:t>
            </a:r>
            <a:r>
              <a:rPr lang="en-US" b="1" dirty="0"/>
              <a:t> 6646 6100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BB2FB45-1060-BF22-A48E-E049B4CD6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475" y="2944463"/>
            <a:ext cx="2971092" cy="292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334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CEA03-2C81-472E-8BE8-15578A4B9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5316" y="567515"/>
            <a:ext cx="8603673" cy="660550"/>
          </a:xfrm>
        </p:spPr>
        <p:txBody>
          <a:bodyPr/>
          <a:lstStyle/>
          <a:p>
            <a:r>
              <a:rPr lang="en-GB" sz="3200" dirty="0"/>
              <a:t>Implementing Version Control in Courses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0D8A9-ED04-4EA0-B35C-55F262896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2838" y="1626723"/>
            <a:ext cx="10770730" cy="4663762"/>
          </a:xfrm>
        </p:spPr>
        <p:txBody>
          <a:bodyPr/>
          <a:lstStyle/>
          <a:p>
            <a:pPr>
              <a:buFontTx/>
              <a:buChar char="-"/>
            </a:pPr>
            <a:r>
              <a:rPr lang="en-GB" sz="2800" dirty="0"/>
              <a:t>This academic year, the course has been shared as a resource to all staff and students, and implemented in the following courses:</a:t>
            </a:r>
          </a:p>
          <a:p>
            <a:pPr lvl="1">
              <a:buFontTx/>
              <a:buChar char="-"/>
            </a:pPr>
            <a:r>
              <a:rPr lang="en-GB" sz="2800" dirty="0"/>
              <a:t>Semester 2 MSc (on-campus) course on Data Analysis Skills</a:t>
            </a:r>
          </a:p>
          <a:p>
            <a:pPr lvl="1">
              <a:buFontTx/>
              <a:buChar char="-"/>
            </a:pPr>
            <a:r>
              <a:rPr lang="en-GB" sz="2800" dirty="0"/>
              <a:t>Semester 2 UG course on Data Analysis</a:t>
            </a:r>
          </a:p>
          <a:p>
            <a:pPr lvl="1">
              <a:buFontTx/>
              <a:buChar char="-"/>
            </a:pPr>
            <a:r>
              <a:rPr lang="en-GB" sz="2800" dirty="0"/>
              <a:t>ODL MSc final project students</a:t>
            </a:r>
          </a:p>
          <a:p>
            <a:pPr lvl="1">
              <a:buFontTx/>
              <a:buChar char="-"/>
            </a:pPr>
            <a:r>
              <a:rPr lang="en-GB" sz="2800" dirty="0"/>
              <a:t>Staff/PhD students – 1.5h presentation and course release</a:t>
            </a:r>
          </a:p>
          <a:p>
            <a:pPr marL="533400" lvl="1" indent="0"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287797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CEA03-2C81-472E-8BE8-15578A4B9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5316" y="567515"/>
            <a:ext cx="8603673" cy="660550"/>
          </a:xfrm>
        </p:spPr>
        <p:txBody>
          <a:bodyPr/>
          <a:lstStyle/>
          <a:p>
            <a:r>
              <a:rPr lang="en-GB" sz="3200" dirty="0"/>
              <a:t>Feedback on Version Control Course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0D8A9-ED04-4EA0-B35C-55F262896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2838" y="1626723"/>
            <a:ext cx="10770730" cy="4663762"/>
          </a:xfrm>
        </p:spPr>
        <p:txBody>
          <a:bodyPr/>
          <a:lstStyle/>
          <a:p>
            <a:pPr>
              <a:buFontTx/>
              <a:buChar char="-"/>
            </a:pPr>
            <a:r>
              <a:rPr lang="en-GB" sz="2800" dirty="0"/>
              <a:t>Early feedback on the course has been positive, though there are some differences between the learning cohorts:</a:t>
            </a:r>
          </a:p>
          <a:p>
            <a:pPr lvl="1">
              <a:buFontTx/>
              <a:buChar char="-"/>
            </a:pPr>
            <a:r>
              <a:rPr lang="en-GB" sz="2800" dirty="0"/>
              <a:t>Students primarily focus on the first 5 units. They would like more examples and video tutorials included in the materials. </a:t>
            </a:r>
          </a:p>
          <a:p>
            <a:pPr lvl="1">
              <a:buFontTx/>
              <a:buChar char="-"/>
            </a:pPr>
            <a:r>
              <a:rPr lang="en-GB" sz="2800" dirty="0"/>
              <a:t>PhD students and staff focussed mainly on all units. They found the materials easier to follow than taught students and have a generally positive view of version control.</a:t>
            </a:r>
          </a:p>
          <a:p>
            <a:pPr lvl="1">
              <a:buFontTx/>
              <a:buChar char="-"/>
            </a:pPr>
            <a:endParaRPr lang="en-GB" sz="2800" dirty="0"/>
          </a:p>
          <a:p>
            <a:pPr>
              <a:buFontTx/>
              <a:buChar char="-"/>
            </a:pPr>
            <a:r>
              <a:rPr lang="en-GB" sz="2800" dirty="0"/>
              <a:t>Taught students did highlight the importance of knowing version control from a career perspective, but did highlight they would like more exposure to version control on the programme. </a:t>
            </a:r>
          </a:p>
        </p:txBody>
      </p:sp>
    </p:spTree>
    <p:extLst>
      <p:ext uri="{BB962C8B-B14F-4D97-AF65-F5344CB8AC3E}">
        <p14:creationId xmlns:p14="http://schemas.microsoft.com/office/powerpoint/2010/main" val="1539937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CEA03-2C81-472E-8BE8-15578A4B9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4764" y="740675"/>
            <a:ext cx="8603673" cy="660550"/>
          </a:xfrm>
        </p:spPr>
        <p:txBody>
          <a:bodyPr/>
          <a:lstStyle/>
          <a:p>
            <a:r>
              <a:rPr lang="en-GB" sz="3200" dirty="0"/>
              <a:t>Incorporating version control in 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0D8A9-ED04-4EA0-B35C-55F262896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2838" y="1626723"/>
            <a:ext cx="10770730" cy="4663762"/>
          </a:xfrm>
        </p:spPr>
        <p:txBody>
          <a:bodyPr/>
          <a:lstStyle/>
          <a:p>
            <a:pPr>
              <a:buFontTx/>
              <a:buChar char="-"/>
            </a:pPr>
            <a:r>
              <a:rPr lang="en-GB" sz="2800" dirty="0"/>
              <a:t>In terms of assessment, what assessments do you currently offer that could incorporate version control?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831FC93-67FC-DE7B-F218-CC9505650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308" y="2708428"/>
            <a:ext cx="3395789" cy="3395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0E936D-7C61-6ADD-7286-31530BD41CE4}"/>
              </a:ext>
            </a:extLst>
          </p:cNvPr>
          <p:cNvSpPr txBox="1"/>
          <p:nvPr/>
        </p:nvSpPr>
        <p:spPr>
          <a:xfrm>
            <a:off x="4020848" y="5983385"/>
            <a:ext cx="415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 to </a:t>
            </a:r>
            <a:r>
              <a:rPr lang="en-US" b="1" dirty="0" err="1"/>
              <a:t>menti.com</a:t>
            </a:r>
            <a:r>
              <a:rPr lang="en-US" b="1" dirty="0"/>
              <a:t> </a:t>
            </a:r>
            <a:r>
              <a:rPr lang="en-US" dirty="0"/>
              <a:t>with the code</a:t>
            </a:r>
            <a:r>
              <a:rPr lang="en-US" b="1" dirty="0"/>
              <a:t> 6646 6100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1BDC8F8-60BD-03D5-2310-C777042C9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190" y="2846633"/>
            <a:ext cx="3119377" cy="3119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954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CEA03-2C81-472E-8BE8-15578A4B9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5316" y="567515"/>
            <a:ext cx="8603673" cy="660550"/>
          </a:xfrm>
        </p:spPr>
        <p:txBody>
          <a:bodyPr/>
          <a:lstStyle/>
          <a:p>
            <a:r>
              <a:rPr lang="en-GB" sz="3200"/>
              <a:t>Using Version Control in Assessment – Case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0D8A9-ED04-4EA0-B35C-55F262896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2838" y="1626723"/>
            <a:ext cx="10770730" cy="4663762"/>
          </a:xfrm>
        </p:spPr>
        <p:txBody>
          <a:bodyPr/>
          <a:lstStyle/>
          <a:p>
            <a:pPr>
              <a:buFontTx/>
              <a:buChar char="-"/>
            </a:pPr>
            <a:r>
              <a:rPr lang="en-GB" sz="2800" dirty="0"/>
              <a:t>Semester 2 MSc Data Analysis Skills course – focus on graduate attributes for careers in statistics and data science. </a:t>
            </a:r>
          </a:p>
          <a:p>
            <a:pPr>
              <a:buFontTx/>
              <a:buChar char="-"/>
            </a:pPr>
            <a:r>
              <a:rPr lang="en-GB" sz="2800" dirty="0"/>
              <a:t>Version control covered for 2 weeks of the course, using short course delivered in a flipped classroom format.</a:t>
            </a:r>
          </a:p>
          <a:p>
            <a:pPr>
              <a:buFontTx/>
              <a:buChar char="-"/>
            </a:pPr>
            <a:r>
              <a:rPr lang="en-GB" sz="2800" dirty="0"/>
              <a:t>Group project using version control for data analysis</a:t>
            </a:r>
          </a:p>
          <a:p>
            <a:pPr lvl="1">
              <a:buFontTx/>
              <a:buChar char="-"/>
            </a:pPr>
            <a:r>
              <a:rPr lang="en-GB" sz="2800" dirty="0"/>
              <a:t>Groups create repository for R analysis</a:t>
            </a:r>
          </a:p>
          <a:p>
            <a:pPr lvl="1">
              <a:buFontTx/>
              <a:buChar char="-"/>
            </a:pPr>
            <a:r>
              <a:rPr lang="en-GB" sz="2800" dirty="0"/>
              <a:t>Promoting working in a collaborative environment</a:t>
            </a:r>
          </a:p>
          <a:p>
            <a:pPr lvl="1">
              <a:buFontTx/>
              <a:buChar char="-"/>
            </a:pPr>
            <a:r>
              <a:rPr lang="en-GB" sz="2800" dirty="0"/>
              <a:t>Assessment focus on general good practice, successful use of pull requests and code review.</a:t>
            </a:r>
          </a:p>
        </p:txBody>
      </p:sp>
    </p:spTree>
    <p:extLst>
      <p:ext uri="{BB962C8B-B14F-4D97-AF65-F5344CB8AC3E}">
        <p14:creationId xmlns:p14="http://schemas.microsoft.com/office/powerpoint/2010/main" val="307395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CEA03-2C81-472E-8BE8-15578A4B9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5316" y="567515"/>
            <a:ext cx="8603673" cy="660550"/>
          </a:xfrm>
        </p:spPr>
        <p:txBody>
          <a:bodyPr/>
          <a:lstStyle/>
          <a:p>
            <a:r>
              <a:rPr lang="en-GB" sz="3200"/>
              <a:t>Using Version Control in Assessment – Case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0D8A9-ED04-4EA0-B35C-55F262896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2838" y="1626723"/>
            <a:ext cx="5593248" cy="4663762"/>
          </a:xfrm>
        </p:spPr>
        <p:txBody>
          <a:bodyPr/>
          <a:lstStyle/>
          <a:p>
            <a:pPr>
              <a:buFontTx/>
              <a:buChar char="-"/>
            </a:pPr>
            <a:r>
              <a:rPr lang="en-GB" sz="2800" dirty="0"/>
              <a:t>Student feedback very positive on using version control. </a:t>
            </a:r>
          </a:p>
          <a:p>
            <a:pPr>
              <a:buFontTx/>
              <a:buChar char="-"/>
            </a:pPr>
            <a:r>
              <a:rPr lang="en-GB" sz="2800" dirty="0"/>
              <a:t>Enjoy practical exposure to group-based projects. </a:t>
            </a:r>
          </a:p>
          <a:p>
            <a:pPr>
              <a:buFontTx/>
              <a:buChar char="-"/>
            </a:pPr>
            <a:r>
              <a:rPr lang="en-GB" sz="2800" dirty="0"/>
              <a:t>For next year:</a:t>
            </a:r>
          </a:p>
          <a:p>
            <a:pPr lvl="1">
              <a:buFontTx/>
              <a:buChar char="-"/>
            </a:pPr>
            <a:r>
              <a:rPr lang="en-GB" sz="2800" dirty="0"/>
              <a:t>Potential extension to use GitHub Classroom⁵ to assist with administrative processes and assess version control use more. </a:t>
            </a:r>
          </a:p>
        </p:txBody>
      </p:sp>
      <p:pic>
        <p:nvPicPr>
          <p:cNvPr id="13314" name="Picture 2" descr="GitHub Classroom">
            <a:extLst>
              <a:ext uri="{FF2B5EF4-FFF2-40B4-BE49-F238E27FC236}">
                <a16:creationId xmlns:a16="http://schemas.microsoft.com/office/drawing/2014/main" id="{0C739E7D-D35D-953A-AA6D-3D58FE60C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121" y="2563089"/>
            <a:ext cx="4050806" cy="212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035159-8A50-3C31-EA6D-47008B3C9C59}"/>
              </a:ext>
            </a:extLst>
          </p:cNvPr>
          <p:cNvSpPr txBox="1"/>
          <p:nvPr/>
        </p:nvSpPr>
        <p:spPr>
          <a:xfrm>
            <a:off x="782838" y="6412144"/>
            <a:ext cx="2254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5. https://</a:t>
            </a:r>
            <a:r>
              <a:rPr lang="en-GB" sz="1200" dirty="0" err="1"/>
              <a:t>classroom.github.com</a:t>
            </a:r>
            <a:r>
              <a:rPr lang="en-GB" sz="12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296006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he University at sunset">
            <a:extLst>
              <a:ext uri="{FF2B5EF4-FFF2-40B4-BE49-F238E27FC236}">
                <a16:creationId xmlns:a16="http://schemas.microsoft.com/office/drawing/2014/main" id="{778F38A2-01CF-7145-BA22-B7FAA6519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FE8D2E6-CE5E-9344-8A5F-03E8D2B1A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85228" y="5699322"/>
            <a:ext cx="3413095" cy="854153"/>
            <a:chOff x="5652120" y="4237877"/>
            <a:chExt cx="3413095" cy="8541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C0453A2-AEE0-5240-8453-87A32EE76A19}"/>
                </a:ext>
              </a:extLst>
            </p:cNvPr>
            <p:cNvSpPr txBox="1"/>
            <p:nvPr/>
          </p:nvSpPr>
          <p:spPr>
            <a:xfrm>
              <a:off x="5652120" y="4237877"/>
              <a:ext cx="3413095" cy="461665"/>
            </a:xfrm>
            <a:prstGeom prst="rect">
              <a:avLst/>
            </a:prstGeom>
            <a:noFill/>
            <a:effectLst>
              <a:outerShdw blurRad="1270000" dist="50800" dir="5400000" sx="200000" sy="200000" algn="ctr" rotWithShape="0">
                <a:schemeClr val="tx1"/>
              </a:outerShdw>
            </a:effectLst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</a:t>
              </a:r>
              <a:r>
                <a:rPr lang="en-US" sz="2400" b="1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UofGWorldChangers</a:t>
              </a:r>
              <a:endParaRPr lang="en-US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EDFC026-C260-A146-90D3-068313FC637F}"/>
                </a:ext>
              </a:extLst>
            </p:cNvPr>
            <p:cNvSpPr txBox="1"/>
            <p:nvPr/>
          </p:nvSpPr>
          <p:spPr>
            <a:xfrm>
              <a:off x="6365423" y="4630365"/>
              <a:ext cx="26997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>
                  <a:solidFill>
                    <a:schemeClr val="bg1"/>
                  </a:solidFill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rPr>
                <a:t>@</a:t>
              </a:r>
              <a:r>
                <a:rPr lang="en-US" sz="2400" b="1" err="1">
                  <a:solidFill>
                    <a:schemeClr val="bg1"/>
                  </a:solidFill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rPr>
                <a:t>UofGlasgow</a:t>
              </a:r>
              <a:endParaRPr lang="en-US" sz="2400" b="1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10452A7-409E-2B4B-BDEB-4830E7E43CE4}"/>
                </a:ext>
              </a:extLst>
            </p:cNvPr>
            <p:cNvGrpSpPr/>
            <p:nvPr/>
          </p:nvGrpSpPr>
          <p:grpSpPr>
            <a:xfrm>
              <a:off x="5868144" y="4759697"/>
              <a:ext cx="870873" cy="246401"/>
              <a:chOff x="-704667" y="465075"/>
              <a:chExt cx="718929" cy="203410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F19679AC-163D-0141-A7B2-1701C1A600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468635" y="466885"/>
                <a:ext cx="242653" cy="20160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3BD8E9D-7401-184D-B897-73F772A327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7338" y="466885"/>
                <a:ext cx="201600" cy="201600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0CB68A71-5BDD-A040-A021-252AE28C2F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704667" y="465075"/>
                <a:ext cx="197388" cy="197388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2C03AA1-5E47-2841-A2C0-74489FA31DD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47700" y="1619961"/>
            <a:ext cx="8969266" cy="703263"/>
          </a:xfrm>
        </p:spPr>
        <p:txBody>
          <a:bodyPr>
            <a:noAutofit/>
          </a:bodyPr>
          <a:lstStyle/>
          <a:p>
            <a:pPr algn="l"/>
            <a:r>
              <a:rPr lang="en-GB" sz="2400" dirty="0">
                <a:solidFill>
                  <a:schemeClr val="bg1"/>
                </a:solidFill>
              </a:rPr>
              <a:t>Thank you for listening!</a:t>
            </a:r>
            <a:br>
              <a:rPr lang="en-GB" sz="2400" dirty="0">
                <a:solidFill>
                  <a:schemeClr val="bg1"/>
                </a:solidFill>
              </a:rPr>
            </a:br>
            <a:br>
              <a:rPr lang="en-GB" sz="2400" dirty="0">
                <a:solidFill>
                  <a:schemeClr val="bg1"/>
                </a:solidFill>
              </a:rPr>
            </a:br>
            <a:r>
              <a:rPr lang="en-GB" sz="2400" dirty="0">
                <a:solidFill>
                  <a:schemeClr val="bg1"/>
                </a:solidFill>
              </a:rPr>
              <a:t>If you have any questions, feel free to contact me at:</a:t>
            </a:r>
            <a:br>
              <a:rPr lang="en-GB" sz="2400" dirty="0">
                <a:solidFill>
                  <a:schemeClr val="bg1"/>
                </a:solidFill>
              </a:rPr>
            </a:br>
            <a:r>
              <a:rPr lang="en-GB" sz="2400" dirty="0">
                <a:solidFill>
                  <a:schemeClr val="accent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Craig.Alexander.2@Glasgow.ac.uk</a:t>
            </a:r>
            <a:r>
              <a:rPr lang="en-GB" sz="2400" dirty="0">
                <a:solidFill>
                  <a:schemeClr val="accent1"/>
                </a:solidFill>
              </a:rPr>
              <a:t> </a:t>
            </a:r>
            <a:br>
              <a:rPr lang="en-GB" dirty="0">
                <a:solidFill>
                  <a:schemeClr val="bg1"/>
                </a:solidFill>
              </a:rPr>
            </a:b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Slides available at:</a:t>
            </a:r>
            <a:br>
              <a:rPr lang="en-GB" dirty="0">
                <a:solidFill>
                  <a:schemeClr val="bg1"/>
                </a:solidFill>
              </a:rPr>
            </a:br>
            <a:br>
              <a:rPr lang="en-GB" dirty="0">
                <a:solidFill>
                  <a:schemeClr val="bg1"/>
                </a:solidFill>
              </a:rPr>
            </a:br>
            <a:br>
              <a:rPr lang="en-GB" dirty="0">
                <a:solidFill>
                  <a:schemeClr val="bg1"/>
                </a:solidFill>
              </a:rPr>
            </a:br>
            <a:br>
              <a:rPr lang="en-GB" dirty="0">
                <a:solidFill>
                  <a:schemeClr val="bg1"/>
                </a:solidFill>
              </a:rPr>
            </a:b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378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CEA03-2C81-472E-8BE8-15578A4B9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5316" y="567515"/>
            <a:ext cx="8603673" cy="660550"/>
          </a:xfrm>
        </p:spPr>
        <p:txBody>
          <a:bodyPr/>
          <a:lstStyle/>
          <a:p>
            <a:r>
              <a:rPr lang="en-GB" sz="3200" dirty="0"/>
              <a:t>Introduction - Why Version Control in statistics education?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0D8A9-ED04-4EA0-B35C-55F262896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6361" y="1435384"/>
            <a:ext cx="8513562" cy="4774078"/>
          </a:xfrm>
        </p:spPr>
        <p:txBody>
          <a:bodyPr/>
          <a:lstStyle/>
          <a:p>
            <a:pPr>
              <a:buFontTx/>
              <a:buChar char="-"/>
            </a:pPr>
            <a:r>
              <a:rPr lang="en-GB" sz="2600" dirty="0"/>
              <a:t>Many degree programmes in Statistics consist of courses with a high volume of theory, lacking exposure to technical skills key for the workplace.</a:t>
            </a:r>
          </a:p>
          <a:p>
            <a:pPr marL="38100" indent="0">
              <a:buNone/>
            </a:pPr>
            <a:endParaRPr lang="en-GB" sz="2600" dirty="0"/>
          </a:p>
          <a:p>
            <a:pPr>
              <a:buFontTx/>
              <a:buChar char="-"/>
            </a:pPr>
            <a:r>
              <a:rPr lang="en-GB" sz="2600" dirty="0"/>
              <a:t>It is important that we equip our graduates with such skills, so they are prepared for the job market.</a:t>
            </a:r>
          </a:p>
          <a:p>
            <a:pPr marL="38100" indent="0">
              <a:buNone/>
            </a:pPr>
            <a:endParaRPr lang="en-GB" sz="2600" dirty="0"/>
          </a:p>
          <a:p>
            <a:pPr>
              <a:buFontTx/>
              <a:buChar char="-"/>
            </a:pPr>
            <a:r>
              <a:rPr lang="en-GB" sz="2600" dirty="0"/>
              <a:t>Version control is becoming an ever-increasing feature within roles across academia and industry in statistics and data science. </a:t>
            </a:r>
          </a:p>
          <a:p>
            <a:pPr marL="38100" indent="0">
              <a:buNone/>
            </a:pPr>
            <a:endParaRPr lang="en-GB" sz="2600" dirty="0"/>
          </a:p>
          <a:p>
            <a:pPr>
              <a:buFontTx/>
              <a:buChar char="-"/>
            </a:pPr>
            <a:r>
              <a:rPr lang="en-GB" sz="2600" dirty="0"/>
              <a:t>How do we integrate teaching version control into our learning and teaching practice?</a:t>
            </a:r>
          </a:p>
        </p:txBody>
      </p:sp>
      <p:pic>
        <p:nvPicPr>
          <p:cNvPr id="1026" name="Picture 2" descr="GitHub Logos and Usage · GitHub">
            <a:extLst>
              <a:ext uri="{FF2B5EF4-FFF2-40B4-BE49-F238E27FC236}">
                <a16:creationId xmlns:a16="http://schemas.microsoft.com/office/drawing/2014/main" id="{77E5BD1B-39B9-3B20-24BD-54B264FE4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4733" y="2125581"/>
            <a:ext cx="2606837" cy="260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870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CEA03-2C81-472E-8BE8-15578A4B9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5316" y="567515"/>
            <a:ext cx="8603673" cy="660550"/>
          </a:xfrm>
        </p:spPr>
        <p:txBody>
          <a:bodyPr/>
          <a:lstStyle/>
          <a:p>
            <a:r>
              <a:rPr lang="en-GB" sz="3200" dirty="0"/>
              <a:t>Your views on version control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0D8A9-ED04-4EA0-B35C-55F262896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3212" y="1516407"/>
            <a:ext cx="8513562" cy="4774078"/>
          </a:xfrm>
        </p:spPr>
        <p:txBody>
          <a:bodyPr/>
          <a:lstStyle/>
          <a:p>
            <a:pPr>
              <a:buFontTx/>
              <a:buChar char="-"/>
            </a:pPr>
            <a:r>
              <a:rPr lang="en-GB" sz="2600" dirty="0"/>
              <a:t>Are you currently using version control in your practice?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62BA6EE-6F91-97B5-602D-DC6CDF5BD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097" y="2650060"/>
            <a:ext cx="3395789" cy="3395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9F3136-F01C-A29C-1EB6-76A7DB1EC548}"/>
              </a:ext>
            </a:extLst>
          </p:cNvPr>
          <p:cNvSpPr txBox="1"/>
          <p:nvPr/>
        </p:nvSpPr>
        <p:spPr>
          <a:xfrm>
            <a:off x="2954841" y="6045849"/>
            <a:ext cx="415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 to </a:t>
            </a:r>
            <a:r>
              <a:rPr lang="en-US" b="1" dirty="0" err="1"/>
              <a:t>menti.com</a:t>
            </a:r>
            <a:r>
              <a:rPr lang="en-US" b="1" dirty="0"/>
              <a:t> </a:t>
            </a:r>
            <a:r>
              <a:rPr lang="en-US" dirty="0"/>
              <a:t>with the code</a:t>
            </a:r>
            <a:r>
              <a:rPr lang="en-US" b="1" dirty="0"/>
              <a:t> 6646 6100</a:t>
            </a:r>
          </a:p>
        </p:txBody>
      </p:sp>
      <p:pic>
        <p:nvPicPr>
          <p:cNvPr id="1028" name="Picture 4" descr="Version control - programmerhumor.io">
            <a:extLst>
              <a:ext uri="{FF2B5EF4-FFF2-40B4-BE49-F238E27FC236}">
                <a16:creationId xmlns:a16="http://schemas.microsoft.com/office/drawing/2014/main" id="{DCE5FABB-2DA4-8146-CE4F-1C2AE1DFA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040" y="2484737"/>
            <a:ext cx="3560329" cy="238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808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CEA03-2C81-472E-8BE8-15578A4B9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5316" y="567515"/>
            <a:ext cx="8603673" cy="660550"/>
          </a:xfrm>
        </p:spPr>
        <p:txBody>
          <a:bodyPr/>
          <a:lstStyle/>
          <a:p>
            <a:r>
              <a:rPr lang="en-GB" sz="3200" dirty="0"/>
              <a:t>Introduction – Incorporating Version Control into Teaching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0D8A9-ED04-4EA0-B35C-55F262896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2838" y="1703725"/>
            <a:ext cx="10469362" cy="4774078"/>
          </a:xfrm>
        </p:spPr>
        <p:txBody>
          <a:bodyPr/>
          <a:lstStyle/>
          <a:p>
            <a:pPr>
              <a:buFontTx/>
              <a:buChar char="-"/>
            </a:pPr>
            <a:r>
              <a:rPr lang="en-GB" sz="2600" dirty="0"/>
              <a:t>To help integrate version control knowledge into our teaching practices, we have:</a:t>
            </a:r>
          </a:p>
          <a:p>
            <a:pPr marL="38100" indent="0">
              <a:buNone/>
            </a:pPr>
            <a:endParaRPr lang="en-GB" sz="2600" dirty="0"/>
          </a:p>
          <a:p>
            <a:pPr>
              <a:buFontTx/>
              <a:buChar char="-"/>
            </a:pPr>
            <a:r>
              <a:rPr lang="en-GB" sz="2600" dirty="0"/>
              <a:t>Created a short Version Control course</a:t>
            </a:r>
          </a:p>
          <a:p>
            <a:pPr lvl="1">
              <a:buFontTx/>
              <a:buChar char="-"/>
            </a:pPr>
            <a:r>
              <a:rPr lang="en-GB" sz="2600" dirty="0"/>
              <a:t>Developed by David McArthur, Andrew Elliott, Craig Alexander &amp; Vinny Davies. </a:t>
            </a:r>
          </a:p>
          <a:p>
            <a:pPr lvl="1">
              <a:buFontTx/>
              <a:buChar char="-"/>
            </a:pPr>
            <a:r>
              <a:rPr lang="en-GB" sz="2600" dirty="0"/>
              <a:t>Designed for use for UG/PG students, PG researchers &amp; staff. </a:t>
            </a:r>
          </a:p>
          <a:p>
            <a:pPr marL="533400" lvl="1" indent="0">
              <a:buNone/>
            </a:pPr>
            <a:endParaRPr lang="en-GB" sz="2600" dirty="0"/>
          </a:p>
          <a:p>
            <a:pPr>
              <a:buFontTx/>
              <a:buChar char="-"/>
            </a:pPr>
            <a:r>
              <a:rPr lang="en-GB" sz="2600" dirty="0"/>
              <a:t>Designed assessment strategies using Version Control</a:t>
            </a:r>
          </a:p>
          <a:p>
            <a:pPr lvl="1">
              <a:buFontTx/>
              <a:buChar char="-"/>
            </a:pPr>
            <a:r>
              <a:rPr lang="en-GB" sz="2600" dirty="0"/>
              <a:t>Promoting use within group-based assessments.</a:t>
            </a:r>
          </a:p>
          <a:p>
            <a:pPr lvl="1">
              <a:buFontTx/>
              <a:buChar char="-"/>
            </a:pPr>
            <a:r>
              <a:rPr lang="en-GB" sz="2600" dirty="0"/>
              <a:t>Incorporating short course notes, promoting a flipped classroom strategy.</a:t>
            </a:r>
          </a:p>
        </p:txBody>
      </p:sp>
    </p:spTree>
    <p:extLst>
      <p:ext uri="{BB962C8B-B14F-4D97-AF65-F5344CB8AC3E}">
        <p14:creationId xmlns:p14="http://schemas.microsoft.com/office/powerpoint/2010/main" val="3739972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CEA03-2C81-472E-8BE8-15578A4B9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5316" y="567515"/>
            <a:ext cx="8603673" cy="660550"/>
          </a:xfrm>
        </p:spPr>
        <p:txBody>
          <a:bodyPr/>
          <a:lstStyle/>
          <a:p>
            <a:r>
              <a:rPr lang="en-GB" sz="3200" dirty="0"/>
              <a:t>Incorporating version control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0D8A9-ED04-4EA0-B35C-55F262896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3212" y="1516407"/>
            <a:ext cx="8513562" cy="4774078"/>
          </a:xfrm>
        </p:spPr>
        <p:txBody>
          <a:bodyPr/>
          <a:lstStyle/>
          <a:p>
            <a:pPr>
              <a:buFontTx/>
              <a:buChar char="-"/>
            </a:pPr>
            <a:r>
              <a:rPr lang="en-GB" sz="2600" dirty="0"/>
              <a:t>In what ways have you incorporated version control in your practice?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62BA6EE-6F91-97B5-602D-DC6CDF5BD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104" y="2395912"/>
            <a:ext cx="3395789" cy="3395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9F3136-F01C-A29C-1EB6-76A7DB1EC548}"/>
              </a:ext>
            </a:extLst>
          </p:cNvPr>
          <p:cNvSpPr txBox="1"/>
          <p:nvPr/>
        </p:nvSpPr>
        <p:spPr>
          <a:xfrm>
            <a:off x="4020848" y="5856427"/>
            <a:ext cx="415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 to </a:t>
            </a:r>
            <a:r>
              <a:rPr lang="en-US" b="1" dirty="0" err="1"/>
              <a:t>menti.com</a:t>
            </a:r>
            <a:r>
              <a:rPr lang="en-US" b="1" dirty="0"/>
              <a:t> </a:t>
            </a:r>
            <a:r>
              <a:rPr lang="en-US" dirty="0"/>
              <a:t>with the code</a:t>
            </a:r>
            <a:r>
              <a:rPr lang="en-US" b="1" dirty="0"/>
              <a:t> 6646 6100</a:t>
            </a:r>
          </a:p>
        </p:txBody>
      </p:sp>
    </p:spTree>
    <p:extLst>
      <p:ext uri="{BB962C8B-B14F-4D97-AF65-F5344CB8AC3E}">
        <p14:creationId xmlns:p14="http://schemas.microsoft.com/office/powerpoint/2010/main" val="3060650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CEA03-2C81-472E-8BE8-15578A4B9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5316" y="567515"/>
            <a:ext cx="8603673" cy="660550"/>
          </a:xfrm>
        </p:spPr>
        <p:txBody>
          <a:bodyPr/>
          <a:lstStyle/>
          <a:p>
            <a:r>
              <a:rPr lang="en-GB" sz="3200"/>
              <a:t>Developing a Version Control Course – Case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0D8A9-ED04-4EA0-B35C-55F262896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6638" y="1550522"/>
            <a:ext cx="7001919" cy="4489873"/>
          </a:xfrm>
        </p:spPr>
        <p:txBody>
          <a:bodyPr/>
          <a:lstStyle/>
          <a:p>
            <a:pPr>
              <a:buFontTx/>
              <a:buChar char="-"/>
            </a:pPr>
            <a:r>
              <a:rPr lang="en-GB" sz="2800" dirty="0"/>
              <a:t>An ‘Innovation in Teaching’ project to develop short course on version control as part of the school’s AI3 Initiative².</a:t>
            </a:r>
          </a:p>
          <a:p>
            <a:pPr>
              <a:buFontTx/>
              <a:buChar char="-"/>
            </a:pPr>
            <a:r>
              <a:rPr lang="en-GB" sz="2800" dirty="0"/>
              <a:t>Comprised of seven units building from basics to advanced concepts.</a:t>
            </a:r>
          </a:p>
          <a:p>
            <a:pPr>
              <a:buFontTx/>
              <a:buChar char="-"/>
            </a:pPr>
            <a:r>
              <a:rPr lang="en-GB" sz="2800" dirty="0"/>
              <a:t>Tailored exercises which can be used for stand-alone learning or as part of a course.</a:t>
            </a:r>
          </a:p>
          <a:p>
            <a:pPr>
              <a:buFontTx/>
              <a:buChar char="-"/>
            </a:pPr>
            <a:r>
              <a:rPr lang="en-GB" sz="2800" dirty="0"/>
              <a:t>Course notes use bespoke accessible features as discussed in Jack et al. (2023)³.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43BE9E-3B37-D5EC-C25D-D7A044DF3949}"/>
              </a:ext>
            </a:extLst>
          </p:cNvPr>
          <p:cNvSpPr txBox="1"/>
          <p:nvPr/>
        </p:nvSpPr>
        <p:spPr>
          <a:xfrm>
            <a:off x="444231" y="6211669"/>
            <a:ext cx="11303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2. </a:t>
            </a:r>
            <a:r>
              <a:rPr lang="en-GB" sz="1200" dirty="0">
                <a:hlinkClick r:id="rId2"/>
              </a:rPr>
              <a:t>https://www.gla.ac.uk/schools/mathematicsstatistics/research/stats/teaching/versioncontrolforteachingandresearch/</a:t>
            </a:r>
            <a:endParaRPr lang="en-GB" sz="1200" dirty="0"/>
          </a:p>
          <a:p>
            <a:r>
              <a:rPr lang="en-GB" sz="1200" dirty="0"/>
              <a:t>3. </a:t>
            </a:r>
            <a:r>
              <a:rPr lang="en-GB" sz="1200" i="0" dirty="0">
                <a:solidFill>
                  <a:srgbClr val="404040"/>
                </a:solidFill>
                <a:effectLst/>
              </a:rPr>
              <a:t>Jack, E., Alexander, C., McArthur, D. and Mair, C. (2023) Reflections on designing and delivering an online distance learning programme in the mathematical sciences. </a:t>
            </a:r>
            <a:r>
              <a:rPr lang="en-GB" sz="1200" i="1" dirty="0">
                <a:solidFill>
                  <a:srgbClr val="404040"/>
                </a:solidFill>
                <a:effectLst/>
              </a:rPr>
              <a:t>MSOR Connections</a:t>
            </a:r>
            <a:r>
              <a:rPr lang="en-GB" sz="1200" dirty="0">
                <a:solidFill>
                  <a:srgbClr val="404040"/>
                </a:solidFill>
              </a:rPr>
              <a:t>, </a:t>
            </a:r>
            <a:r>
              <a:rPr lang="en-GB" sz="1200" i="0" dirty="0">
                <a:solidFill>
                  <a:srgbClr val="404040"/>
                </a:solidFill>
                <a:effectLst/>
              </a:rPr>
              <a:t>21(2), pp. 25-33. (</a:t>
            </a:r>
            <a:r>
              <a:rPr lang="en-GB" sz="1200" i="0" dirty="0" err="1">
                <a:solidFill>
                  <a:srgbClr val="404040"/>
                </a:solidFill>
                <a:effectLst/>
              </a:rPr>
              <a:t>doi</a:t>
            </a:r>
            <a:r>
              <a:rPr lang="en-GB" sz="1200" i="0" dirty="0">
                <a:solidFill>
                  <a:srgbClr val="404040"/>
                </a:solidFill>
                <a:effectLst/>
              </a:rPr>
              <a:t>: </a:t>
            </a:r>
            <a:r>
              <a:rPr lang="en-GB" sz="1200" i="0" strike="noStrike" dirty="0">
                <a:solidFill>
                  <a:srgbClr val="009DEC"/>
                </a:solidFill>
                <a:effectLst/>
                <a:hlinkClick r:id="rId3"/>
              </a:rPr>
              <a:t>10.21100/msor.v21i2.1397</a:t>
            </a:r>
            <a:r>
              <a:rPr lang="en-GB" sz="1200" i="0" dirty="0">
                <a:solidFill>
                  <a:srgbClr val="404040"/>
                </a:solidFill>
                <a:effectLst/>
              </a:rPr>
              <a:t>)</a:t>
            </a:r>
            <a:endParaRPr lang="en-GB" sz="1200" dirty="0"/>
          </a:p>
        </p:txBody>
      </p:sp>
      <p:pic>
        <p:nvPicPr>
          <p:cNvPr id="3074" name="Picture 2" descr="University of Glasgow - Schools - School of Mathematics &amp; Statistics -  Research - Statistics - AI³ Initiative">
            <a:extLst>
              <a:ext uri="{FF2B5EF4-FFF2-40B4-BE49-F238E27FC236}">
                <a16:creationId xmlns:a16="http://schemas.microsoft.com/office/drawing/2014/main" id="{B08AE0BE-827E-62CE-5C6B-79C095F15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938" y="2548140"/>
            <a:ext cx="4110681" cy="176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84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CEA03-2C81-472E-8BE8-15578A4B9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5316" y="567515"/>
            <a:ext cx="8603673" cy="660550"/>
          </a:xfrm>
        </p:spPr>
        <p:txBody>
          <a:bodyPr/>
          <a:lstStyle/>
          <a:p>
            <a:r>
              <a:rPr lang="en-GB" sz="3200"/>
              <a:t>Developing a version control course – Considerations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0D8A9-ED04-4EA0-B35C-55F262896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2837" y="1626722"/>
            <a:ext cx="10820157" cy="4489873"/>
          </a:xfrm>
        </p:spPr>
        <p:txBody>
          <a:bodyPr/>
          <a:lstStyle/>
          <a:p>
            <a:pPr>
              <a:buFontTx/>
              <a:buChar char="-"/>
            </a:pPr>
            <a:r>
              <a:rPr lang="en-GB" sz="2800" dirty="0"/>
              <a:t>When designing the course, several considerations had to be made. </a:t>
            </a:r>
          </a:p>
          <a:p>
            <a:pPr>
              <a:buFontTx/>
              <a:buChar char="-"/>
            </a:pPr>
            <a:r>
              <a:rPr lang="en-GB" sz="2800" dirty="0"/>
              <a:t>There are an abundance of online resources for using version control – aim is to create a tailored course that is accessible to a host of users. </a:t>
            </a:r>
          </a:p>
          <a:p>
            <a:pPr>
              <a:buFontTx/>
              <a:buChar char="-"/>
            </a:pPr>
            <a:r>
              <a:rPr lang="en-GB" sz="2800" dirty="0"/>
              <a:t>Users have different areas of expertise – need a course which covers multiple usage scenarios.</a:t>
            </a:r>
          </a:p>
          <a:p>
            <a:pPr lvl="1">
              <a:buFontTx/>
              <a:buChar char="-"/>
            </a:pPr>
            <a:r>
              <a:rPr lang="en-GB" sz="2800" dirty="0"/>
              <a:t> For example, UG students and PG researchers will have different levels of exposure to programming and project-based work – course content &amp; structure should reflect this.</a:t>
            </a:r>
          </a:p>
        </p:txBody>
      </p:sp>
    </p:spTree>
    <p:extLst>
      <p:ext uri="{BB962C8B-B14F-4D97-AF65-F5344CB8AC3E}">
        <p14:creationId xmlns:p14="http://schemas.microsoft.com/office/powerpoint/2010/main" val="1375411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CEA03-2C81-472E-8BE8-15578A4B9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5316" y="567515"/>
            <a:ext cx="8603673" cy="660550"/>
          </a:xfrm>
        </p:spPr>
        <p:txBody>
          <a:bodyPr/>
          <a:lstStyle/>
          <a:p>
            <a:r>
              <a:rPr lang="en-GB" sz="3200"/>
              <a:t>Considerations – Example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0D8A9-ED04-4EA0-B35C-55F262896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2837" y="1626723"/>
            <a:ext cx="10820157" cy="1731664"/>
          </a:xfrm>
        </p:spPr>
        <p:txBody>
          <a:bodyPr/>
          <a:lstStyle/>
          <a:p>
            <a:pPr>
              <a:buFontTx/>
              <a:buChar char="-"/>
            </a:pPr>
            <a:r>
              <a:rPr lang="en-GB" sz="2800"/>
              <a:t>Learners will all have different desired outcomes in terms of what they would like to get out of the course.</a:t>
            </a:r>
          </a:p>
          <a:p>
            <a:pPr>
              <a:buFontTx/>
              <a:buChar char="-"/>
            </a:pPr>
            <a:r>
              <a:rPr lang="en-GB" sz="2800"/>
              <a:t>Course has been designed in structured units to meet the needs for each users' requirements. 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4CF6C26-4BFB-A710-EA74-CBBBA77DE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043" y="3543962"/>
            <a:ext cx="7085914" cy="318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32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CEA03-2C81-472E-8BE8-15578A4B9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5316" y="567515"/>
            <a:ext cx="8603673" cy="660550"/>
          </a:xfrm>
        </p:spPr>
        <p:txBody>
          <a:bodyPr/>
          <a:lstStyle/>
          <a:p>
            <a:r>
              <a:rPr lang="en-GB" sz="3200"/>
              <a:t>Developing a Version Control Course – Course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0D8A9-ED04-4EA0-B35C-55F262896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3982" y="1800612"/>
            <a:ext cx="10564035" cy="4489873"/>
          </a:xfrm>
        </p:spPr>
        <p:txBody>
          <a:bodyPr/>
          <a:lstStyle/>
          <a:p>
            <a:pPr marL="342900" lvl="0" indent="-342900">
              <a:buFont typeface="Times New Roman" panose="02020603050405020304" pitchFamily="18" charset="0"/>
              <a:buChar char="-"/>
              <a:tabLst>
                <a:tab pos="457200" algn="l"/>
              </a:tabLst>
            </a:pPr>
            <a:r>
              <a:rPr lang="en-GB" sz="2800" kern="100" dirty="0">
                <a:effectLst/>
                <a:ea typeface="Calibri" panose="020F0502020204030204" pitchFamily="34" charset="0"/>
              </a:rPr>
              <a:t>Unit 1 – Up and Running</a:t>
            </a:r>
          </a:p>
          <a:p>
            <a:pPr marL="342900" lvl="0" indent="-342900">
              <a:buFont typeface="Times New Roman" panose="02020603050405020304" pitchFamily="18" charset="0"/>
              <a:buChar char="-"/>
              <a:tabLst>
                <a:tab pos="457200" algn="l"/>
              </a:tabLst>
            </a:pPr>
            <a:r>
              <a:rPr lang="en-GB" sz="2800" kern="100" dirty="0">
                <a:effectLst/>
                <a:ea typeface="Calibri" panose="020F0502020204030204" pitchFamily="34" charset="0"/>
              </a:rPr>
              <a:t>Unit 2 – Basic workflow for single user</a:t>
            </a:r>
          </a:p>
          <a:p>
            <a:pPr marL="342900" lvl="0" indent="-342900">
              <a:buFont typeface="Times New Roman" panose="02020603050405020304" pitchFamily="18" charset="0"/>
              <a:buChar char="-"/>
              <a:tabLst>
                <a:tab pos="457200" algn="l"/>
              </a:tabLst>
            </a:pPr>
            <a:r>
              <a:rPr lang="en-GB" sz="2800" kern="100" dirty="0">
                <a:effectLst/>
                <a:ea typeface="Calibri" panose="020F0502020204030204" pitchFamily="34" charset="0"/>
              </a:rPr>
              <a:t>Unit 3 – Consuming &amp; contributing to open-source projects</a:t>
            </a:r>
          </a:p>
          <a:p>
            <a:pPr marL="342900" lvl="0" indent="-342900">
              <a:buFont typeface="Times New Roman" panose="02020603050405020304" pitchFamily="18" charset="0"/>
              <a:buChar char="-"/>
              <a:tabLst>
                <a:tab pos="457200" algn="l"/>
              </a:tabLst>
            </a:pPr>
            <a:r>
              <a:rPr lang="en-GB" sz="2800" kern="100" dirty="0">
                <a:effectLst/>
                <a:ea typeface="Calibri" panose="020F0502020204030204" pitchFamily="34" charset="0"/>
              </a:rPr>
              <a:t>Unit 4 – Solid foundations for users</a:t>
            </a:r>
          </a:p>
          <a:p>
            <a:pPr marL="342900" lvl="0" indent="-342900">
              <a:buFont typeface="Times New Roman" panose="02020603050405020304" pitchFamily="18" charset="0"/>
              <a:buChar char="-"/>
              <a:tabLst>
                <a:tab pos="457200" algn="l"/>
              </a:tabLst>
            </a:pPr>
            <a:r>
              <a:rPr lang="en-GB" sz="2800" kern="100" dirty="0">
                <a:effectLst/>
                <a:ea typeface="Calibri" panose="020F0502020204030204" pitchFamily="34" charset="0"/>
              </a:rPr>
              <a:t>Unit 5 – Branching and branching strategies</a:t>
            </a:r>
          </a:p>
          <a:p>
            <a:pPr marL="342900" lvl="0" indent="-342900">
              <a:buFont typeface="Times New Roman" panose="02020603050405020304" pitchFamily="18" charset="0"/>
              <a:buChar char="-"/>
              <a:tabLst>
                <a:tab pos="457200" algn="l"/>
              </a:tabLst>
            </a:pPr>
            <a:r>
              <a:rPr lang="en-GB" sz="2800" kern="100" dirty="0">
                <a:effectLst/>
                <a:ea typeface="Calibri" panose="020F0502020204030204" pitchFamily="34" charset="0"/>
              </a:rPr>
              <a:t>Unit 6 – Using GitHub Flow in a team</a:t>
            </a:r>
          </a:p>
          <a:p>
            <a:pPr marL="342900" lvl="0" indent="-342900">
              <a:buFont typeface="Times New Roman" panose="02020603050405020304" pitchFamily="18" charset="0"/>
              <a:buChar char="-"/>
              <a:tabLst>
                <a:tab pos="457200" algn="l"/>
              </a:tabLst>
            </a:pPr>
            <a:r>
              <a:rPr lang="en-GB" sz="2800" kern="100" dirty="0">
                <a:effectLst/>
                <a:ea typeface="Calibri" panose="020F0502020204030204" pitchFamily="34" charset="0"/>
              </a:rPr>
              <a:t>Unit 7 – Foundations for advanced users</a:t>
            </a:r>
          </a:p>
          <a:p>
            <a:pPr>
              <a:buFontTx/>
              <a:buChar char="-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326906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ofG colours">
      <a:dk1>
        <a:srgbClr val="003865"/>
      </a:dk1>
      <a:lt1>
        <a:srgbClr val="FFFFFE"/>
      </a:lt1>
      <a:dk2>
        <a:srgbClr val="000000"/>
      </a:dk2>
      <a:lt2>
        <a:srgbClr val="7D2238"/>
      </a:lt2>
      <a:accent1>
        <a:srgbClr val="0075B0"/>
      </a:accent1>
      <a:accent2>
        <a:srgbClr val="5B4D93"/>
      </a:accent2>
      <a:accent3>
        <a:srgbClr val="CF1C20"/>
      </a:accent3>
      <a:accent4>
        <a:srgbClr val="00833C"/>
      </a:accent4>
      <a:accent5>
        <a:srgbClr val="BE4D00"/>
      </a:accent5>
      <a:accent6>
        <a:srgbClr val="951271"/>
      </a:accent6>
      <a:hlink>
        <a:srgbClr val="584B3D"/>
      </a:hlink>
      <a:folHlink>
        <a:srgbClr val="0068A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61AF5F2-503D-2641-86A1-09AD8919EA9C}" vid="{A816E7D6-9491-074F-A4D5-6596497DAC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1148</Words>
  <Application>Microsoft Macintosh PowerPoint</Application>
  <PresentationFormat>Widescreen</PresentationFormat>
  <Paragraphs>93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 New Roman</vt:lpstr>
      <vt:lpstr>Office Theme</vt:lpstr>
      <vt:lpstr>Experiences on teaching version control</vt:lpstr>
      <vt:lpstr>Introduction - Why Version Control in statistics education?</vt:lpstr>
      <vt:lpstr>Your views on version control</vt:lpstr>
      <vt:lpstr>Introduction – Incorporating Version Control into Teaching</vt:lpstr>
      <vt:lpstr>Incorporating version control</vt:lpstr>
      <vt:lpstr>Developing a Version Control Course – Case Study</vt:lpstr>
      <vt:lpstr>Developing a version control course – Considerations</vt:lpstr>
      <vt:lpstr>Considerations – Example Structure</vt:lpstr>
      <vt:lpstr>Developing a Version Control Course – Course Structure</vt:lpstr>
      <vt:lpstr>Considerations – Command line vs. GitHub Desktop</vt:lpstr>
      <vt:lpstr>Considerations – Visualising Branches</vt:lpstr>
      <vt:lpstr>Implementing Version Control in Courses</vt:lpstr>
      <vt:lpstr>Implementing Version Control in Courses</vt:lpstr>
      <vt:lpstr>Feedback on Version Control Course</vt:lpstr>
      <vt:lpstr>Incorporating version control in assessment</vt:lpstr>
      <vt:lpstr>Using Version Control in Assessment – Case Study</vt:lpstr>
      <vt:lpstr>Using Version Control in Assessment – Case Study</vt:lpstr>
      <vt:lpstr>Thank you for listening!  If you have any questions, feel free to contact me at: Craig.Alexander.2@Glasgow.ac.uk   Slides available at: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 Howard</dc:creator>
  <cp:lastModifiedBy>Craig Alexander</cp:lastModifiedBy>
  <cp:revision>2</cp:revision>
  <dcterms:created xsi:type="dcterms:W3CDTF">2021-01-06T14:22:07Z</dcterms:created>
  <dcterms:modified xsi:type="dcterms:W3CDTF">2024-06-11T10:45:02Z</dcterms:modified>
</cp:coreProperties>
</file>