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80" r:id="rId5"/>
    <p:sldId id="28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879" autoAdjust="0"/>
  </p:normalViewPr>
  <p:slideViewPr>
    <p:cSldViewPr snapToGrid="0">
      <p:cViewPr varScale="1">
        <p:scale>
          <a:sx n="90" d="100"/>
          <a:sy n="90" d="100"/>
        </p:scale>
        <p:origin x="355" y="72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FE048-FAD0-D943-9A17-3C4CB7633182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47812-3409-784D-BAE7-ABE53735D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3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17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A7F58C7-D277-8F14-F024-4B41D20D05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86000"/>
            <a:ext cx="9144000" cy="2286000"/>
          </a:xfrm>
        </p:spPr>
        <p:txBody>
          <a:bodyPr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524C1E0-92FE-D7D2-83A7-46D29A8388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7E0367-8E38-8905-DC9A-D0C376A591A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19464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847DE-29F2-8ABB-1718-34BED4F37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13186" y="2107800"/>
            <a:ext cx="10965628" cy="392019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6EE6F3F-63EB-5C0E-2307-3B7CBBA1C3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437" y="400485"/>
            <a:ext cx="9467127" cy="2527911"/>
          </a:xfrm>
        </p:spPr>
        <p:txBody>
          <a:bodyPr anchor="b">
            <a:noAutofit/>
          </a:bodyPr>
          <a:lstStyle>
            <a:lvl1pPr algn="ctr"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2DA517-30B0-BC62-0422-F995FB918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2075" y="3738622"/>
            <a:ext cx="9467850" cy="2527911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816" y="457200"/>
            <a:ext cx="4837176" cy="1993392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CBAD6-FC79-B2BB-0B67-26429A6D4C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8882" y="0"/>
            <a:ext cx="6115050" cy="6858000"/>
          </a:xfrm>
          <a:prstGeom prst="parallelogram">
            <a:avLst/>
          </a:prstGeom>
          <a:ln>
            <a:noFill/>
          </a:ln>
        </p:spPr>
        <p:txBody>
          <a:bodyPr tIns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818" y="2752344"/>
            <a:ext cx="4837174" cy="3136392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4796A3-781D-5244-DAB8-2D6EE0AC3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62817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762000"/>
            <a:ext cx="5066250" cy="2900680"/>
          </a:xfrm>
        </p:spPr>
        <p:txBody>
          <a:bodyPr anchor="b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836803-D9E6-3DF1-3B90-1E7E677CC7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flipH="1">
            <a:off x="6086167" y="-22225"/>
            <a:ext cx="6080760" cy="6902450"/>
          </a:xfrm>
          <a:prstGeom prst="parallelogram">
            <a:avLst/>
          </a:prstGeom>
          <a:ln>
            <a:noFill/>
          </a:ln>
        </p:spPr>
        <p:txBody>
          <a:bodyPr lIns="0" tIns="0">
            <a:normAutofit/>
          </a:bodyPr>
          <a:lstStyle>
            <a:lvl1pPr marL="0" indent="0" algn="l">
              <a:buNone/>
              <a:defRPr sz="2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7600" y="4145280"/>
            <a:ext cx="5066250" cy="6908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200000" scaled="0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2418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2425" y="466344"/>
            <a:ext cx="6241651" cy="1710354"/>
          </a:xfrm>
        </p:spPr>
        <p:txBody>
          <a:bodyPr bIns="0" anchor="ctr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11A5385-FB23-93A8-2B8F-9887244244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8783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2426" y="2286000"/>
            <a:ext cx="6241650" cy="347472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1pPr>
            <a:lvl2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2pPr>
            <a:lvl3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3pPr>
            <a:lvl4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4pPr>
            <a:lvl5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E25A87-9155-9E07-878F-CEC0B137C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91586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43000"/>
            <a:ext cx="9144000" cy="2286000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835198"/>
            <a:ext cx="9144000" cy="683219"/>
          </a:xfr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577E27-B60E-C6DD-BAAF-5CCC3D59E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964CA031-27E0-D0AA-1451-A904CCF234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024781"/>
            <a:ext cx="5212079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81FE0D7D-86B7-CCD2-A7A1-70E95846B5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2DE411-9D7C-15AE-0B59-F26B2BF8C52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2024781"/>
            <a:ext cx="2878394" cy="4137189"/>
          </a:xfrm>
        </p:spPr>
        <p:txBody>
          <a:bodyPr>
            <a:normAutofit/>
          </a:bodyPr>
          <a:lstStyle>
            <a:lvl1pPr marL="3429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defRPr sz="1800">
                <a:latin typeface="+mn-lt"/>
              </a:defRPr>
            </a:lvl1pPr>
            <a:lvl2pPr marL="8001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eriod"/>
              <a:defRPr sz="1800">
                <a:latin typeface="+mn-lt"/>
              </a:defRPr>
            </a:lvl2pPr>
            <a:lvl3pPr marL="12573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arenR"/>
              <a:defRPr sz="1800">
                <a:latin typeface="+mn-lt"/>
              </a:defRPr>
            </a:lvl3pPr>
            <a:lvl4pPr marL="17145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arenR"/>
              <a:defRPr sz="1800">
                <a:latin typeface="+mn-lt"/>
              </a:defRPr>
            </a:lvl4pPr>
            <a:lvl5pPr marL="2057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60FEDE7C-502F-ECFE-4136-E99206849C2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1581912"/>
          </a:xfrm>
        </p:spPr>
        <p:txBody>
          <a:bodyPr anchor="b" anchorCtr="0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5F30E2A0-23EF-51B1-8ABD-00429EEA06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2257063"/>
            <a:ext cx="4894006" cy="390490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15552F-C66B-341F-2D37-0389710BA5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00938" y="-22225"/>
            <a:ext cx="4714875" cy="688022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8DCC6D-8B88-7BE0-7240-F743AE09E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814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9C3ED3BF-FF6B-07FA-72C4-F6102A8558A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96074" y="2106591"/>
            <a:ext cx="2067045" cy="3633787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483980" y="2106591"/>
            <a:ext cx="7869820" cy="40167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9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close up of computer code">
            <a:extLst>
              <a:ext uri="{FF2B5EF4-FFF2-40B4-BE49-F238E27FC236}">
                <a16:creationId xmlns:a16="http://schemas.microsoft.com/office/drawing/2014/main" id="{94D43AA7-0244-2FEB-86AC-B5DECE0232D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4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2F3FA79-DE26-1F2A-0CF7-5671B73C8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6000"/>
            <a:ext cx="9144000" cy="2286000"/>
          </a:xfrm>
        </p:spPr>
        <p:txBody>
          <a:bodyPr/>
          <a:lstStyle/>
          <a:p>
            <a:r>
              <a:rPr lang="en-US" dirty="0"/>
              <a:t>THE FUTURE OF E-COMMERCE IS IN ELECTRONICS</a:t>
            </a:r>
          </a:p>
        </p:txBody>
      </p:sp>
    </p:spTree>
    <p:extLst>
      <p:ext uri="{BB962C8B-B14F-4D97-AF65-F5344CB8AC3E}">
        <p14:creationId xmlns:p14="http://schemas.microsoft.com/office/powerpoint/2010/main" val="467869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8AA09-1661-6A9B-06FA-F432BABCDDA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E-commerce sales and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percentage of total retail sales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721CBCB8-1328-72E8-57FC-22D6B8B2563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Since 2010 e-commerce total revenue has increased every quarter</a:t>
            </a:r>
          </a:p>
          <a:p>
            <a:r>
              <a:rPr lang="en-US" dirty="0">
                <a:solidFill>
                  <a:schemeClr val="bg1"/>
                </a:solidFill>
              </a:rPr>
              <a:t>Highest % of retail sales ever in 2</a:t>
            </a:r>
            <a:r>
              <a:rPr lang="en-US" baseline="30000" dirty="0">
                <a:solidFill>
                  <a:schemeClr val="bg1"/>
                </a:solidFill>
              </a:rPr>
              <a:t>nd</a:t>
            </a:r>
            <a:r>
              <a:rPr lang="en-US" dirty="0">
                <a:solidFill>
                  <a:schemeClr val="bg1"/>
                </a:solidFill>
              </a:rPr>
              <a:t> quarter of 2020, but total revenue continued to rise almost every quarter</a:t>
            </a:r>
          </a:p>
          <a:p>
            <a:r>
              <a:rPr lang="en-US" dirty="0">
                <a:solidFill>
                  <a:schemeClr val="bg1"/>
                </a:solidFill>
              </a:rPr>
              <a:t>2023 e-commerce total revenue = $1,102,700,000,000</a:t>
            </a:r>
          </a:p>
          <a:p>
            <a:r>
              <a:rPr lang="en-US" dirty="0">
                <a:solidFill>
                  <a:schemeClr val="bg1"/>
                </a:solidFill>
              </a:rPr>
              <a:t>2024 e-commerce total revenue so far (2 quarters) = $579,502,000,000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88656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ech presentation">
      <a:dk1>
        <a:srgbClr val="000000"/>
      </a:dk1>
      <a:lt1>
        <a:srgbClr val="FFFFFF"/>
      </a:lt1>
      <a:dk2>
        <a:srgbClr val="435369"/>
      </a:dk2>
      <a:lt2>
        <a:srgbClr val="E8E8E8"/>
      </a:lt2>
      <a:accent1>
        <a:srgbClr val="A53F51"/>
      </a:accent1>
      <a:accent2>
        <a:srgbClr val="E89756"/>
      </a:accent2>
      <a:accent3>
        <a:srgbClr val="2F3342"/>
      </a:accent3>
      <a:accent4>
        <a:srgbClr val="2B2052"/>
      </a:accent4>
      <a:accent5>
        <a:srgbClr val="00023A"/>
      </a:accent5>
      <a:accent6>
        <a:srgbClr val="7E7E7E"/>
      </a:accent6>
      <a:hlink>
        <a:srgbClr val="467886"/>
      </a:hlink>
      <a:folHlink>
        <a:srgbClr val="96607D"/>
      </a:folHlink>
    </a:clrScheme>
    <a:fontScheme name="Custom 99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55661986_wac_CP_V19" id="{030227AD-26D8-46F7-B412-6532AF4DDFEA}" vid="{787E6F9C-FC70-455D-8D81-5DEDA8A08F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048343-1EA9-44C3-883E-652FAAF0713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2A2379-DD35-4769-BFD6-4857D72F8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C2645A-E767-4D7E-984D-234E531E455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{465584B3-4C38-4DE8-8160-275A72FC1A65}tf55661986_win32</Template>
  <TotalTime>538</TotalTime>
  <Words>67</Words>
  <Application>Microsoft Office PowerPoint</Application>
  <PresentationFormat>Widescreen</PresentationFormat>
  <Paragraphs>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Arial</vt:lpstr>
      <vt:lpstr>Calibri</vt:lpstr>
      <vt:lpstr>Calibri Light</vt:lpstr>
      <vt:lpstr>Wingdings</vt:lpstr>
      <vt:lpstr>Custom</vt:lpstr>
      <vt:lpstr>THE FUTURE OF E-COMMERCE IS IN ELECTRONICS</vt:lpstr>
      <vt:lpstr>E-commerce sales and  percentage of total retail sales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Craig Bowman</dc:creator>
  <cp:lastModifiedBy>Craig Bowman</cp:lastModifiedBy>
  <cp:revision>1</cp:revision>
  <dcterms:created xsi:type="dcterms:W3CDTF">2024-10-17T17:54:30Z</dcterms:created>
  <dcterms:modified xsi:type="dcterms:W3CDTF">2024-10-18T02:52:47Z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