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74" r:id="rId3"/>
    <p:sldId id="275" r:id="rId4"/>
    <p:sldId id="261" r:id="rId5"/>
    <p:sldId id="267" r:id="rId6"/>
    <p:sldId id="27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varScale="1">
        <p:scale>
          <a:sx n="90" d="100"/>
          <a:sy n="90" d="100"/>
        </p:scale>
        <p:origin x="-3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4/18/2014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419737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4/18/2014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373461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r>
              <a:rPr lang="en-US" sz="1000" dirty="0" smtClean="0">
                <a:solidFill>
                  <a:schemeClr val="bg1"/>
                </a:solidFill>
                <a:latin typeface="Arial" pitchFamily="34" charset="0"/>
                <a:cs typeface="Arial" pitchFamily="34" charset="0"/>
              </a:rPr>
              <a:t>© 2014 The MathWorks, Inc.</a:t>
            </a:r>
            <a:endParaRPr lang="en-US" sz="1000" dirty="0">
              <a:solidFill>
                <a:schemeClr val="bg1"/>
              </a:solidFill>
              <a:latin typeface="Arial" pitchFamily="34" charset="0"/>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 2</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1313" lvl="0" indent="-341313">
              <a:buClr>
                <a:schemeClr val="tx2"/>
              </a:buClr>
              <a:buSzPct val="75000"/>
              <a:buFont typeface="Wingdings" pitchFamily="2" charset="2"/>
              <a:buChar char="§"/>
              <a:tabLst>
                <a:tab pos="457200" algn="l"/>
              </a:tabLst>
            </a:pPr>
            <a:r>
              <a:rPr lang="en-US" sz="2400" baseline="0" dirty="0" smtClean="0">
                <a:latin typeface="Arial" pitchFamily="34" charset="0"/>
                <a:cs typeface="Arial" pitchFamily="34" charset="0"/>
              </a:rPr>
              <a:t>Bullet 4</a:t>
            </a:r>
          </a:p>
          <a:p>
            <a:pPr marL="341313" lvl="0" indent="-341313">
              <a:buClr>
                <a:schemeClr val="tx2"/>
              </a:buClr>
              <a:buSzPct val="75000"/>
              <a:buFont typeface="Wingdings" pitchFamily="2" charset="2"/>
              <a:buChar char="§"/>
              <a:tabLst>
                <a:tab pos="457200" algn="l"/>
              </a:tabLst>
            </a:pPr>
            <a:endParaRPr lang="en-US" sz="2400" dirty="0">
              <a:latin typeface="Arial" pitchFamily="34" charset="0"/>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Edit in Slide</a:t>
            </a:r>
            <a:r>
              <a:rPr lang="en-US" sz="2800" b="1" baseline="0" dirty="0" smtClean="0">
                <a:solidFill>
                  <a:schemeClr val="tx2"/>
                </a:solidFill>
                <a:latin typeface="Arial" pitchFamily="34" charset="0"/>
                <a:cs typeface="Arial" pitchFamily="34" charset="0"/>
              </a:rPr>
              <a:t> Master view to e</a:t>
            </a:r>
            <a:r>
              <a:rPr lang="en-US" sz="2800" b="1" dirty="0" smtClean="0">
                <a:solidFill>
                  <a:schemeClr val="tx2"/>
                </a:solidFill>
                <a:latin typeface="Arial" pitchFamily="34" charset="0"/>
                <a:cs typeface="Arial" pitchFamily="34" charset="0"/>
              </a:rPr>
              <a:t>nter agenda</a:t>
            </a:r>
            <a:r>
              <a:rPr lang="en-US" sz="2800" b="1" baseline="0" dirty="0" smtClean="0">
                <a:solidFill>
                  <a:schemeClr val="tx2"/>
                </a:solidFill>
                <a:latin typeface="Arial" pitchFamily="34" charset="0"/>
                <a:cs typeface="Arial" pitchFamily="34" charset="0"/>
              </a:rPr>
              <a:t> title</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0" b="1"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www-internal.mathworks.com/marketing/teams/emarketing/creative_services/image_library/index.shtml" TargetMode="External"/><Relationship Id="rId3" Type="http://schemas.openxmlformats.org/officeDocument/2006/relationships/image" Target="../media/image3.jpeg"/><Relationship Id="rId7" Type="http://schemas.openxmlformats.org/officeDocument/2006/relationships/hyperlink" Target="http://inside.mathworks.com/gallery/v/creativeservices/" TargetMode="External"/><Relationship Id="rId2" Type="http://schemas.openxmlformats.org/officeDocument/2006/relationships/hyperlink" Target="http://sharepoint/marketing/emktg_creative/cs/corp_ppt_templt/default.aspx" TargetMode="External"/><Relationship Id="rId1" Type="http://schemas.openxmlformats.org/officeDocument/2006/relationships/slideLayout" Target="../slideLayouts/slideLayout2.xml"/><Relationship Id="rId6" Type="http://schemas.openxmlformats.org/officeDocument/2006/relationships/hyperlink" Target="https://www.quickbase.com/db/bbajnparz" TargetMode="External"/><Relationship Id="rId5" Type="http://schemas.openxmlformats.org/officeDocument/2006/relationships/hyperlink" Target="http://www.mathworks.com/brandguide/visual/" TargetMode="External"/><Relationship Id="rId4" Type="http://schemas.openxmlformats.org/officeDocument/2006/relationships/hyperlink" Target="http://sharepoint/marketing/emktg_creative/cs/corp_ppt_templt/Supporting%20Docs/MW_Presentation_guidelines.ppt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nternal.mathworks.com/activity_centers/selling/projects/event_content_library/" TargetMode="External"/><Relationship Id="rId2" Type="http://schemas.openxmlformats.org/officeDocument/2006/relationships/hyperlink" Target="http://sharepoint/salesservice/aeg/cre/default.aspx" TargetMode="External"/><Relationship Id="rId1" Type="http://schemas.openxmlformats.org/officeDocument/2006/relationships/slideLayout" Target="../slideLayouts/slideLayout2.xml"/><Relationship Id="rId4" Type="http://schemas.openxmlformats.org/officeDocument/2006/relationships/hyperlink" Target="http://sharepoint/marketing/marcomm/cust_ref/Referenced%20Documents/User_Story_Slides_By_Industry.ppt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Presentation Title</a:t>
            </a:r>
            <a:endParaRPr lang="en-US" dirty="0"/>
          </a:p>
        </p:txBody>
      </p:sp>
      <p:sp>
        <p:nvSpPr>
          <p:cNvPr id="3" name="Subtitle 2"/>
          <p:cNvSpPr>
            <a:spLocks noGrp="1"/>
          </p:cNvSpPr>
          <p:nvPr>
            <p:ph type="subTitle" idx="1"/>
          </p:nvPr>
        </p:nvSpPr>
        <p:spPr/>
        <p:txBody>
          <a:bodyPr/>
          <a:lstStyle/>
          <a:p>
            <a:r>
              <a:rPr lang="en-US" smtClean="0"/>
              <a:t>By Author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457200" y="457200"/>
            <a:ext cx="8077200" cy="990600"/>
          </a:xfrm>
        </p:spPr>
        <p:txBody>
          <a:bodyPr/>
          <a:lstStyle/>
          <a:p>
            <a:pPr lvl="0"/>
            <a:r>
              <a:rPr lang="en-US" dirty="0" smtClean="0"/>
              <a:t>PowerPoint Resources</a:t>
            </a:r>
            <a:endParaRPr lang="en-US" dirty="0"/>
          </a:p>
        </p:txBody>
      </p:sp>
      <p:sp>
        <p:nvSpPr>
          <p:cNvPr id="18" name="Content Placeholder 2"/>
          <p:cNvSpPr>
            <a:spLocks noGrp="1"/>
          </p:cNvSpPr>
          <p:nvPr>
            <p:ph idx="1"/>
          </p:nvPr>
        </p:nvSpPr>
        <p:spPr>
          <a:xfrm>
            <a:off x="3810000" y="1676934"/>
            <a:ext cx="4038600" cy="1177636"/>
          </a:xfrm>
        </p:spPr>
        <p:txBody>
          <a:bodyPr>
            <a:noAutofit/>
          </a:bodyPr>
          <a:lstStyle/>
          <a:p>
            <a:pPr marL="0" lvl="0" indent="0">
              <a:lnSpc>
                <a:spcPct val="90000"/>
              </a:lnSpc>
              <a:buSzTx/>
              <a:buNone/>
              <a:defRPr/>
            </a:pPr>
            <a:r>
              <a:rPr lang="en-US" sz="1400" dirty="0" smtClean="0">
                <a:hlinkClick r:id="rId2"/>
              </a:rPr>
              <a:t>Corporate PowerPoint Template Resource Page</a:t>
            </a:r>
            <a:r>
              <a:rPr lang="en-US" sz="1400" dirty="0" smtClean="0"/>
              <a:t/>
            </a:r>
            <a:br>
              <a:rPr lang="en-US" sz="1400" dirty="0" smtClean="0"/>
            </a:br>
            <a:r>
              <a:rPr lang="en-US" sz="1400" dirty="0" smtClean="0"/>
              <a:t>This page provides resources, tips, and best practices for updating existing presentations as well as how to get started if you are creating a new presentation.</a:t>
            </a:r>
          </a:p>
          <a:p>
            <a:pPr marL="457200" lvl="0" indent="-457200">
              <a:lnSpc>
                <a:spcPct val="80000"/>
              </a:lnSpc>
              <a:buSzTx/>
              <a:buNone/>
              <a:defRPr/>
            </a:pPr>
            <a:endParaRPr lang="en-US" sz="1400" dirty="0" smtClean="0"/>
          </a:p>
        </p:txBody>
      </p:sp>
      <p:sp>
        <p:nvSpPr>
          <p:cNvPr id="19" name="TextBox 18"/>
          <p:cNvSpPr txBox="1"/>
          <p:nvPr/>
        </p:nvSpPr>
        <p:spPr>
          <a:xfrm>
            <a:off x="533400" y="6172200"/>
            <a:ext cx="8077200" cy="369332"/>
          </a:xfrm>
          <a:prstGeom prst="rect">
            <a:avLst/>
          </a:prstGeom>
          <a:noFill/>
        </p:spPr>
        <p:txBody>
          <a:bodyPr wrap="square" rtlCol="0">
            <a:spAutoFit/>
          </a:bodyPr>
          <a:lstStyle/>
          <a:p>
            <a:pPr algn="ctr"/>
            <a:r>
              <a:rPr lang="en-US" b="1" i="1" dirty="0" smtClean="0">
                <a:solidFill>
                  <a:schemeClr val="accent4"/>
                </a:solidFill>
                <a:latin typeface="Arial" pitchFamily="34" charset="0"/>
                <a:cs typeface="Arial" pitchFamily="34" charset="0"/>
              </a:rPr>
              <a:t>V14.0</a:t>
            </a:r>
            <a:r>
              <a:rPr lang="en-US" i="1" dirty="0" smtClean="0">
                <a:solidFill>
                  <a:schemeClr val="accent4"/>
                </a:solidFill>
                <a:latin typeface="Arial" pitchFamily="34" charset="0"/>
                <a:cs typeface="Arial" pitchFamily="34" charset="0"/>
              </a:rPr>
              <a:t>  Delete this slide before finalizing your presentation.</a:t>
            </a:r>
            <a:endParaRPr lang="en-US" i="1" dirty="0">
              <a:solidFill>
                <a:schemeClr val="accent4"/>
              </a:solidFill>
              <a:latin typeface="Arial" pitchFamily="34" charset="0"/>
              <a:cs typeface="Arial" pitchFamily="34"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982" y="1142999"/>
            <a:ext cx="3014418" cy="2268560"/>
          </a:xfrm>
          <a:prstGeom prst="rect">
            <a:avLst/>
          </a:prstGeom>
          <a:ln w="12700">
            <a:solidFill>
              <a:schemeClr val="tx2"/>
            </a:solidFill>
          </a:ln>
        </p:spPr>
      </p:pic>
      <p:sp>
        <p:nvSpPr>
          <p:cNvPr id="21" name="Rectangle 20"/>
          <p:cNvSpPr/>
          <p:nvPr/>
        </p:nvSpPr>
        <p:spPr>
          <a:xfrm>
            <a:off x="457200" y="5410200"/>
            <a:ext cx="6096000" cy="240066"/>
          </a:xfrm>
          <a:prstGeom prst="rect">
            <a:avLst/>
          </a:prstGeom>
        </p:spPr>
        <p:txBody>
          <a:bodyPr wrap="square">
            <a:spAutoFit/>
          </a:bodyPr>
          <a:lstStyle/>
          <a:p>
            <a:pPr marL="457200" lvl="0" indent="-457200">
              <a:lnSpc>
                <a:spcPct val="80000"/>
              </a:lnSpc>
              <a:buSzTx/>
              <a:buNone/>
              <a:defRPr/>
            </a:pPr>
            <a:r>
              <a:rPr lang="en-US" sz="1200" b="1" dirty="0"/>
              <a:t>Questions concerning presentation design? Contact </a:t>
            </a:r>
            <a:r>
              <a:rPr lang="en-US" sz="1200" b="1" dirty="0" smtClean="0"/>
              <a:t>Chris Roth, x4467.</a:t>
            </a:r>
            <a:endParaRPr lang="en-US" sz="1400" b="1" dirty="0"/>
          </a:p>
        </p:txBody>
      </p:sp>
      <p:sp>
        <p:nvSpPr>
          <p:cNvPr id="22" name="Content Placeholder 2"/>
          <p:cNvSpPr txBox="1">
            <a:spLocks/>
          </p:cNvSpPr>
          <p:nvPr/>
        </p:nvSpPr>
        <p:spPr>
          <a:xfrm>
            <a:off x="567982" y="3737316"/>
            <a:ext cx="7966418" cy="1437250"/>
          </a:xfrm>
          <a:prstGeom prst="rect">
            <a:avLst/>
          </a:prstGeom>
          <a:solidFill>
            <a:schemeClr val="bg1">
              <a:lumMod val="95000"/>
            </a:schemeClr>
          </a:solidFill>
          <a:ln w="12700">
            <a:solidFill>
              <a:schemeClr val="bg1">
                <a:lumMod val="85000"/>
              </a:schemeClr>
            </a:solidFill>
          </a:ln>
        </p:spPr>
        <p:txBody>
          <a:bodyPr vert="horz" lIns="274320" tIns="182880" rIns="91440" bIns="182880" numCol="3" spcCol="36576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buSzTx/>
              <a:buNone/>
              <a:defRPr/>
            </a:pPr>
            <a:r>
              <a:rPr lang="en-US" sz="1100" dirty="0">
                <a:hlinkClick r:id="rId4"/>
              </a:rPr>
              <a:t>Guidelines</a:t>
            </a:r>
            <a:r>
              <a:rPr lang="en-US" sz="1100" dirty="0"/>
              <a:t/>
            </a:r>
            <a:br>
              <a:rPr lang="en-US" sz="1100" dirty="0"/>
            </a:br>
            <a:r>
              <a:rPr lang="en-US" sz="1100" dirty="0"/>
              <a:t>These guidelines explain how to keep your presentation visually up-to-date, when to use the </a:t>
            </a:r>
            <a:r>
              <a:rPr lang="en-US" sz="1100" dirty="0" smtClean="0"/>
              <a:t>confidential </a:t>
            </a:r>
            <a:r>
              <a:rPr lang="en-US" sz="1100" dirty="0"/>
              <a:t>and </a:t>
            </a:r>
            <a:r>
              <a:rPr lang="en-US" sz="1100" dirty="0" err="1"/>
              <a:t>nonconfidential</a:t>
            </a:r>
            <a:r>
              <a:rPr lang="en-US" sz="1100" dirty="0"/>
              <a:t> templates, how to design visually compelling slides, and </a:t>
            </a:r>
            <a:r>
              <a:rPr lang="en-US" sz="1100" dirty="0" smtClean="0"/>
              <a:t>other </a:t>
            </a:r>
            <a:r>
              <a:rPr lang="en-US" sz="1100" dirty="0"/>
              <a:t>best practices</a:t>
            </a:r>
            <a:r>
              <a:rPr lang="en-US" sz="1100" dirty="0" smtClean="0"/>
              <a:t>.</a:t>
            </a:r>
          </a:p>
          <a:p>
            <a:pPr marL="0" lvl="0" indent="0">
              <a:lnSpc>
                <a:spcPct val="90000"/>
              </a:lnSpc>
              <a:buSzTx/>
              <a:buNone/>
              <a:defRPr/>
            </a:pPr>
            <a:r>
              <a:rPr lang="en-US" sz="1100" dirty="0" err="1" smtClean="0">
                <a:hlinkClick r:id="rId5"/>
              </a:rPr>
              <a:t>MathWorks</a:t>
            </a:r>
            <a:r>
              <a:rPr lang="en-US" sz="1100" dirty="0" smtClean="0">
                <a:hlinkClick r:id="rId5"/>
              </a:rPr>
              <a:t> </a:t>
            </a:r>
            <a:r>
              <a:rPr lang="en-US" sz="1100" dirty="0">
                <a:hlinkClick r:id="rId5"/>
              </a:rPr>
              <a:t>Visual Design Standards </a:t>
            </a:r>
            <a:r>
              <a:rPr lang="en-US" sz="1100" dirty="0"/>
              <a:t/>
            </a:r>
            <a:br>
              <a:rPr lang="en-US" sz="1100" dirty="0"/>
            </a:br>
            <a:r>
              <a:rPr lang="en-US" sz="1100" dirty="0"/>
              <a:t>If your presentation is customer-facing, you can request from Creative Services via </a:t>
            </a:r>
            <a:r>
              <a:rPr lang="en-US" sz="1100" dirty="0">
                <a:hlinkClick r:id="rId6"/>
              </a:rPr>
              <a:t>Project Tracker</a:t>
            </a:r>
            <a:r>
              <a:rPr lang="en-US" sz="1100" dirty="0" smtClean="0"/>
              <a:t>.</a:t>
            </a:r>
          </a:p>
          <a:p>
            <a:pPr marL="0" lvl="0" indent="0">
              <a:lnSpc>
                <a:spcPct val="90000"/>
              </a:lnSpc>
              <a:buSzTx/>
              <a:buNone/>
              <a:defRPr/>
            </a:pPr>
            <a:endParaRPr lang="en-US" sz="1100" dirty="0" smtClean="0"/>
          </a:p>
          <a:p>
            <a:pPr marL="0" lvl="0" indent="0">
              <a:lnSpc>
                <a:spcPct val="90000"/>
              </a:lnSpc>
              <a:buSzTx/>
              <a:buNone/>
              <a:defRPr/>
            </a:pPr>
            <a:r>
              <a:rPr lang="en-US" sz="1100" dirty="0" err="1" smtClean="0">
                <a:hlinkClick r:id="rId7"/>
              </a:rPr>
              <a:t>MathWorks</a:t>
            </a:r>
            <a:r>
              <a:rPr lang="en-US" sz="1100" dirty="0" smtClean="0">
                <a:hlinkClick r:id="rId7"/>
              </a:rPr>
              <a:t> </a:t>
            </a:r>
            <a:r>
              <a:rPr lang="en-US" sz="1100" dirty="0">
                <a:hlinkClick r:id="rId7"/>
              </a:rPr>
              <a:t>Image Gallery </a:t>
            </a:r>
            <a:r>
              <a:rPr lang="en-US" sz="1100" dirty="0">
                <a:hlinkClick r:id="rId8"/>
              </a:rPr>
              <a:t/>
            </a:r>
            <a:br>
              <a:rPr lang="en-US" sz="1100" dirty="0">
                <a:hlinkClick r:id="rId8"/>
              </a:rPr>
            </a:br>
            <a:r>
              <a:rPr lang="en-US" sz="1100" dirty="0"/>
              <a:t>This library is a large repository of images grouped by industry and content type. </a:t>
            </a:r>
            <a:endParaRPr lang="en-US" sz="1100" b="1" dirty="0"/>
          </a:p>
          <a:p>
            <a:pPr marL="0" lvl="0" indent="0">
              <a:lnSpc>
                <a:spcPct val="90000"/>
              </a:lnSpc>
              <a:buSzTx/>
              <a:buNone/>
              <a:defRPr/>
            </a:pP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295401"/>
            <a:ext cx="8077200" cy="914400"/>
          </a:xfrm>
          <a:prstGeom prst="rect">
            <a:avLst/>
          </a:prstGeom>
        </p:spPr>
        <p:txBody>
          <a:bodyPr vert="horz" lIns="91440" tIns="45720" rIns="91440" bIns="45720" numCol="2" spcCol="18288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indent="-457200">
              <a:lnSpc>
                <a:spcPct val="80000"/>
              </a:lnSpc>
              <a:buSzTx/>
              <a:buNone/>
              <a:defRPr/>
            </a:pPr>
            <a:r>
              <a:rPr lang="en-US" sz="1600" b="1" dirty="0"/>
              <a:t>Existing Presentations</a:t>
            </a:r>
          </a:p>
          <a:p>
            <a:pPr marL="0" indent="0">
              <a:buNone/>
            </a:pPr>
            <a:r>
              <a:rPr lang="en-US" sz="1000" dirty="0" smtClean="0">
                <a:hlinkClick r:id="rId2"/>
              </a:rPr>
              <a:t>CRE - Customer event Resource Exchange</a:t>
            </a:r>
            <a:r>
              <a:rPr lang="en-US" sz="1000" dirty="0"/>
              <a:t/>
            </a:r>
            <a:br>
              <a:rPr lang="en-US" sz="1000" dirty="0"/>
            </a:br>
            <a:r>
              <a:rPr lang="en-US" sz="1000" dirty="0"/>
              <a:t>The CRE contains customer-facing content, including release and product-related presentations, as well as event content (e.g., seminars, webinars, master classes).</a:t>
            </a:r>
            <a:r>
              <a:rPr lang="en-US" sz="1000" dirty="0" smtClean="0">
                <a:hlinkClick r:id="rId3"/>
              </a:rPr>
              <a:t/>
            </a:r>
            <a:br>
              <a:rPr lang="en-US" sz="1000" dirty="0" smtClean="0">
                <a:hlinkClick r:id="rId3"/>
              </a:rPr>
            </a:br>
            <a:endParaRPr lang="en-US" sz="1000" dirty="0" smtClean="0">
              <a:hlinkClick r:id="rId3"/>
            </a:endParaRPr>
          </a:p>
          <a:p>
            <a:pPr marL="0" lvl="0" indent="0">
              <a:lnSpc>
                <a:spcPct val="90000"/>
              </a:lnSpc>
              <a:spcBef>
                <a:spcPts val="600"/>
              </a:spcBef>
              <a:buSzTx/>
              <a:buNone/>
              <a:defRPr/>
            </a:pPr>
            <a:r>
              <a:rPr lang="en-US" sz="1000" dirty="0" smtClean="0">
                <a:hlinkClick r:id="rId4"/>
              </a:rPr>
              <a:t>User </a:t>
            </a:r>
            <a:r>
              <a:rPr lang="en-US" sz="1000" dirty="0">
                <a:hlinkClick r:id="rId4"/>
              </a:rPr>
              <a:t>Story Slides</a:t>
            </a:r>
            <a:r>
              <a:rPr lang="en-US" sz="1000" dirty="0"/>
              <a:t/>
            </a:r>
            <a:br>
              <a:rPr lang="en-US" sz="1000" dirty="0"/>
            </a:br>
            <a:r>
              <a:rPr lang="en-US" sz="1000" dirty="0"/>
              <a:t>Searchable presentation of more than 190 current user story summary slides</a:t>
            </a:r>
            <a:endParaRPr lang="en-US" sz="1100" dirty="0"/>
          </a:p>
          <a:p>
            <a:pPr marL="0" lvl="0" indent="0">
              <a:lnSpc>
                <a:spcPct val="80000"/>
              </a:lnSpc>
              <a:buSzTx/>
              <a:buNone/>
              <a:defRPr/>
            </a:pPr>
            <a:endParaRPr lang="en-US" sz="1400" dirty="0"/>
          </a:p>
        </p:txBody>
      </p:sp>
      <p:sp>
        <p:nvSpPr>
          <p:cNvPr id="5" name="Rectangle 4"/>
          <p:cNvSpPr/>
          <p:nvPr/>
        </p:nvSpPr>
        <p:spPr>
          <a:xfrm>
            <a:off x="457200" y="2438400"/>
            <a:ext cx="6096000" cy="240066"/>
          </a:xfrm>
          <a:prstGeom prst="rect">
            <a:avLst/>
          </a:prstGeom>
        </p:spPr>
        <p:txBody>
          <a:bodyPr wrap="square">
            <a:spAutoFit/>
          </a:bodyPr>
          <a:lstStyle/>
          <a:p>
            <a:pPr marL="457200" lvl="0" indent="-457200">
              <a:lnSpc>
                <a:spcPct val="80000"/>
              </a:lnSpc>
              <a:buSzTx/>
              <a:buNone/>
              <a:defRPr/>
            </a:pPr>
            <a:r>
              <a:rPr lang="en-US" sz="1200" b="1" dirty="0"/>
              <a:t>Questions concerning presentation design? Contact </a:t>
            </a:r>
            <a:r>
              <a:rPr lang="en-US" sz="1200" b="1" dirty="0" smtClean="0"/>
              <a:t>Chris Roth, x4467.</a:t>
            </a:r>
            <a:endParaRPr lang="en-US" sz="1400" b="1" dirty="0"/>
          </a:p>
        </p:txBody>
      </p:sp>
      <p:sp>
        <p:nvSpPr>
          <p:cNvPr id="6" name="Title 1"/>
          <p:cNvSpPr>
            <a:spLocks noGrp="1"/>
          </p:cNvSpPr>
          <p:nvPr>
            <p:ph type="title"/>
          </p:nvPr>
        </p:nvSpPr>
        <p:spPr>
          <a:xfrm>
            <a:off x="457200" y="457200"/>
            <a:ext cx="8077200" cy="990600"/>
          </a:xfrm>
        </p:spPr>
        <p:txBody>
          <a:bodyPr/>
          <a:lstStyle/>
          <a:p>
            <a:pPr lvl="0"/>
            <a:r>
              <a:rPr lang="en-US" dirty="0" smtClean="0"/>
              <a:t>PowerPoint Resources</a:t>
            </a:r>
            <a:endParaRPr lang="en-US" dirty="0"/>
          </a:p>
        </p:txBody>
      </p:sp>
      <p:sp>
        <p:nvSpPr>
          <p:cNvPr id="7" name="TextBox 6"/>
          <p:cNvSpPr txBox="1"/>
          <p:nvPr/>
        </p:nvSpPr>
        <p:spPr>
          <a:xfrm>
            <a:off x="533400" y="6172200"/>
            <a:ext cx="8077200" cy="369332"/>
          </a:xfrm>
          <a:prstGeom prst="rect">
            <a:avLst/>
          </a:prstGeom>
          <a:noFill/>
        </p:spPr>
        <p:txBody>
          <a:bodyPr wrap="square" rtlCol="0">
            <a:spAutoFit/>
          </a:bodyPr>
          <a:lstStyle/>
          <a:p>
            <a:pPr algn="ctr"/>
            <a:r>
              <a:rPr lang="en-US" b="1" i="1" dirty="0" smtClean="0">
                <a:solidFill>
                  <a:schemeClr val="accent4"/>
                </a:solidFill>
                <a:latin typeface="Arial" pitchFamily="34" charset="0"/>
                <a:cs typeface="Arial" pitchFamily="34" charset="0"/>
              </a:rPr>
              <a:t>V14.0</a:t>
            </a:r>
            <a:r>
              <a:rPr lang="en-US" i="1" dirty="0" smtClean="0">
                <a:solidFill>
                  <a:schemeClr val="accent4"/>
                </a:solidFill>
                <a:latin typeface="Arial" pitchFamily="34" charset="0"/>
                <a:cs typeface="Arial" pitchFamily="34" charset="0"/>
              </a:rPr>
              <a:t>  Delete this slide before finalizing your presentation.</a:t>
            </a:r>
            <a:endParaRPr lang="en-US" i="1"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13565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smtClean="0"/>
              <a:t>Using the Corporate Template</a:t>
            </a:r>
            <a:endParaRPr lang="en-US" dirty="0"/>
          </a:p>
        </p:txBody>
      </p:sp>
      <p:sp>
        <p:nvSpPr>
          <p:cNvPr id="38" name="Content Placeholder 37"/>
          <p:cNvSpPr>
            <a:spLocks noGrp="1"/>
          </p:cNvSpPr>
          <p:nvPr>
            <p:ph idx="1"/>
          </p:nvPr>
        </p:nvSpPr>
        <p:spPr/>
        <p:txBody>
          <a:bodyPr/>
          <a:lstStyle/>
          <a:p>
            <a:r>
              <a:rPr lang="en-US" sz="1800" dirty="0" smtClean="0"/>
              <a:t>Avoid manually formatting whenever possible. Instead, use built-in styles, templates, layouts, and colors.</a:t>
            </a:r>
          </a:p>
          <a:p>
            <a:endParaRPr lang="en-US" sz="1800" dirty="0" smtClean="0"/>
          </a:p>
          <a:p>
            <a:r>
              <a:rPr lang="en-US" sz="1800" dirty="0" smtClean="0"/>
              <a:t>When creating new presentations, select the slide layout that best suits your needs from the built-in theme, then add content.</a:t>
            </a:r>
          </a:p>
          <a:p>
            <a:endParaRPr lang="en-US" sz="1800" dirty="0" smtClean="0"/>
          </a:p>
          <a:p>
            <a:r>
              <a:rPr lang="en-US" sz="1800" dirty="0" smtClean="0"/>
              <a:t>When creating custom shapes, text boxes, and other elements, start from scratch rather than reformatting template shapes.</a:t>
            </a:r>
          </a:p>
          <a:p>
            <a:endParaRPr lang="en-US" sz="1800" dirty="0" smtClean="0"/>
          </a:p>
          <a:p>
            <a:r>
              <a:rPr lang="en-US" sz="1800" dirty="0" smtClean="0"/>
              <a:t>When applying the new template to existing presentations, review your presentation carefully and manually adjust any formatting issues that have occurred. For additional help, contact Creative Services.</a:t>
            </a:r>
            <a:endParaRPr lang="en-US" sz="1800" dirty="0"/>
          </a:p>
        </p:txBody>
      </p:sp>
      <p:sp>
        <p:nvSpPr>
          <p:cNvPr id="6" name="TextBox 5"/>
          <p:cNvSpPr txBox="1"/>
          <p:nvPr/>
        </p:nvSpPr>
        <p:spPr>
          <a:xfrm>
            <a:off x="533400" y="6172200"/>
            <a:ext cx="8077200" cy="369332"/>
          </a:xfrm>
          <a:prstGeom prst="rect">
            <a:avLst/>
          </a:prstGeom>
          <a:noFill/>
        </p:spPr>
        <p:txBody>
          <a:bodyPr wrap="square" rtlCol="0">
            <a:spAutoFit/>
          </a:bodyPr>
          <a:lstStyle/>
          <a:p>
            <a:pPr algn="ctr"/>
            <a:r>
              <a:rPr lang="en-US" b="1" i="1" dirty="0" smtClean="0">
                <a:solidFill>
                  <a:schemeClr val="accent4"/>
                </a:solidFill>
                <a:latin typeface="Arial" pitchFamily="34" charset="0"/>
                <a:cs typeface="Arial" pitchFamily="34" charset="0"/>
              </a:rPr>
              <a:t>V14.0</a:t>
            </a:r>
            <a:r>
              <a:rPr lang="en-US" i="1" dirty="0" smtClean="0">
                <a:solidFill>
                  <a:schemeClr val="accent4"/>
                </a:solidFill>
                <a:latin typeface="Arial" pitchFamily="34" charset="0"/>
                <a:cs typeface="Arial" pitchFamily="34" charset="0"/>
              </a:rPr>
              <a:t>  Delete this slide before finalizing your presentation.</a:t>
            </a:r>
            <a:endParaRPr lang="en-US" i="1" dirty="0">
              <a:solidFill>
                <a:schemeClr val="accent4"/>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76400" y="3427274"/>
            <a:ext cx="5791200" cy="1754326"/>
          </a:xfrm>
          <a:prstGeom prst="rect">
            <a:avLst/>
          </a:prstGeom>
          <a:noFill/>
        </p:spPr>
        <p:txBody>
          <a:bodyPr wrap="square" rtlCol="0">
            <a:spAutoFit/>
          </a:bodyPr>
          <a:lstStyle/>
          <a:p>
            <a:r>
              <a:rPr lang="en-US" dirty="0" smtClean="0">
                <a:latin typeface="Arial" pitchFamily="34" charset="0"/>
                <a:cs typeface="Arial" pitchFamily="34" charset="0"/>
              </a:rPr>
              <a:t>Apply the built-in theme palette to add color to presentations. Should you require additional colors, please select them from the sample palette above. (Use the Format Painter to copy the color, then select the new object to apply the color.)</a:t>
            </a:r>
          </a:p>
          <a:p>
            <a:endParaRPr lang="en-US" dirty="0">
              <a:latin typeface="Arial" pitchFamily="34" charset="0"/>
              <a:cs typeface="Arial" pitchFamily="34" charset="0"/>
            </a:endParaRPr>
          </a:p>
        </p:txBody>
      </p:sp>
      <p:sp>
        <p:nvSpPr>
          <p:cNvPr id="20" name="Title 20"/>
          <p:cNvSpPr>
            <a:spLocks noGrp="1"/>
          </p:cNvSpPr>
          <p:nvPr>
            <p:ph type="title"/>
          </p:nvPr>
        </p:nvSpPr>
        <p:spPr/>
        <p:txBody>
          <a:bodyPr/>
          <a:lstStyle/>
          <a:p>
            <a:r>
              <a:rPr lang="en-US" smtClean="0"/>
              <a:t>Sample Additional Colors</a:t>
            </a:r>
            <a:endParaRPr lang="en-US" dirty="0"/>
          </a:p>
        </p:txBody>
      </p:sp>
      <p:sp>
        <p:nvSpPr>
          <p:cNvPr id="19" name="Rectangle 18"/>
          <p:cNvSpPr/>
          <p:nvPr/>
        </p:nvSpPr>
        <p:spPr>
          <a:xfrm>
            <a:off x="1676400" y="2207233"/>
            <a:ext cx="609600" cy="3810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2" name="Rectangle 21"/>
          <p:cNvSpPr/>
          <p:nvPr/>
        </p:nvSpPr>
        <p:spPr>
          <a:xfrm>
            <a:off x="5956300" y="2207233"/>
            <a:ext cx="609600" cy="381000"/>
          </a:xfrm>
          <a:prstGeom prst="rect">
            <a:avLst/>
          </a:prstGeom>
          <a:solidFill>
            <a:srgbClr val="178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3" name="Rectangle 22"/>
          <p:cNvSpPr/>
          <p:nvPr/>
        </p:nvSpPr>
        <p:spPr>
          <a:xfrm>
            <a:off x="2527300" y="2207233"/>
            <a:ext cx="609600" cy="381000"/>
          </a:xfrm>
          <a:prstGeom prst="rect">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4" name="Rectangle 23"/>
          <p:cNvSpPr/>
          <p:nvPr/>
        </p:nvSpPr>
        <p:spPr>
          <a:xfrm>
            <a:off x="4279900" y="2207233"/>
            <a:ext cx="609600" cy="381000"/>
          </a:xfrm>
          <a:prstGeom prst="rect">
            <a:avLst/>
          </a:prstGeom>
          <a:solidFill>
            <a:srgbClr val="1B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5" name="Rectangle 24"/>
          <p:cNvSpPr/>
          <p:nvPr/>
        </p:nvSpPr>
        <p:spPr>
          <a:xfrm>
            <a:off x="3441700" y="2207233"/>
            <a:ext cx="609600" cy="381000"/>
          </a:xfrm>
          <a:prstGeom prst="rect">
            <a:avLst/>
          </a:prstGeom>
          <a:solidFill>
            <a:srgbClr val="5D4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6" name="Rectangle 25"/>
          <p:cNvSpPr/>
          <p:nvPr/>
        </p:nvSpPr>
        <p:spPr>
          <a:xfrm>
            <a:off x="5118100" y="2207233"/>
            <a:ext cx="609600" cy="381000"/>
          </a:xfrm>
          <a:prstGeom prst="rect">
            <a:avLst/>
          </a:prstGeom>
          <a:solidFill>
            <a:srgbClr val="ABC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7" name="Rectangle 26"/>
          <p:cNvSpPr/>
          <p:nvPr/>
        </p:nvSpPr>
        <p:spPr>
          <a:xfrm>
            <a:off x="6794500" y="2207233"/>
            <a:ext cx="609600" cy="381000"/>
          </a:xfrm>
          <a:prstGeom prst="rect">
            <a:avLst/>
          </a:prstGeom>
          <a:solidFill>
            <a:srgbClr val="4D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8" name="TextBox 27"/>
          <p:cNvSpPr txBox="1"/>
          <p:nvPr/>
        </p:nvSpPr>
        <p:spPr>
          <a:xfrm>
            <a:off x="16891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255</a:t>
            </a:r>
          </a:p>
          <a:p>
            <a:r>
              <a:rPr lang="en-US" sz="900" dirty="0" smtClean="0">
                <a:latin typeface="Arial" pitchFamily="34" charset="0"/>
                <a:cs typeface="Arial" pitchFamily="34" charset="0"/>
              </a:rPr>
              <a:t>G: 204</a:t>
            </a:r>
          </a:p>
          <a:p>
            <a:r>
              <a:rPr lang="en-US" sz="900" dirty="0" smtClean="0">
                <a:latin typeface="Arial" pitchFamily="34" charset="0"/>
                <a:cs typeface="Arial" pitchFamily="34" charset="0"/>
              </a:rPr>
              <a:t>B: 0</a:t>
            </a:r>
            <a:endParaRPr lang="en-US" sz="900" dirty="0">
              <a:latin typeface="Arial" pitchFamily="34" charset="0"/>
              <a:cs typeface="Arial" pitchFamily="34" charset="0"/>
            </a:endParaRPr>
          </a:p>
        </p:txBody>
      </p:sp>
      <p:sp>
        <p:nvSpPr>
          <p:cNvPr id="29" name="TextBox 28"/>
          <p:cNvSpPr txBox="1"/>
          <p:nvPr/>
        </p:nvSpPr>
        <p:spPr>
          <a:xfrm>
            <a:off x="25527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153</a:t>
            </a:r>
          </a:p>
          <a:p>
            <a:r>
              <a:rPr lang="en-US" sz="900" dirty="0" smtClean="0">
                <a:latin typeface="Arial" pitchFamily="34" charset="0"/>
                <a:cs typeface="Arial" pitchFamily="34" charset="0"/>
              </a:rPr>
              <a:t>G: 50</a:t>
            </a:r>
          </a:p>
          <a:p>
            <a:r>
              <a:rPr lang="en-US" sz="900" dirty="0" smtClean="0">
                <a:latin typeface="Arial" pitchFamily="34" charset="0"/>
                <a:cs typeface="Arial" pitchFamily="34" charset="0"/>
              </a:rPr>
              <a:t>B: 0</a:t>
            </a:r>
            <a:endParaRPr lang="en-US" sz="900" dirty="0">
              <a:latin typeface="Arial" pitchFamily="34" charset="0"/>
              <a:cs typeface="Arial" pitchFamily="34" charset="0"/>
            </a:endParaRPr>
          </a:p>
        </p:txBody>
      </p:sp>
      <p:sp>
        <p:nvSpPr>
          <p:cNvPr id="30" name="TextBox 29"/>
          <p:cNvSpPr txBox="1"/>
          <p:nvPr/>
        </p:nvSpPr>
        <p:spPr>
          <a:xfrm>
            <a:off x="34163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93</a:t>
            </a:r>
          </a:p>
          <a:p>
            <a:r>
              <a:rPr lang="en-US" sz="900" dirty="0" smtClean="0">
                <a:latin typeface="Arial" pitchFamily="34" charset="0"/>
                <a:cs typeface="Arial" pitchFamily="34" charset="0"/>
              </a:rPr>
              <a:t>G: 70</a:t>
            </a:r>
          </a:p>
          <a:p>
            <a:r>
              <a:rPr lang="en-US" sz="900" dirty="0" smtClean="0">
                <a:latin typeface="Arial" pitchFamily="34" charset="0"/>
                <a:cs typeface="Arial" pitchFamily="34" charset="0"/>
              </a:rPr>
              <a:t>B: 95</a:t>
            </a:r>
            <a:endParaRPr lang="en-US" sz="900" dirty="0">
              <a:latin typeface="Arial" pitchFamily="34" charset="0"/>
              <a:cs typeface="Arial" pitchFamily="34" charset="0"/>
            </a:endParaRPr>
          </a:p>
        </p:txBody>
      </p:sp>
      <p:sp>
        <p:nvSpPr>
          <p:cNvPr id="31" name="TextBox 30"/>
          <p:cNvSpPr txBox="1"/>
          <p:nvPr/>
        </p:nvSpPr>
        <p:spPr>
          <a:xfrm>
            <a:off x="42799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27</a:t>
            </a:r>
          </a:p>
          <a:p>
            <a:r>
              <a:rPr lang="en-US" sz="900" dirty="0" smtClean="0">
                <a:latin typeface="Arial" pitchFamily="34" charset="0"/>
                <a:cs typeface="Arial" pitchFamily="34" charset="0"/>
              </a:rPr>
              <a:t>G: 48</a:t>
            </a:r>
          </a:p>
          <a:p>
            <a:r>
              <a:rPr lang="en-US" sz="900" dirty="0" smtClean="0">
                <a:latin typeface="Arial" pitchFamily="34" charset="0"/>
                <a:cs typeface="Arial" pitchFamily="34" charset="0"/>
              </a:rPr>
              <a:t>B: 73</a:t>
            </a:r>
            <a:endParaRPr lang="en-US" sz="900" dirty="0">
              <a:latin typeface="Arial" pitchFamily="34" charset="0"/>
              <a:cs typeface="Arial" pitchFamily="34" charset="0"/>
            </a:endParaRPr>
          </a:p>
        </p:txBody>
      </p:sp>
      <p:sp>
        <p:nvSpPr>
          <p:cNvPr id="32" name="TextBox 31"/>
          <p:cNvSpPr txBox="1"/>
          <p:nvPr/>
        </p:nvSpPr>
        <p:spPr>
          <a:xfrm>
            <a:off x="51435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171</a:t>
            </a:r>
          </a:p>
          <a:p>
            <a:r>
              <a:rPr lang="en-US" sz="900" dirty="0" smtClean="0">
                <a:latin typeface="Arial" pitchFamily="34" charset="0"/>
                <a:cs typeface="Arial" pitchFamily="34" charset="0"/>
              </a:rPr>
              <a:t>G: 200</a:t>
            </a:r>
          </a:p>
          <a:p>
            <a:r>
              <a:rPr lang="en-US" sz="900" dirty="0" smtClean="0">
                <a:latin typeface="Arial" pitchFamily="34" charset="0"/>
                <a:cs typeface="Arial" pitchFamily="34" charset="0"/>
              </a:rPr>
              <a:t>B: 209</a:t>
            </a:r>
            <a:endParaRPr lang="en-US" sz="900" dirty="0">
              <a:latin typeface="Arial" pitchFamily="34" charset="0"/>
              <a:cs typeface="Arial" pitchFamily="34" charset="0"/>
            </a:endParaRPr>
          </a:p>
        </p:txBody>
      </p:sp>
      <p:sp>
        <p:nvSpPr>
          <p:cNvPr id="33" name="TextBox 32"/>
          <p:cNvSpPr txBox="1"/>
          <p:nvPr/>
        </p:nvSpPr>
        <p:spPr>
          <a:xfrm>
            <a:off x="60071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23</a:t>
            </a:r>
          </a:p>
          <a:p>
            <a:r>
              <a:rPr lang="en-US" sz="900" dirty="0" smtClean="0">
                <a:latin typeface="Arial" pitchFamily="34" charset="0"/>
                <a:cs typeface="Arial" pitchFamily="34" charset="0"/>
              </a:rPr>
              <a:t>G: 140</a:t>
            </a:r>
          </a:p>
          <a:p>
            <a:r>
              <a:rPr lang="en-US" sz="900" dirty="0" smtClean="0">
                <a:latin typeface="Arial" pitchFamily="34" charset="0"/>
                <a:cs typeface="Arial" pitchFamily="34" charset="0"/>
              </a:rPr>
              <a:t>B: 100</a:t>
            </a:r>
            <a:endParaRPr lang="en-US" sz="900" dirty="0">
              <a:latin typeface="Arial" pitchFamily="34" charset="0"/>
              <a:cs typeface="Arial" pitchFamily="34" charset="0"/>
            </a:endParaRPr>
          </a:p>
        </p:txBody>
      </p:sp>
      <p:sp>
        <p:nvSpPr>
          <p:cNvPr id="34" name="TextBox 33"/>
          <p:cNvSpPr txBox="1"/>
          <p:nvPr/>
        </p:nvSpPr>
        <p:spPr>
          <a:xfrm>
            <a:off x="6870700" y="2664433"/>
            <a:ext cx="533400" cy="507831"/>
          </a:xfrm>
          <a:prstGeom prst="rect">
            <a:avLst/>
          </a:prstGeom>
          <a:noFill/>
        </p:spPr>
        <p:txBody>
          <a:bodyPr wrap="square" rtlCol="0">
            <a:spAutoFit/>
          </a:bodyPr>
          <a:lstStyle/>
          <a:p>
            <a:r>
              <a:rPr lang="en-US" sz="900" dirty="0" smtClean="0">
                <a:latin typeface="Arial" pitchFamily="34" charset="0"/>
                <a:cs typeface="Arial" pitchFamily="34" charset="0"/>
              </a:rPr>
              <a:t>R: 77</a:t>
            </a:r>
          </a:p>
          <a:p>
            <a:r>
              <a:rPr lang="en-US" sz="900" dirty="0" smtClean="0">
                <a:latin typeface="Arial" pitchFamily="34" charset="0"/>
                <a:cs typeface="Arial" pitchFamily="34" charset="0"/>
              </a:rPr>
              <a:t>G: 78</a:t>
            </a:r>
          </a:p>
          <a:p>
            <a:r>
              <a:rPr lang="en-US" sz="900" dirty="0" smtClean="0">
                <a:latin typeface="Arial" pitchFamily="34" charset="0"/>
                <a:cs typeface="Arial" pitchFamily="34" charset="0"/>
              </a:rPr>
              <a:t>B: 68</a:t>
            </a:r>
            <a:endParaRPr lang="en-US" sz="900" dirty="0">
              <a:latin typeface="Arial" pitchFamily="34" charset="0"/>
              <a:cs typeface="Arial" pitchFamily="34" charset="0"/>
            </a:endParaRPr>
          </a:p>
        </p:txBody>
      </p:sp>
      <p:sp>
        <p:nvSpPr>
          <p:cNvPr id="21" name="TextBox 20"/>
          <p:cNvSpPr txBox="1"/>
          <p:nvPr/>
        </p:nvSpPr>
        <p:spPr>
          <a:xfrm>
            <a:off x="533400" y="6172200"/>
            <a:ext cx="8077200" cy="369332"/>
          </a:xfrm>
          <a:prstGeom prst="rect">
            <a:avLst/>
          </a:prstGeom>
          <a:noFill/>
        </p:spPr>
        <p:txBody>
          <a:bodyPr wrap="square" rtlCol="0">
            <a:spAutoFit/>
          </a:bodyPr>
          <a:lstStyle/>
          <a:p>
            <a:pPr algn="ctr"/>
            <a:r>
              <a:rPr lang="en-US" b="1" i="1" dirty="0" smtClean="0">
                <a:solidFill>
                  <a:schemeClr val="accent4"/>
                </a:solidFill>
                <a:latin typeface="Arial" pitchFamily="34" charset="0"/>
                <a:cs typeface="Arial" pitchFamily="34" charset="0"/>
              </a:rPr>
              <a:t>V14.0</a:t>
            </a:r>
            <a:r>
              <a:rPr lang="en-US" i="1" dirty="0" smtClean="0">
                <a:solidFill>
                  <a:schemeClr val="accent4"/>
                </a:solidFill>
                <a:latin typeface="Arial" pitchFamily="34" charset="0"/>
                <a:cs typeface="Arial" pitchFamily="34" charset="0"/>
              </a:rPr>
              <a:t>  Delete this slide before finalizing your presentation.</a:t>
            </a:r>
            <a:endParaRPr lang="en-US" i="1" dirty="0">
              <a:solidFill>
                <a:schemeClr val="accent4"/>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Blank">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290</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Blank</vt:lpstr>
      <vt:lpstr>Presentation Title</vt:lpstr>
      <vt:lpstr>PowerPoint Resources</vt:lpstr>
      <vt:lpstr>PowerPoint Resources</vt:lpstr>
      <vt:lpstr>Using the Corporate Template</vt:lpstr>
      <vt:lpstr>Sample Additional Colors</vt:lpstr>
      <vt:lpstr>PowerPoint Presentation</vt:lpstr>
    </vt:vector>
  </TitlesOfParts>
  <Company>MathWorks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David Meissner</dc:creator>
  <cp:keywords>Version 14.0</cp:keywords>
  <cp:lastModifiedBy>David Meissner</cp:lastModifiedBy>
  <cp:revision>1</cp:revision>
  <dcterms:created xsi:type="dcterms:W3CDTF">2014-04-19T00:24:01Z</dcterms:created>
  <dcterms:modified xsi:type="dcterms:W3CDTF">2014-04-19T00:24:42Z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