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5" r:id="rId3"/>
    <p:sldId id="277" r:id="rId4"/>
    <p:sldId id="276" r:id="rId5"/>
    <p:sldId id="278" r:id="rId6"/>
    <p:sldId id="279" r:id="rId7"/>
    <p:sldId id="281" r:id="rId8"/>
    <p:sldId id="280" r:id="rId9"/>
    <p:sldId id="274" r:id="rId10"/>
    <p:sldId id="261"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p:cViewPr varScale="1">
        <p:scale>
          <a:sx n="78" d="100"/>
          <a:sy n="78" d="100"/>
        </p:scale>
        <p:origin x="660" y="90"/>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1/26/2016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1/26/2016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smtClean="0"/>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1">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smtClean="0"/>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smtClean="0">
                <a:solidFill>
                  <a:schemeClr val="bg1"/>
                </a:solidFill>
                <a:latin typeface="Arial" pitchFamily="34" charset="0"/>
                <a:cs typeface="Arial" pitchFamily="34" charset="0"/>
              </a:rPr>
              <a:t>© </a:t>
            </a:r>
            <a:r>
              <a:rPr lang="en-US" sz="1003" dirty="0" smtClean="0">
                <a:solidFill>
                  <a:schemeClr val="bg1"/>
                </a:solidFill>
                <a:latin typeface="Arial" pitchFamily="34" charset="0"/>
                <a:cs typeface="Arial" pitchFamily="34" charset="0"/>
              </a:rPr>
              <a:t>2016 </a:t>
            </a:r>
            <a:r>
              <a:rPr lang="en-US" sz="1003" dirty="0" smtClean="0">
                <a:solidFill>
                  <a:schemeClr val="bg1"/>
                </a:solidFill>
                <a:latin typeface="Arial" pitchFamily="34" charset="0"/>
                <a:cs typeface="Arial" pitchFamily="34" charset="0"/>
              </a:rPr>
              <a:t>The MathWorks, Inc.</a:t>
            </a:r>
            <a:endParaRPr lang="en-US" sz="1003" dirty="0">
              <a:solidFill>
                <a:schemeClr val="bg1"/>
              </a:solidFill>
              <a:latin typeface="Arial" pitchFamily="34" charset="0"/>
              <a:cs typeface="Arial" pitchFamily="34" charset="0"/>
            </a:endParaRP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smtClean="0"/>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1">
                <a:solidFill>
                  <a:schemeClr val="tx2"/>
                </a:solidFill>
              </a:defRPr>
            </a:lvl1pPr>
          </a:lstStyle>
          <a:p>
            <a:r>
              <a:rPr lang="en-US" smtClean="0"/>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smtClean="0"/>
              <a:t>Click to add b</a:t>
            </a:r>
            <a:r>
              <a:rPr lang="en-US" sz="1805" dirty="0" smtClean="0">
                <a:solidFill>
                  <a:prstClr val="black"/>
                </a:solidFill>
              </a:rPr>
              <a:t>rief summary and benefits of feature (ideally three bullets)</a:t>
            </a:r>
          </a:p>
          <a:p>
            <a:pPr lvl="1"/>
            <a:r>
              <a:rPr lang="en-US" dirty="0" smtClean="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1" baseline="0"/>
            </a:lvl1pPr>
          </a:lstStyle>
          <a:p>
            <a:pPr lvl="0"/>
            <a:r>
              <a:rPr lang="en-US" dirty="0" smtClean="0"/>
              <a:t>Click to add headline</a:t>
            </a:r>
            <a:r>
              <a:rPr lang="en-US" sz="2005" b="1" dirty="0" smtClean="0">
                <a:solidFill>
                  <a:prstClr val="black"/>
                </a:solidFill>
              </a:rPr>
              <a:t> providing value of feature</a:t>
            </a:r>
            <a:endParaRPr lang="en-US" dirty="0" smtClean="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smtClean="0"/>
              <a:t>Click to add </a:t>
            </a:r>
            <a:r>
              <a:rPr lang="en-US" sz="1604" dirty="0" err="1" smtClean="0">
                <a:latin typeface="Courier New" pitchFamily="49" charset="0"/>
                <a:cs typeface="Courier New" pitchFamily="49" charset="0"/>
              </a:rPr>
              <a:t>product_example_name</a:t>
            </a:r>
            <a:r>
              <a:rPr lang="en-US" sz="1604"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smtClean="0"/>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smtClean="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Agenda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www.mathworks.com/examples/simulink/794-using-a-simulink-project" TargetMode="External"/><Relationship Id="rId7" Type="http://schemas.openxmlformats.org/officeDocument/2006/relationships/hyperlink" Target="http://www.mathworks.com/services/consulting/proven-solutions/" TargetMode="External"/><Relationship Id="rId2" Type="http://schemas.openxmlformats.org/officeDocument/2006/relationships/hyperlink" Target="http://www.mathworks.com/help/simulink/project-management.html" TargetMode="External"/><Relationship Id="rId1" Type="http://schemas.openxmlformats.org/officeDocument/2006/relationships/slideLayout" Target="../slideLayouts/slideLayout2.xml"/><Relationship Id="rId6" Type="http://schemas.openxmlformats.org/officeDocument/2006/relationships/hyperlink" Target="http://www.mathworks.com/services/training/courses/SLMB_1.html" TargetMode="External"/><Relationship Id="rId5" Type="http://schemas.openxmlformats.org/officeDocument/2006/relationships/hyperlink" Target="http://www.mathworks.com/help/simulink/ug/create-a-new-project-to-manage-existing-files.html" TargetMode="External"/><Relationship Id="rId4" Type="http://schemas.openxmlformats.org/officeDocument/2006/relationships/hyperlink" Target="http://www.mathworks.com/help/simulink/ug/try-simulink-project-tools-with-the-airframe-project.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mathworks.com/matlabcentral/trendy/" TargetMode="External"/><Relationship Id="rId3" Type="http://schemas.openxmlformats.org/officeDocument/2006/relationships/hyperlink" Target="http://www.mathworks.com/download" TargetMode="External"/><Relationship Id="rId7" Type="http://schemas.openxmlformats.org/officeDocument/2006/relationships/hyperlink" Target="http://www.mathworks.com/matlabcentral/answers/" TargetMode="External"/><Relationship Id="rId12" Type="http://schemas.openxmlformats.org/officeDocument/2006/relationships/hyperlink" Target="http://www.mathworks.com/support/search_results.html"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www.mathworks.com/examples/" TargetMode="External"/><Relationship Id="rId11" Type="http://schemas.openxmlformats.org/officeDocument/2006/relationships/hyperlink" Target="http://www.mathworks.com/matlabcentral/fileexchange/" TargetMode="External"/><Relationship Id="rId5" Type="http://schemas.openxmlformats.org/officeDocument/2006/relationships/hyperlink" Target="http://www.mathworks.com/help/index.html" TargetMode="External"/><Relationship Id="rId10" Type="http://schemas.openxmlformats.org/officeDocument/2006/relationships/hyperlink" Target="http://blogs.mathworks.com/" TargetMode="External"/><Relationship Id="rId4" Type="http://schemas.openxmlformats.org/officeDocument/2006/relationships/hyperlink" Target="http://www.mathworks.com/support/install-matlab.html" TargetMode="External"/><Relationship Id="rId9" Type="http://schemas.openxmlformats.org/officeDocument/2006/relationships/hyperlink" Target="http://www.mathworks.com/matlabcentral/cod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internal.mathworks.com/marketing/teams/emarketing/creative_services/image_library/index.shtml" TargetMode="External"/><Relationship Id="rId3" Type="http://schemas.openxmlformats.org/officeDocument/2006/relationships/image" Target="../media/image8.jpeg"/><Relationship Id="rId7" Type="http://schemas.openxmlformats.org/officeDocument/2006/relationships/hyperlink" Target="http://inside.mathworks.com/gallery/v/creativeservices/" TargetMode="External"/><Relationship Id="rId12" Type="http://schemas.openxmlformats.org/officeDocument/2006/relationships/hyperlink" Target="file:///\\mathworks\Foundation\Presentation\Templates\Corporate%20PowerPoint%20Templates\Diagrams" TargetMode="External"/><Relationship Id="rId2" Type="http://schemas.openxmlformats.org/officeDocument/2006/relationships/hyperlink" Target="http://sharepoint/marketing/emktg_creative/cs/corp_ppt_templt/default.aspx" TargetMode="External"/><Relationship Id="rId1" Type="http://schemas.openxmlformats.org/officeDocument/2006/relationships/slideLayout" Target="../slideLayouts/slideLayout2.xml"/><Relationship Id="rId6" Type="http://schemas.openxmlformats.org/officeDocument/2006/relationships/hyperlink" Target="https://mathworks.attask-ondemand.com/" TargetMode="External"/><Relationship Id="rId11" Type="http://schemas.openxmlformats.org/officeDocument/2006/relationships/hyperlink" Target="http://sharepoint/marketing/marcomm/cust_ref/SitePages/User%20Story%20and%20Technical%20Article%20Summary%20Slides.aspx?PageView=Shared&amp;InitialTabId=Ribbon.WebPartPage&amp;VisibilityContext=WSSWebPartPage" TargetMode="External"/><Relationship Id="rId5" Type="http://schemas.openxmlformats.org/officeDocument/2006/relationships/hyperlink" Target="http://www.mathworks.com/brandguide/visual/" TargetMode="External"/><Relationship Id="rId10" Type="http://schemas.openxmlformats.org/officeDocument/2006/relationships/hyperlink" Target="http://www-internal.mathworks.com/activity_centers/selling/projects/event_content_library/" TargetMode="External"/><Relationship Id="rId4" Type="http://schemas.openxmlformats.org/officeDocument/2006/relationships/hyperlink" Target="http://sharepoint/marketing/emktg_creative/cs/corp_ppt_templt/Supporting%20Docs/MW_Presentation_guidelines.pptx" TargetMode="External"/><Relationship Id="rId9" Type="http://schemas.openxmlformats.org/officeDocument/2006/relationships/hyperlink" Target="http://sharepoint/salesservice/aeg/cre/SitePages/Home.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template</a:t>
            </a:r>
            <a:endParaRPr lang="en-US" dirty="0"/>
          </a:p>
        </p:txBody>
      </p:sp>
      <p:sp>
        <p:nvSpPr>
          <p:cNvPr id="3" name="Subtitle 2"/>
          <p:cNvSpPr>
            <a:spLocks noGrp="1"/>
          </p:cNvSpPr>
          <p:nvPr>
            <p:ph type="subTitle" idx="1"/>
          </p:nvPr>
        </p:nvSpPr>
        <p:spPr/>
        <p:txBody>
          <a:bodyPr/>
          <a:lstStyle/>
          <a:p>
            <a:r>
              <a:rPr lang="en-US" smtClean="0"/>
              <a:t>By Author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US" smtClean="0"/>
              <a:t>Using the Corporate Template</a:t>
            </a:r>
            <a:endParaRPr lang="en-US" dirty="0"/>
          </a:p>
        </p:txBody>
      </p:sp>
      <p:sp>
        <p:nvSpPr>
          <p:cNvPr id="38" name="Content Placeholder 37"/>
          <p:cNvSpPr>
            <a:spLocks noGrp="1"/>
          </p:cNvSpPr>
          <p:nvPr>
            <p:ph idx="1"/>
          </p:nvPr>
        </p:nvSpPr>
        <p:spPr/>
        <p:txBody>
          <a:bodyPr/>
          <a:lstStyle/>
          <a:p>
            <a:r>
              <a:rPr lang="en-US" sz="1805" dirty="0"/>
              <a:t>Avoid manually formatting whenever possible. Instead, use built-in styles, templates, layouts, and colors.</a:t>
            </a:r>
          </a:p>
          <a:p>
            <a:endParaRPr lang="en-US" sz="1805" dirty="0"/>
          </a:p>
          <a:p>
            <a:r>
              <a:rPr lang="en-US" sz="1805" dirty="0"/>
              <a:t>When creating new presentations, select the slide layout that best suits your needs from the built-in theme, then add content.</a:t>
            </a:r>
          </a:p>
          <a:p>
            <a:endParaRPr lang="en-US" sz="1805" dirty="0"/>
          </a:p>
          <a:p>
            <a:r>
              <a:rPr lang="en-US" sz="1805" dirty="0"/>
              <a:t>When creating custom shapes, text boxes, and other elements, start from scratch rather than reformatting template shapes.</a:t>
            </a:r>
          </a:p>
          <a:p>
            <a:endParaRPr lang="en-US" sz="1805" dirty="0"/>
          </a:p>
          <a:p>
            <a:r>
              <a:rPr lang="en-US" sz="1805" dirty="0"/>
              <a:t>When applying the new template to existing presentations, review your presentation carefully and manually adjust any formatting issues that have occurred. For additional help, contact Creative Services.</a:t>
            </a:r>
          </a:p>
        </p:txBody>
      </p:sp>
      <p:sp>
        <p:nvSpPr>
          <p:cNvPr id="6" name="TextBox 5"/>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2235201" y="3427270"/>
            <a:ext cx="7721600" cy="1480992"/>
          </a:xfrm>
          <a:prstGeom prst="rect">
            <a:avLst/>
          </a:prstGeom>
          <a:noFill/>
        </p:spPr>
        <p:txBody>
          <a:bodyPr wrap="square" rtlCol="0">
            <a:spAutoFit/>
          </a:bodyPr>
          <a:lstStyle/>
          <a:p>
            <a:r>
              <a:rPr lang="en-US" sz="1805" dirty="0">
                <a:latin typeface="Arial" pitchFamily="34" charset="0"/>
                <a:cs typeface="Arial" pitchFamily="34" charset="0"/>
              </a:rPr>
              <a:t>Apply the built-in theme palette to add color to presentations. Should you require additional colors, please select them from the sample palette above. (Use the Format Painter to copy the color, then select the new object to apply the color.)</a:t>
            </a:r>
          </a:p>
          <a:p>
            <a:endParaRPr lang="en-US" sz="1805" dirty="0">
              <a:latin typeface="Arial" pitchFamily="34" charset="0"/>
              <a:cs typeface="Arial" pitchFamily="34" charset="0"/>
            </a:endParaRPr>
          </a:p>
        </p:txBody>
      </p:sp>
      <p:sp>
        <p:nvSpPr>
          <p:cNvPr id="20" name="Title 20"/>
          <p:cNvSpPr>
            <a:spLocks noGrp="1"/>
          </p:cNvSpPr>
          <p:nvPr>
            <p:ph type="title"/>
          </p:nvPr>
        </p:nvSpPr>
        <p:spPr/>
        <p:txBody>
          <a:bodyPr/>
          <a:lstStyle/>
          <a:p>
            <a:r>
              <a:rPr lang="en-US" smtClean="0"/>
              <a:t>Sample Additional Colors</a:t>
            </a:r>
            <a:endParaRPr lang="en-US" dirty="0"/>
          </a:p>
        </p:txBody>
      </p:sp>
      <p:sp>
        <p:nvSpPr>
          <p:cNvPr id="19" name="Rectangle 18"/>
          <p:cNvSpPr/>
          <p:nvPr/>
        </p:nvSpPr>
        <p:spPr>
          <a:xfrm>
            <a:off x="2239934" y="2130387"/>
            <a:ext cx="812429" cy="38194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2" name="Rectangle 21"/>
          <p:cNvSpPr/>
          <p:nvPr/>
        </p:nvSpPr>
        <p:spPr>
          <a:xfrm>
            <a:off x="7929509" y="2130387"/>
            <a:ext cx="812429" cy="381945"/>
          </a:xfrm>
          <a:prstGeom prst="rect">
            <a:avLst/>
          </a:prstGeom>
          <a:solidFill>
            <a:srgbClr val="178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3" name="Rectangle 22"/>
          <p:cNvSpPr/>
          <p:nvPr/>
        </p:nvSpPr>
        <p:spPr>
          <a:xfrm>
            <a:off x="3377849" y="2130387"/>
            <a:ext cx="812429" cy="381945"/>
          </a:xfrm>
          <a:prstGeom prst="rect">
            <a:avLst/>
          </a:prstGeom>
          <a:solidFill>
            <a:srgbClr val="99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4" name="Rectangle 23"/>
          <p:cNvSpPr/>
          <p:nvPr/>
        </p:nvSpPr>
        <p:spPr>
          <a:xfrm>
            <a:off x="5653679" y="2130387"/>
            <a:ext cx="812429" cy="381945"/>
          </a:xfrm>
          <a:prstGeom prst="rect">
            <a:avLst/>
          </a:prstGeom>
          <a:solidFill>
            <a:srgbClr val="1B3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5" name="Rectangle 24"/>
          <p:cNvSpPr/>
          <p:nvPr/>
        </p:nvSpPr>
        <p:spPr>
          <a:xfrm>
            <a:off x="4515764" y="2130387"/>
            <a:ext cx="812429" cy="381945"/>
          </a:xfrm>
          <a:prstGeom prst="rect">
            <a:avLst/>
          </a:prstGeom>
          <a:solidFill>
            <a:srgbClr val="5D4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6" name="Rectangle 25"/>
          <p:cNvSpPr/>
          <p:nvPr/>
        </p:nvSpPr>
        <p:spPr>
          <a:xfrm>
            <a:off x="6791594" y="2130387"/>
            <a:ext cx="812429" cy="381945"/>
          </a:xfrm>
          <a:prstGeom prst="rect">
            <a:avLst/>
          </a:prstGeom>
          <a:solidFill>
            <a:srgbClr val="ABC8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7" name="Rectangle 26"/>
          <p:cNvSpPr/>
          <p:nvPr/>
        </p:nvSpPr>
        <p:spPr>
          <a:xfrm>
            <a:off x="9067426" y="2130387"/>
            <a:ext cx="812429" cy="381945"/>
          </a:xfrm>
          <a:prstGeom prst="rect">
            <a:avLst/>
          </a:prstGeom>
          <a:solidFill>
            <a:srgbClr val="4D4E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5" b="1" dirty="0">
              <a:latin typeface="Arial" pitchFamily="34" charset="0"/>
              <a:cs typeface="Arial" pitchFamily="34" charset="0"/>
            </a:endParaRPr>
          </a:p>
        </p:txBody>
      </p:sp>
      <p:sp>
        <p:nvSpPr>
          <p:cNvPr id="28" name="TextBox 27"/>
          <p:cNvSpPr txBox="1"/>
          <p:nvPr/>
        </p:nvSpPr>
        <p:spPr>
          <a:xfrm>
            <a:off x="225266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255</a:t>
            </a:r>
          </a:p>
          <a:p>
            <a:r>
              <a:rPr lang="en-US" sz="902" dirty="0">
                <a:latin typeface="Arial" pitchFamily="34" charset="0"/>
                <a:cs typeface="Arial" pitchFamily="34" charset="0"/>
              </a:rPr>
              <a:t>G: 204</a:t>
            </a:r>
          </a:p>
          <a:p>
            <a:r>
              <a:rPr lang="en-US" sz="902" dirty="0">
                <a:latin typeface="Arial" pitchFamily="34" charset="0"/>
                <a:cs typeface="Arial" pitchFamily="34" charset="0"/>
              </a:rPr>
              <a:t>B: 0</a:t>
            </a:r>
          </a:p>
        </p:txBody>
      </p:sp>
      <p:sp>
        <p:nvSpPr>
          <p:cNvPr id="29" name="TextBox 28"/>
          <p:cNvSpPr txBox="1"/>
          <p:nvPr/>
        </p:nvSpPr>
        <p:spPr>
          <a:xfrm>
            <a:off x="3405384"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153</a:t>
            </a:r>
          </a:p>
          <a:p>
            <a:r>
              <a:rPr lang="en-US" sz="902" dirty="0">
                <a:latin typeface="Arial" pitchFamily="34" charset="0"/>
                <a:cs typeface="Arial" pitchFamily="34" charset="0"/>
              </a:rPr>
              <a:t>G: 50</a:t>
            </a:r>
          </a:p>
          <a:p>
            <a:r>
              <a:rPr lang="en-US" sz="902" dirty="0">
                <a:latin typeface="Arial" pitchFamily="34" charset="0"/>
                <a:cs typeface="Arial" pitchFamily="34" charset="0"/>
              </a:rPr>
              <a:t>B: 0</a:t>
            </a:r>
          </a:p>
        </p:txBody>
      </p:sp>
      <p:sp>
        <p:nvSpPr>
          <p:cNvPr id="30" name="TextBox 29"/>
          <p:cNvSpPr txBox="1"/>
          <p:nvPr/>
        </p:nvSpPr>
        <p:spPr>
          <a:xfrm>
            <a:off x="4558103"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93</a:t>
            </a:r>
          </a:p>
          <a:p>
            <a:r>
              <a:rPr lang="en-US" sz="902" dirty="0">
                <a:latin typeface="Arial" pitchFamily="34" charset="0"/>
                <a:cs typeface="Arial" pitchFamily="34" charset="0"/>
              </a:rPr>
              <a:t>G: 70</a:t>
            </a:r>
          </a:p>
          <a:p>
            <a:r>
              <a:rPr lang="en-US" sz="902" dirty="0">
                <a:latin typeface="Arial" pitchFamily="34" charset="0"/>
                <a:cs typeface="Arial" pitchFamily="34" charset="0"/>
              </a:rPr>
              <a:t>B: 95</a:t>
            </a:r>
          </a:p>
        </p:txBody>
      </p:sp>
      <p:sp>
        <p:nvSpPr>
          <p:cNvPr id="31" name="TextBox 30"/>
          <p:cNvSpPr txBox="1"/>
          <p:nvPr/>
        </p:nvSpPr>
        <p:spPr>
          <a:xfrm>
            <a:off x="5710820"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27</a:t>
            </a:r>
          </a:p>
          <a:p>
            <a:r>
              <a:rPr lang="en-US" sz="902" dirty="0">
                <a:latin typeface="Arial" pitchFamily="34" charset="0"/>
                <a:cs typeface="Arial" pitchFamily="34" charset="0"/>
              </a:rPr>
              <a:t>G: 48</a:t>
            </a:r>
          </a:p>
          <a:p>
            <a:r>
              <a:rPr lang="en-US" sz="902" dirty="0">
                <a:latin typeface="Arial" pitchFamily="34" charset="0"/>
                <a:cs typeface="Arial" pitchFamily="34" charset="0"/>
              </a:rPr>
              <a:t>B: 73</a:t>
            </a:r>
          </a:p>
        </p:txBody>
      </p:sp>
      <p:sp>
        <p:nvSpPr>
          <p:cNvPr id="32" name="TextBox 31"/>
          <p:cNvSpPr txBox="1"/>
          <p:nvPr/>
        </p:nvSpPr>
        <p:spPr>
          <a:xfrm>
            <a:off x="6863539"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171</a:t>
            </a:r>
          </a:p>
          <a:p>
            <a:r>
              <a:rPr lang="en-US" sz="902" dirty="0">
                <a:latin typeface="Arial" pitchFamily="34" charset="0"/>
                <a:cs typeface="Arial" pitchFamily="34" charset="0"/>
              </a:rPr>
              <a:t>G: 200</a:t>
            </a:r>
          </a:p>
          <a:p>
            <a:r>
              <a:rPr lang="en-US" sz="902" dirty="0">
                <a:latin typeface="Arial" pitchFamily="34" charset="0"/>
                <a:cs typeface="Arial" pitchFamily="34" charset="0"/>
              </a:rPr>
              <a:t>B: 209</a:t>
            </a:r>
          </a:p>
        </p:txBody>
      </p:sp>
      <p:sp>
        <p:nvSpPr>
          <p:cNvPr id="33" name="TextBox 32"/>
          <p:cNvSpPr txBox="1"/>
          <p:nvPr/>
        </p:nvSpPr>
        <p:spPr>
          <a:xfrm>
            <a:off x="799160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23</a:t>
            </a:r>
          </a:p>
          <a:p>
            <a:r>
              <a:rPr lang="en-US" sz="902" dirty="0">
                <a:latin typeface="Arial" pitchFamily="34" charset="0"/>
                <a:cs typeface="Arial" pitchFamily="34" charset="0"/>
              </a:rPr>
              <a:t>G: 140</a:t>
            </a:r>
          </a:p>
          <a:p>
            <a:r>
              <a:rPr lang="en-US" sz="902" dirty="0">
                <a:latin typeface="Arial" pitchFamily="34" charset="0"/>
                <a:cs typeface="Arial" pitchFamily="34" charset="0"/>
              </a:rPr>
              <a:t>B: 100</a:t>
            </a:r>
          </a:p>
        </p:txBody>
      </p:sp>
      <p:sp>
        <p:nvSpPr>
          <p:cNvPr id="34" name="TextBox 33"/>
          <p:cNvSpPr txBox="1"/>
          <p:nvPr/>
        </p:nvSpPr>
        <p:spPr>
          <a:xfrm>
            <a:off x="9144326" y="2588723"/>
            <a:ext cx="710876" cy="509090"/>
          </a:xfrm>
          <a:prstGeom prst="rect">
            <a:avLst/>
          </a:prstGeom>
          <a:noFill/>
        </p:spPr>
        <p:txBody>
          <a:bodyPr wrap="square" rtlCol="0">
            <a:spAutoFit/>
          </a:bodyPr>
          <a:lstStyle/>
          <a:p>
            <a:r>
              <a:rPr lang="en-US" sz="902" dirty="0">
                <a:latin typeface="Arial" pitchFamily="34" charset="0"/>
                <a:cs typeface="Arial" pitchFamily="34" charset="0"/>
              </a:rPr>
              <a:t>R: 77</a:t>
            </a:r>
          </a:p>
          <a:p>
            <a:r>
              <a:rPr lang="en-US" sz="902" dirty="0">
                <a:latin typeface="Arial" pitchFamily="34" charset="0"/>
                <a:cs typeface="Arial" pitchFamily="34" charset="0"/>
              </a:rPr>
              <a:t>G: 78</a:t>
            </a:r>
          </a:p>
          <a:p>
            <a:r>
              <a:rPr lang="en-US" sz="902" dirty="0">
                <a:latin typeface="Arial" pitchFamily="34" charset="0"/>
                <a:cs typeface="Arial" pitchFamily="34" charset="0"/>
              </a:rPr>
              <a:t>B: 68</a:t>
            </a:r>
          </a:p>
        </p:txBody>
      </p:sp>
      <p:sp>
        <p:nvSpPr>
          <p:cNvPr id="21" name="TextBox 20"/>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Messages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84395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29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918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idx="1"/>
          </p:nvPr>
        </p:nvSpPr>
        <p:spPr/>
        <p:txBody>
          <a:bodyPr/>
          <a:lstStyle/>
          <a:p>
            <a:r>
              <a:rPr lang="en-US" dirty="0" smtClean="0"/>
              <a:t>Documentation</a:t>
            </a:r>
          </a:p>
          <a:p>
            <a:pPr lvl="1"/>
            <a:r>
              <a:rPr lang="en-US" dirty="0" smtClean="0">
                <a:hlinkClick r:id="rId2"/>
              </a:rPr>
              <a:t>Project Management</a:t>
            </a:r>
            <a:endParaRPr lang="en-US" dirty="0" smtClean="0"/>
          </a:p>
          <a:p>
            <a:r>
              <a:rPr lang="en-US" dirty="0" smtClean="0"/>
              <a:t>Example</a:t>
            </a:r>
            <a:endParaRPr lang="en-US" dirty="0" smtClean="0">
              <a:hlinkClick r:id="rId3"/>
            </a:endParaRPr>
          </a:p>
          <a:p>
            <a:pPr lvl="1"/>
            <a:r>
              <a:rPr lang="en-US" dirty="0" smtClean="0">
                <a:hlinkClick r:id="rId3"/>
              </a:rPr>
              <a:t>Using a Simulink Project</a:t>
            </a:r>
            <a:endParaRPr lang="en-US" dirty="0" smtClean="0"/>
          </a:p>
          <a:p>
            <a:r>
              <a:rPr lang="en-US" dirty="0" smtClean="0"/>
              <a:t>Tutorials</a:t>
            </a:r>
          </a:p>
          <a:p>
            <a:pPr lvl="1"/>
            <a:r>
              <a:rPr lang="en-US" dirty="0">
                <a:hlinkClick r:id="rId4"/>
              </a:rPr>
              <a:t>Try Simulink Project Tools with the Airframe </a:t>
            </a:r>
            <a:r>
              <a:rPr lang="en-US" dirty="0" smtClean="0">
                <a:hlinkClick r:id="rId4"/>
              </a:rPr>
              <a:t>Project</a:t>
            </a:r>
            <a:endParaRPr lang="en-US" dirty="0" smtClean="0"/>
          </a:p>
          <a:p>
            <a:pPr lvl="1"/>
            <a:r>
              <a:rPr lang="en-US" dirty="0">
                <a:hlinkClick r:id="rId5"/>
              </a:rPr>
              <a:t>Create a New Project to Manage Existing Files</a:t>
            </a:r>
            <a:endParaRPr lang="en-US" dirty="0"/>
          </a:p>
          <a:p>
            <a:r>
              <a:rPr lang="en-US" dirty="0" smtClean="0"/>
              <a:t>Training</a:t>
            </a:r>
          </a:p>
          <a:p>
            <a:pPr lvl="1"/>
            <a:r>
              <a:rPr lang="en-US" dirty="0">
                <a:hlinkClick r:id="rId6"/>
              </a:rPr>
              <a:t>Simulink Model Management and </a:t>
            </a:r>
            <a:r>
              <a:rPr lang="en-US" dirty="0" smtClean="0">
                <a:hlinkClick r:id="rId6"/>
              </a:rPr>
              <a:t>Architecture</a:t>
            </a:r>
            <a:endParaRPr lang="en-US" dirty="0" smtClean="0"/>
          </a:p>
          <a:p>
            <a:r>
              <a:rPr lang="en-US" dirty="0" smtClean="0"/>
              <a:t>Consulting</a:t>
            </a:r>
          </a:p>
          <a:p>
            <a:pPr lvl="1"/>
            <a:r>
              <a:rPr lang="en-US" dirty="0">
                <a:hlinkClick r:id="rId7"/>
              </a:rPr>
              <a:t>Proven Solutions from MathWorks Consulting </a:t>
            </a:r>
            <a:r>
              <a:rPr lang="en-US" dirty="0" smtClean="0">
                <a:hlinkClick r:id="rId7"/>
              </a:rPr>
              <a:t>Services</a:t>
            </a:r>
            <a:endParaRPr lang="en-US" dirty="0"/>
          </a:p>
        </p:txBody>
      </p:sp>
      <p:sp>
        <p:nvSpPr>
          <p:cNvPr id="8" name="Rounded Rectangle 7"/>
          <p:cNvSpPr>
            <a:spLocks noChangeAspect="1"/>
          </p:cNvSpPr>
          <p:nvPr/>
        </p:nvSpPr>
        <p:spPr>
          <a:xfrm>
            <a:off x="7745186" y="1600200"/>
            <a:ext cx="2313214" cy="762000"/>
          </a:xfrm>
          <a:prstGeom prst="roundRect">
            <a:avLst/>
          </a:prstGeom>
          <a:blipFill>
            <a:blip r:embed="rId8"/>
            <a:stretch>
              <a:fillRect/>
            </a:stretch>
          </a:blipFill>
          <a:ln>
            <a:noFill/>
          </a:ln>
          <a:effectLst>
            <a:outerShdw blurRad="152400" dist="254000" dir="6120000" sx="82000" sy="82000"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3882651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grpSp>
        <p:nvGrpSpPr>
          <p:cNvPr id="17" name="Group 16"/>
          <p:cNvGrpSpPr/>
          <p:nvPr/>
        </p:nvGrpSpPr>
        <p:grpSpPr>
          <a:xfrm>
            <a:off x="1981200" y="1447801"/>
            <a:ext cx="8001000" cy="4695825"/>
            <a:chOff x="457200" y="1447800"/>
            <a:chExt cx="8001000" cy="4695825"/>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7200" y="1447800"/>
              <a:ext cx="8001000" cy="4695825"/>
            </a:xfrm>
            <a:prstGeom prst="rect">
              <a:avLst/>
            </a:prstGeom>
            <a:ln>
              <a:solidFill>
                <a:schemeClr val="accent5"/>
              </a:solidFill>
            </a:ln>
            <a:effectLst>
              <a:softEdge rad="12700"/>
            </a:effectLst>
          </p:spPr>
        </p:pic>
        <p:sp>
          <p:nvSpPr>
            <p:cNvPr id="6" name="Rectangle 5">
              <a:hlinkClick r:id="rId3"/>
            </p:cNvPr>
            <p:cNvSpPr/>
            <p:nvPr/>
          </p:nvSpPr>
          <p:spPr>
            <a:xfrm>
              <a:off x="848833" y="365760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8" name="Rectangle 7">
              <a:hlinkClick r:id="rId4"/>
            </p:cNvPr>
            <p:cNvSpPr/>
            <p:nvPr/>
          </p:nvSpPr>
          <p:spPr>
            <a:xfrm>
              <a:off x="2231066" y="3648740"/>
              <a:ext cx="6858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a:hlinkClick r:id="rId5"/>
            </p:cNvPr>
            <p:cNvSpPr/>
            <p:nvPr/>
          </p:nvSpPr>
          <p:spPr>
            <a:xfrm>
              <a:off x="3778101" y="3648740"/>
              <a:ext cx="9906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Rectangle 9">
              <a:hlinkClick r:id="rId6"/>
            </p:cNvPr>
            <p:cNvSpPr/>
            <p:nvPr/>
          </p:nvSpPr>
          <p:spPr>
            <a:xfrm>
              <a:off x="5334000" y="3657600"/>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1" name="Rectangle 10">
              <a:hlinkClick r:id="rId7"/>
            </p:cNvPr>
            <p:cNvSpPr/>
            <p:nvPr/>
          </p:nvSpPr>
          <p:spPr>
            <a:xfrm>
              <a:off x="6804835" y="3646967"/>
              <a:ext cx="762000" cy="1219200"/>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2" name="Rectangle 11">
              <a:hlinkClick r:id="rId8"/>
            </p:cNvPr>
            <p:cNvSpPr/>
            <p:nvPr/>
          </p:nvSpPr>
          <p:spPr>
            <a:xfrm>
              <a:off x="5867400" y="5638800"/>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3" name="Rectangle 12">
              <a:hlinkClick r:id="rId9"/>
            </p:cNvPr>
            <p:cNvSpPr/>
            <p:nvPr/>
          </p:nvSpPr>
          <p:spPr>
            <a:xfrm>
              <a:off x="41041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4" name="Rectangle 13">
              <a:hlinkClick r:id="rId10"/>
            </p:cNvPr>
            <p:cNvSpPr/>
            <p:nvPr/>
          </p:nvSpPr>
          <p:spPr>
            <a:xfrm>
              <a:off x="2340934"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5" name="Rectangle 14">
              <a:hlinkClick r:id="rId11"/>
            </p:cNvPr>
            <p:cNvSpPr/>
            <p:nvPr/>
          </p:nvSpPr>
          <p:spPr>
            <a:xfrm>
              <a:off x="827567" y="5638799"/>
              <a:ext cx="1143000" cy="504825"/>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6" name="Rectangle 15">
              <a:hlinkClick r:id="rId12"/>
            </p:cNvPr>
            <p:cNvSpPr/>
            <p:nvPr/>
          </p:nvSpPr>
          <p:spPr>
            <a:xfrm>
              <a:off x="1534632" y="2369509"/>
              <a:ext cx="5628167" cy="221292"/>
            </a:xfrm>
            <a:prstGeom prst="rect">
              <a:avLst/>
            </a:prstGeom>
            <a:solidFill>
              <a:schemeClr val="accent1">
                <a:alpha val="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638737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grpSp>
        <p:nvGrpSpPr>
          <p:cNvPr id="46" name="Group 45"/>
          <p:cNvGrpSpPr/>
          <p:nvPr/>
        </p:nvGrpSpPr>
        <p:grpSpPr>
          <a:xfrm>
            <a:off x="1714502" y="1672450"/>
            <a:ext cx="8559800" cy="1752600"/>
            <a:chOff x="279400" y="4343400"/>
            <a:chExt cx="8559800" cy="1752600"/>
          </a:xfrm>
        </p:grpSpPr>
        <p:sp>
          <p:nvSpPr>
            <p:cNvPr id="17" name="Rounded Rectangle 16"/>
            <p:cNvSpPr/>
            <p:nvPr/>
          </p:nvSpPr>
          <p:spPr>
            <a:xfrm>
              <a:off x="685800" y="4343400"/>
              <a:ext cx="7924800" cy="17526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p:cNvSpPr/>
            <p:nvPr/>
          </p:nvSpPr>
          <p:spPr>
            <a:xfrm>
              <a:off x="279400" y="4876800"/>
              <a:ext cx="4495800" cy="584775"/>
            </a:xfrm>
            <a:prstGeom prst="rect">
              <a:avLst/>
            </a:prstGeom>
          </p:spPr>
          <p:txBody>
            <a:bodyPr wrap="square">
              <a:spAutoFit/>
            </a:bodyPr>
            <a:lstStyle/>
            <a:p>
              <a:pPr lvl="1" algn="just" fontAlgn="base"/>
              <a:r>
                <a:rPr lang="en-US" sz="3200" dirty="0"/>
                <a:t>508-647-7000</a:t>
              </a:r>
              <a:endParaRPr lang="en-US" sz="2400" dirty="0"/>
            </a:p>
          </p:txBody>
        </p:sp>
        <p:grpSp>
          <p:nvGrpSpPr>
            <p:cNvPr id="15" name="Group 14"/>
            <p:cNvGrpSpPr/>
            <p:nvPr/>
          </p:nvGrpSpPr>
          <p:grpSpPr>
            <a:xfrm>
              <a:off x="2986813" y="4468315"/>
              <a:ext cx="5852387" cy="1477328"/>
              <a:chOff x="3136900" y="4708029"/>
              <a:chExt cx="5852387" cy="1477328"/>
            </a:xfrm>
          </p:grpSpPr>
          <p:sp>
            <p:nvSpPr>
              <p:cNvPr id="10" name="Rectangle 9"/>
              <p:cNvSpPr/>
              <p:nvPr/>
            </p:nvSpPr>
            <p:spPr>
              <a:xfrm>
                <a:off x="6629400" y="4708029"/>
                <a:ext cx="2359887" cy="1477328"/>
              </a:xfrm>
              <a:prstGeom prst="rect">
                <a:avLst/>
              </a:prstGeom>
            </p:spPr>
            <p:txBody>
              <a:bodyPr wrap="square">
                <a:spAutoFit/>
              </a:bodyPr>
              <a:lstStyle/>
              <a:p>
                <a:pPr algn="ctr"/>
                <a:r>
                  <a:rPr lang="en-US" dirty="0"/>
                  <a:t>Monday - Friday</a:t>
                </a:r>
              </a:p>
              <a:p>
                <a:pPr algn="ctr"/>
                <a:endParaRPr lang="en-US" dirty="0"/>
              </a:p>
              <a:p>
                <a:pPr algn="ctr"/>
                <a:r>
                  <a:rPr lang="en-US" dirty="0"/>
                  <a:t>08:30-17:30 ET</a:t>
                </a:r>
              </a:p>
              <a:p>
                <a:pPr algn="ctr"/>
                <a:endParaRPr lang="en-US" dirty="0"/>
              </a:p>
              <a:p>
                <a:pPr marL="0" lvl="1" algn="ctr"/>
                <a:r>
                  <a:rPr lang="en-US" dirty="0"/>
                  <a:t>08:30-20:00 ET</a:t>
                </a:r>
              </a:p>
            </p:txBody>
          </p:sp>
          <p:sp>
            <p:nvSpPr>
              <p:cNvPr id="12" name="Rectangle 11"/>
              <p:cNvSpPr/>
              <p:nvPr/>
            </p:nvSpPr>
            <p:spPr>
              <a:xfrm>
                <a:off x="3136900" y="5236627"/>
                <a:ext cx="3886200" cy="369332"/>
              </a:xfrm>
              <a:prstGeom prst="rect">
                <a:avLst/>
              </a:prstGeom>
            </p:spPr>
            <p:txBody>
              <a:bodyPr wrap="square">
                <a:spAutoFit/>
              </a:bodyPr>
              <a:lstStyle/>
              <a:p>
                <a:pPr lvl="1" algn="r" fontAlgn="base"/>
                <a:r>
                  <a:rPr lang="en-US" dirty="0"/>
                  <a:t>Sales / Customer Support ......</a:t>
                </a:r>
              </a:p>
            </p:txBody>
          </p:sp>
          <p:sp>
            <p:nvSpPr>
              <p:cNvPr id="14" name="Rectangle 13"/>
              <p:cNvSpPr/>
              <p:nvPr/>
            </p:nvSpPr>
            <p:spPr>
              <a:xfrm>
                <a:off x="4081329" y="5793026"/>
                <a:ext cx="2929071" cy="369332"/>
              </a:xfrm>
              <a:prstGeom prst="rect">
                <a:avLst/>
              </a:prstGeom>
            </p:spPr>
            <p:txBody>
              <a:bodyPr wrap="none">
                <a:spAutoFit/>
              </a:bodyPr>
              <a:lstStyle/>
              <a:p>
                <a:pPr lvl="1" algn="r" fontAlgn="base"/>
                <a:r>
                  <a:rPr lang="en-US" dirty="0"/>
                  <a:t>Technical Support ......</a:t>
                </a:r>
              </a:p>
            </p:txBody>
          </p:sp>
        </p:grpSp>
        <p:cxnSp>
          <p:nvCxnSpPr>
            <p:cNvPr id="45" name="Straight Connector 44"/>
            <p:cNvCxnSpPr/>
            <p:nvPr/>
          </p:nvCxnSpPr>
          <p:spPr>
            <a:xfrm>
              <a:off x="3505200" y="4546600"/>
              <a:ext cx="0" cy="1350644"/>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705921" y="3754892"/>
            <a:ext cx="4455433" cy="2395751"/>
            <a:chOff x="3705921" y="3754892"/>
            <a:chExt cx="4455433" cy="2395751"/>
          </a:xfrm>
        </p:grpSpPr>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5921" y="3754892"/>
              <a:ext cx="4455433" cy="2395751"/>
            </a:xfrm>
            <a:prstGeom prst="rect">
              <a:avLst/>
            </a:prstGeom>
            <a:ln>
              <a:solidFill>
                <a:schemeClr val="accent5"/>
              </a:solidFill>
            </a:ln>
          </p:spPr>
        </p:pic>
        <p:sp>
          <p:nvSpPr>
            <p:cNvPr id="42" name="5-Point Star 41"/>
            <p:cNvSpPr/>
            <p:nvPr/>
          </p:nvSpPr>
          <p:spPr>
            <a:xfrm>
              <a:off x="4019550" y="5105400"/>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9" name="5-Point Star 18"/>
            <p:cNvSpPr/>
            <p:nvPr/>
          </p:nvSpPr>
          <p:spPr>
            <a:xfrm>
              <a:off x="7702221" y="4345746"/>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1" name="5-Point Star 20"/>
            <p:cNvSpPr/>
            <p:nvPr/>
          </p:nvSpPr>
          <p:spPr>
            <a:xfrm>
              <a:off x="6734233" y="4412421"/>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4" name="5-Point Star 23"/>
            <p:cNvSpPr/>
            <p:nvPr/>
          </p:nvSpPr>
          <p:spPr>
            <a:xfrm>
              <a:off x="3788158" y="375723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5" name="5-Point Star 24"/>
            <p:cNvSpPr/>
            <p:nvPr/>
          </p:nvSpPr>
          <p:spPr>
            <a:xfrm>
              <a:off x="3846706" y="480498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6" name="5-Point Star 25"/>
            <p:cNvSpPr/>
            <p:nvPr/>
          </p:nvSpPr>
          <p:spPr>
            <a:xfrm>
              <a:off x="4575492" y="5105400"/>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7" name="5-Point Star 26"/>
            <p:cNvSpPr/>
            <p:nvPr/>
          </p:nvSpPr>
          <p:spPr>
            <a:xfrm>
              <a:off x="5702245" y="5314950"/>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8" name="5-Point Star 27"/>
            <p:cNvSpPr/>
            <p:nvPr/>
          </p:nvSpPr>
          <p:spPr>
            <a:xfrm>
              <a:off x="7315200" y="4747838"/>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29" name="5-Point Star 28"/>
            <p:cNvSpPr/>
            <p:nvPr/>
          </p:nvSpPr>
          <p:spPr>
            <a:xfrm>
              <a:off x="7470829" y="4489561"/>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30" name="5-Point Star 29"/>
            <p:cNvSpPr/>
            <p:nvPr/>
          </p:nvSpPr>
          <p:spPr>
            <a:xfrm>
              <a:off x="6425027" y="4356211"/>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31" name="5-Point Star 30"/>
            <p:cNvSpPr/>
            <p:nvPr/>
          </p:nvSpPr>
          <p:spPr>
            <a:xfrm>
              <a:off x="4219098" y="5229225"/>
              <a:ext cx="231392" cy="266700"/>
            </a:xfrm>
            <a:prstGeom prst="star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217547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3" name="Content Placeholder 2"/>
          <p:cNvSpPr>
            <a:spLocks noGrp="1"/>
          </p:cNvSpPr>
          <p:nvPr>
            <p:ph idx="1"/>
          </p:nvPr>
        </p:nvSpPr>
        <p:spPr/>
        <p:txBody>
          <a:bodyPr/>
          <a:lstStyle/>
          <a:p>
            <a:pPr marL="342900" lvl="1" indent="-342900">
              <a:lnSpc>
                <a:spcPct val="100000"/>
              </a:lnSpc>
              <a:buSzPct val="75000"/>
              <a:buFont typeface="Wingdings" pitchFamily="2" charset="2"/>
              <a:buChar char="§"/>
            </a:pPr>
            <a:r>
              <a:rPr lang="en-US" sz="2400" dirty="0"/>
              <a:t>Account Manager: </a:t>
            </a:r>
          </a:p>
          <a:p>
            <a:pPr fontAlgn="base"/>
            <a:endParaRPr lang="en-US" dirty="0" smtClean="0"/>
          </a:p>
          <a:p>
            <a:pPr fontAlgn="base"/>
            <a:endParaRPr lang="en-US" dirty="0" smtClean="0"/>
          </a:p>
          <a:p>
            <a:pPr fontAlgn="base"/>
            <a:endParaRPr lang="en-US" dirty="0" smtClean="0"/>
          </a:p>
          <a:p>
            <a:pPr fontAlgn="base"/>
            <a:endParaRPr lang="en-US" dirty="0" smtClean="0"/>
          </a:p>
          <a:p>
            <a:pPr fontAlgn="base"/>
            <a:r>
              <a:rPr lang="en-US" dirty="0" smtClean="0"/>
              <a:t>MathWorks: </a:t>
            </a:r>
          </a:p>
          <a:p>
            <a:pPr marL="0" indent="0">
              <a:buNone/>
            </a:pPr>
            <a:endParaRPr lang="en-US" dirty="0"/>
          </a:p>
          <a:p>
            <a:pPr marL="0" indent="0">
              <a:buNone/>
            </a:pPr>
            <a:endParaRPr lang="en-US" dirty="0"/>
          </a:p>
          <a:p>
            <a:endParaRPr lang="en-US" dirty="0" smtClean="0"/>
          </a:p>
          <a:p>
            <a:pPr lvl="1"/>
            <a:endParaRPr lang="en-US" dirty="0" smtClean="0"/>
          </a:p>
        </p:txBody>
      </p:sp>
      <p:sp>
        <p:nvSpPr>
          <p:cNvPr id="20" name="Rounded Rectangle 19"/>
          <p:cNvSpPr/>
          <p:nvPr/>
        </p:nvSpPr>
        <p:spPr>
          <a:xfrm>
            <a:off x="2209800" y="2268747"/>
            <a:ext cx="4343400" cy="12192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nvGrpSpPr>
          <p:cNvPr id="8" name="Group 7"/>
          <p:cNvGrpSpPr/>
          <p:nvPr/>
        </p:nvGrpSpPr>
        <p:grpSpPr>
          <a:xfrm>
            <a:off x="2438400" y="2390489"/>
            <a:ext cx="4038486" cy="926986"/>
            <a:chOff x="3352914" y="4724400"/>
            <a:chExt cx="4038486" cy="92698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914" y="4737100"/>
              <a:ext cx="914286" cy="914286"/>
            </a:xfrm>
            <a:prstGeom prst="rect">
              <a:avLst/>
            </a:prstGeom>
          </p:spPr>
        </p:pic>
        <p:sp>
          <p:nvSpPr>
            <p:cNvPr id="7" name="Rectangle 6"/>
            <p:cNvSpPr/>
            <p:nvPr/>
          </p:nvSpPr>
          <p:spPr>
            <a:xfrm>
              <a:off x="4267200" y="4724400"/>
              <a:ext cx="3124200" cy="923330"/>
            </a:xfrm>
            <a:prstGeom prst="rect">
              <a:avLst/>
            </a:prstGeom>
          </p:spPr>
          <p:txBody>
            <a:bodyPr wrap="square">
              <a:spAutoFit/>
            </a:bodyPr>
            <a:lstStyle/>
            <a:p>
              <a:pPr marL="0" lvl="1">
                <a:buSzPct val="75000"/>
              </a:pPr>
              <a:r>
                <a:rPr lang="en-US" dirty="0"/>
                <a:t>Jon Lewis</a:t>
              </a:r>
            </a:p>
            <a:p>
              <a:pPr marL="0" lvl="1">
                <a:buSzPct val="75000"/>
              </a:pPr>
              <a:r>
                <a:rPr lang="en-US" dirty="0"/>
                <a:t>310-819-4998</a:t>
              </a:r>
            </a:p>
            <a:p>
              <a:r>
                <a:rPr lang="en-US" dirty="0"/>
                <a:t>Jon.Lewis@MathWorks.com </a:t>
              </a:r>
            </a:p>
          </p:txBody>
        </p:sp>
      </p:grpSp>
      <p:grpSp>
        <p:nvGrpSpPr>
          <p:cNvPr id="43" name="Group 42"/>
          <p:cNvGrpSpPr/>
          <p:nvPr/>
        </p:nvGrpSpPr>
        <p:grpSpPr>
          <a:xfrm>
            <a:off x="6688386" y="1634867"/>
            <a:ext cx="3446215" cy="1853080"/>
            <a:chOff x="5164385" y="1634867"/>
            <a:chExt cx="3446215" cy="1853080"/>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385" y="1634867"/>
              <a:ext cx="3446215" cy="1853080"/>
            </a:xfrm>
            <a:prstGeom prst="rect">
              <a:avLst/>
            </a:prstGeom>
            <a:ln>
              <a:solidFill>
                <a:schemeClr val="accent5"/>
              </a:solidFill>
            </a:ln>
          </p:spPr>
        </p:pic>
        <p:sp>
          <p:nvSpPr>
            <p:cNvPr id="42" name="5-Point Star 41"/>
            <p:cNvSpPr/>
            <p:nvPr/>
          </p:nvSpPr>
          <p:spPr>
            <a:xfrm>
              <a:off x="5413030" y="2663406"/>
              <a:ext cx="231392" cy="266700"/>
            </a:xfrm>
            <a:prstGeom prst="star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grpSp>
        <p:nvGrpSpPr>
          <p:cNvPr id="46" name="Group 45"/>
          <p:cNvGrpSpPr/>
          <p:nvPr/>
        </p:nvGrpSpPr>
        <p:grpSpPr>
          <a:xfrm>
            <a:off x="1803400" y="4343400"/>
            <a:ext cx="8559800" cy="1752600"/>
            <a:chOff x="279400" y="4343400"/>
            <a:chExt cx="8559800" cy="1752600"/>
          </a:xfrm>
        </p:grpSpPr>
        <p:sp>
          <p:nvSpPr>
            <p:cNvPr id="17" name="Rounded Rectangle 16"/>
            <p:cNvSpPr/>
            <p:nvPr/>
          </p:nvSpPr>
          <p:spPr>
            <a:xfrm>
              <a:off x="685800" y="4343400"/>
              <a:ext cx="7924800" cy="175260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Rectangle 8"/>
            <p:cNvSpPr/>
            <p:nvPr/>
          </p:nvSpPr>
          <p:spPr>
            <a:xfrm>
              <a:off x="279400" y="4876800"/>
              <a:ext cx="4495800" cy="584775"/>
            </a:xfrm>
            <a:prstGeom prst="rect">
              <a:avLst/>
            </a:prstGeom>
          </p:spPr>
          <p:txBody>
            <a:bodyPr wrap="square">
              <a:spAutoFit/>
            </a:bodyPr>
            <a:lstStyle/>
            <a:p>
              <a:pPr lvl="1" algn="just" fontAlgn="base"/>
              <a:r>
                <a:rPr lang="en-US" sz="3200" dirty="0"/>
                <a:t>508-647-7000</a:t>
              </a:r>
              <a:endParaRPr lang="en-US" sz="2400" dirty="0"/>
            </a:p>
          </p:txBody>
        </p:sp>
        <p:grpSp>
          <p:nvGrpSpPr>
            <p:cNvPr id="15" name="Group 14"/>
            <p:cNvGrpSpPr/>
            <p:nvPr/>
          </p:nvGrpSpPr>
          <p:grpSpPr>
            <a:xfrm>
              <a:off x="2986813" y="4468315"/>
              <a:ext cx="5852387" cy="1477328"/>
              <a:chOff x="3136900" y="4708029"/>
              <a:chExt cx="5852387" cy="1477328"/>
            </a:xfrm>
          </p:grpSpPr>
          <p:sp>
            <p:nvSpPr>
              <p:cNvPr id="10" name="Rectangle 9"/>
              <p:cNvSpPr/>
              <p:nvPr/>
            </p:nvSpPr>
            <p:spPr>
              <a:xfrm>
                <a:off x="6629400" y="4708029"/>
                <a:ext cx="2359887" cy="1477328"/>
              </a:xfrm>
              <a:prstGeom prst="rect">
                <a:avLst/>
              </a:prstGeom>
            </p:spPr>
            <p:txBody>
              <a:bodyPr wrap="square">
                <a:spAutoFit/>
              </a:bodyPr>
              <a:lstStyle/>
              <a:p>
                <a:pPr algn="ctr"/>
                <a:r>
                  <a:rPr lang="en-US" dirty="0"/>
                  <a:t>Monday - Friday</a:t>
                </a:r>
              </a:p>
              <a:p>
                <a:pPr algn="ctr"/>
                <a:endParaRPr lang="en-US" dirty="0"/>
              </a:p>
              <a:p>
                <a:pPr algn="ctr"/>
                <a:r>
                  <a:rPr lang="en-US" dirty="0"/>
                  <a:t>08:30-17:30 ET</a:t>
                </a:r>
              </a:p>
              <a:p>
                <a:pPr algn="ctr"/>
                <a:endParaRPr lang="en-US" dirty="0"/>
              </a:p>
              <a:p>
                <a:pPr marL="0" lvl="1" algn="ctr"/>
                <a:r>
                  <a:rPr lang="en-US" dirty="0"/>
                  <a:t>08:30-20:00 ET</a:t>
                </a:r>
              </a:p>
            </p:txBody>
          </p:sp>
          <p:sp>
            <p:nvSpPr>
              <p:cNvPr id="12" name="Rectangle 11"/>
              <p:cNvSpPr/>
              <p:nvPr/>
            </p:nvSpPr>
            <p:spPr>
              <a:xfrm>
                <a:off x="3136900" y="5236627"/>
                <a:ext cx="3886200" cy="369332"/>
              </a:xfrm>
              <a:prstGeom prst="rect">
                <a:avLst/>
              </a:prstGeom>
            </p:spPr>
            <p:txBody>
              <a:bodyPr wrap="square">
                <a:spAutoFit/>
              </a:bodyPr>
              <a:lstStyle/>
              <a:p>
                <a:pPr lvl="1" algn="r" fontAlgn="base"/>
                <a:r>
                  <a:rPr lang="en-US" dirty="0"/>
                  <a:t>Sales / Customer Support ......</a:t>
                </a:r>
              </a:p>
            </p:txBody>
          </p:sp>
          <p:sp>
            <p:nvSpPr>
              <p:cNvPr id="14" name="Rectangle 13"/>
              <p:cNvSpPr/>
              <p:nvPr/>
            </p:nvSpPr>
            <p:spPr>
              <a:xfrm>
                <a:off x="4081329" y="5793026"/>
                <a:ext cx="2929071" cy="369332"/>
              </a:xfrm>
              <a:prstGeom prst="rect">
                <a:avLst/>
              </a:prstGeom>
            </p:spPr>
            <p:txBody>
              <a:bodyPr wrap="none">
                <a:spAutoFit/>
              </a:bodyPr>
              <a:lstStyle/>
              <a:p>
                <a:pPr lvl="1" algn="r" fontAlgn="base"/>
                <a:r>
                  <a:rPr lang="en-US" dirty="0"/>
                  <a:t>Technical Support ......</a:t>
                </a:r>
              </a:p>
            </p:txBody>
          </p:sp>
        </p:grpSp>
        <p:cxnSp>
          <p:nvCxnSpPr>
            <p:cNvPr id="45" name="Straight Connector 44"/>
            <p:cNvCxnSpPr/>
            <p:nvPr/>
          </p:nvCxnSpPr>
          <p:spPr>
            <a:xfrm>
              <a:off x="3505200" y="4546600"/>
              <a:ext cx="0" cy="1350644"/>
            </a:xfrm>
            <a:prstGeom prst="line">
              <a:avLst/>
            </a:prstGeom>
            <a:ln w="95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690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
          <p:cNvSpPr>
            <a:spLocks noGrp="1"/>
          </p:cNvSpPr>
          <p:nvPr>
            <p:ph type="title"/>
          </p:nvPr>
        </p:nvSpPr>
        <p:spPr>
          <a:xfrm>
            <a:off x="458334" y="449831"/>
            <a:ext cx="8097232" cy="993057"/>
          </a:xfrm>
        </p:spPr>
        <p:txBody>
          <a:bodyPr/>
          <a:lstStyle/>
          <a:p>
            <a:pPr lvl="0"/>
            <a:r>
              <a:rPr lang="en-US" dirty="0" smtClean="0"/>
              <a:t>PowerPoint Resources</a:t>
            </a:r>
            <a:endParaRPr lang="en-US" dirty="0"/>
          </a:p>
        </p:txBody>
      </p:sp>
      <p:sp>
        <p:nvSpPr>
          <p:cNvPr id="18" name="Content Placeholder 2"/>
          <p:cNvSpPr>
            <a:spLocks noGrp="1"/>
          </p:cNvSpPr>
          <p:nvPr>
            <p:ph idx="1"/>
          </p:nvPr>
        </p:nvSpPr>
        <p:spPr>
          <a:xfrm>
            <a:off x="3819448" y="1672589"/>
            <a:ext cx="3804332" cy="1760914"/>
          </a:xfrm>
        </p:spPr>
        <p:txBody>
          <a:bodyPr>
            <a:noAutofit/>
          </a:bodyPr>
          <a:lstStyle/>
          <a:p>
            <a:pPr marL="0" indent="0">
              <a:lnSpc>
                <a:spcPct val="90000"/>
              </a:lnSpc>
              <a:buSzTx/>
              <a:buNone/>
              <a:defRPr/>
            </a:pPr>
            <a:r>
              <a:rPr lang="en-US" sz="1404" dirty="0">
                <a:hlinkClick r:id="rId2"/>
              </a:rPr>
              <a:t>Corporate PowerPoint Template Resource Page</a:t>
            </a:r>
            <a:r>
              <a:rPr lang="en-US" sz="1404" dirty="0"/>
              <a:t/>
            </a:r>
            <a:br>
              <a:rPr lang="en-US" sz="1404" dirty="0"/>
            </a:br>
            <a:r>
              <a:rPr lang="en-US" sz="1404" dirty="0"/>
              <a:t>This page provides resources, tips, and best practices for updating existing presentations as well as how to get started if you are creating a new presentation.</a:t>
            </a:r>
          </a:p>
          <a:p>
            <a:pPr marL="458340" indent="-458340">
              <a:lnSpc>
                <a:spcPct val="80000"/>
              </a:lnSpc>
              <a:buSzTx/>
              <a:buNone/>
              <a:defRPr/>
            </a:pPr>
            <a:endParaRPr lang="en-US" sz="1404"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390" y="1137330"/>
            <a:ext cx="3021894" cy="2274186"/>
          </a:xfrm>
          <a:prstGeom prst="rect">
            <a:avLst/>
          </a:prstGeom>
          <a:ln w="12700">
            <a:solidFill>
              <a:schemeClr val="tx2"/>
            </a:solidFill>
          </a:ln>
        </p:spPr>
      </p:pic>
      <p:sp>
        <p:nvSpPr>
          <p:cNvPr id="20" name="Rectangle 19"/>
          <p:cNvSpPr/>
          <p:nvPr/>
        </p:nvSpPr>
        <p:spPr>
          <a:xfrm>
            <a:off x="458333" y="5644282"/>
            <a:ext cx="6111119" cy="240661"/>
          </a:xfrm>
          <a:prstGeom prst="rect">
            <a:avLst/>
          </a:prstGeom>
        </p:spPr>
        <p:txBody>
          <a:bodyPr wrap="square">
            <a:spAutoFit/>
          </a:bodyPr>
          <a:lstStyle/>
          <a:p>
            <a:pPr marL="458340" indent="-458340">
              <a:lnSpc>
                <a:spcPct val="80000"/>
              </a:lnSpc>
              <a:defRPr/>
            </a:pPr>
            <a:r>
              <a:rPr lang="en-US" sz="1203" b="1" dirty="0"/>
              <a:t>Questions concerning presentation design?  Contact Chris Roth, x4467.</a:t>
            </a:r>
            <a:endParaRPr lang="en-US" sz="1404" b="1" dirty="0"/>
          </a:p>
        </p:txBody>
      </p:sp>
      <p:sp>
        <p:nvSpPr>
          <p:cNvPr id="21" name="Content Placeholder 2"/>
          <p:cNvSpPr txBox="1">
            <a:spLocks/>
          </p:cNvSpPr>
          <p:nvPr/>
        </p:nvSpPr>
        <p:spPr>
          <a:xfrm>
            <a:off x="567914" y="3729607"/>
            <a:ext cx="7055867" cy="1644586"/>
          </a:xfrm>
          <a:prstGeom prst="rect">
            <a:avLst/>
          </a:prstGeom>
          <a:solidFill>
            <a:schemeClr val="bg1">
              <a:lumMod val="95000"/>
            </a:schemeClr>
          </a:solidFill>
          <a:ln w="12700">
            <a:solidFill>
              <a:schemeClr val="bg1">
                <a:lumMod val="85000"/>
              </a:schemeClr>
            </a:solidFill>
          </a:ln>
        </p:spPr>
        <p:txBody>
          <a:bodyPr vert="horz" lIns="275000" tIns="183334" rIns="91667" bIns="183334" numCol="3" spcCol="36576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SzTx/>
              <a:buNone/>
              <a:defRPr/>
            </a:pPr>
            <a:r>
              <a:rPr lang="en-US" sz="1103" dirty="0">
                <a:hlinkClick r:id="rId4"/>
              </a:rPr>
              <a:t>Guidelines</a:t>
            </a:r>
            <a:r>
              <a:rPr lang="en-US" sz="1103" dirty="0"/>
              <a:t/>
            </a:r>
            <a:br>
              <a:rPr lang="en-US" sz="1103" dirty="0"/>
            </a:br>
            <a:r>
              <a:rPr lang="en-US" sz="1103" dirty="0"/>
              <a:t>These guidelines explain how to keep your presentation visually up-to-date, when to use the confidential and </a:t>
            </a:r>
            <a:r>
              <a:rPr lang="en-US" sz="1103" dirty="0" err="1"/>
              <a:t>nonconfidential</a:t>
            </a:r>
            <a:r>
              <a:rPr lang="en-US" sz="1103" dirty="0"/>
              <a:t> templates, how to design visually compelling slides, and other best practices.</a:t>
            </a:r>
          </a:p>
          <a:p>
            <a:pPr marL="0" indent="0">
              <a:lnSpc>
                <a:spcPct val="90000"/>
              </a:lnSpc>
              <a:buSzTx/>
              <a:buNone/>
              <a:defRPr/>
            </a:pPr>
            <a:r>
              <a:rPr lang="en-US" sz="1103" dirty="0" err="1">
                <a:hlinkClick r:id="rId5"/>
              </a:rPr>
              <a:t>MathWorks</a:t>
            </a:r>
            <a:r>
              <a:rPr lang="en-US" sz="1103" dirty="0">
                <a:hlinkClick r:id="rId5"/>
              </a:rPr>
              <a:t> Visual Design Standards </a:t>
            </a:r>
            <a:r>
              <a:rPr lang="en-US" sz="1103" dirty="0"/>
              <a:t/>
            </a:r>
            <a:br>
              <a:rPr lang="en-US" sz="1103" dirty="0"/>
            </a:br>
            <a:r>
              <a:rPr lang="en-US" sz="1103" dirty="0"/>
              <a:t>If your presentation is customer-facing, you can request from Creative Services </a:t>
            </a:r>
            <a:r>
              <a:rPr lang="en-US" sz="1103"/>
              <a:t>via </a:t>
            </a:r>
            <a:r>
              <a:rPr lang="en-US" sz="1103">
                <a:hlinkClick r:id="rId6"/>
              </a:rPr>
              <a:t>AtTask</a:t>
            </a:r>
            <a:r>
              <a:rPr lang="en-US" sz="1103"/>
              <a:t>.</a:t>
            </a:r>
            <a:endParaRPr lang="en-US" sz="1103" dirty="0"/>
          </a:p>
          <a:p>
            <a:pPr marL="0" indent="0">
              <a:lnSpc>
                <a:spcPct val="90000"/>
              </a:lnSpc>
              <a:buSzTx/>
              <a:buNone/>
              <a:defRPr/>
            </a:pPr>
            <a:endParaRPr lang="en-US" sz="1103" dirty="0"/>
          </a:p>
          <a:p>
            <a:pPr marL="0" indent="0">
              <a:lnSpc>
                <a:spcPct val="90000"/>
              </a:lnSpc>
              <a:buSzTx/>
              <a:buNone/>
              <a:defRPr/>
            </a:pPr>
            <a:endParaRPr lang="en-US" sz="1103" dirty="0"/>
          </a:p>
          <a:p>
            <a:pPr marL="0" indent="0">
              <a:lnSpc>
                <a:spcPct val="90000"/>
              </a:lnSpc>
              <a:buSzTx/>
              <a:buNone/>
              <a:defRPr/>
            </a:pPr>
            <a:r>
              <a:rPr lang="en-US" sz="1103" dirty="0" err="1">
                <a:hlinkClick r:id="rId7"/>
              </a:rPr>
              <a:t>MathWorks</a:t>
            </a:r>
            <a:r>
              <a:rPr lang="en-US" sz="1103" dirty="0">
                <a:hlinkClick r:id="rId7"/>
              </a:rPr>
              <a:t> Image Gallery </a:t>
            </a:r>
            <a:r>
              <a:rPr lang="en-US" sz="1103">
                <a:hlinkClick r:id="rId8"/>
              </a:rPr>
              <a:t/>
            </a:r>
            <a:br>
              <a:rPr lang="en-US" sz="1103">
                <a:hlinkClick r:id="rId8"/>
              </a:rPr>
            </a:br>
            <a:r>
              <a:rPr lang="en-US" sz="1103"/>
              <a:t>This library is a large repository of MathWorks copyright-owned images grouped by content type. </a:t>
            </a:r>
            <a:endParaRPr lang="en-US" sz="1103" b="1" dirty="0"/>
          </a:p>
          <a:p>
            <a:pPr marL="0" indent="0">
              <a:lnSpc>
                <a:spcPct val="90000"/>
              </a:lnSpc>
              <a:buSzTx/>
              <a:buNone/>
              <a:defRPr/>
            </a:pPr>
            <a:endParaRPr lang="en-US" sz="1103" dirty="0"/>
          </a:p>
        </p:txBody>
      </p:sp>
      <p:sp>
        <p:nvSpPr>
          <p:cNvPr id="22" name="TextBox 21"/>
          <p:cNvSpPr txBox="1"/>
          <p:nvPr/>
        </p:nvSpPr>
        <p:spPr>
          <a:xfrm>
            <a:off x="711202" y="6181045"/>
            <a:ext cx="10769601" cy="370248"/>
          </a:xfrm>
          <a:prstGeom prst="rect">
            <a:avLst/>
          </a:prstGeom>
          <a:noFill/>
        </p:spPr>
        <p:txBody>
          <a:bodyPr wrap="square" rtlCol="0">
            <a:spAutoFit/>
          </a:bodyPr>
          <a:lstStyle/>
          <a:p>
            <a:pPr algn="ctr"/>
            <a:r>
              <a:rPr lang="en-US" sz="1805" b="1" i="1" dirty="0" smtClean="0">
                <a:solidFill>
                  <a:schemeClr val="accent4"/>
                </a:solidFill>
                <a:latin typeface="Arial" pitchFamily="34" charset="0"/>
                <a:cs typeface="Arial" pitchFamily="34" charset="0"/>
              </a:rPr>
              <a:t>V15.2</a:t>
            </a:r>
            <a:r>
              <a:rPr lang="en-US" sz="1805" i="1" dirty="0" smtClean="0">
                <a:solidFill>
                  <a:schemeClr val="accent4"/>
                </a:solidFill>
                <a:latin typeface="Arial" pitchFamily="34" charset="0"/>
                <a:cs typeface="Arial" pitchFamily="34" charset="0"/>
              </a:rPr>
              <a:t>  </a:t>
            </a:r>
            <a:r>
              <a:rPr lang="en-US" sz="1805" i="1" dirty="0">
                <a:solidFill>
                  <a:schemeClr val="accent4"/>
                </a:solidFill>
                <a:latin typeface="Arial" pitchFamily="34" charset="0"/>
                <a:cs typeface="Arial" pitchFamily="34" charset="0"/>
              </a:rPr>
              <a:t>Delete this slide before finalizing your presentation.</a:t>
            </a:r>
          </a:p>
        </p:txBody>
      </p:sp>
      <p:sp>
        <p:nvSpPr>
          <p:cNvPr id="9" name="Content Placeholder 2"/>
          <p:cNvSpPr txBox="1">
            <a:spLocks/>
          </p:cNvSpPr>
          <p:nvPr/>
        </p:nvSpPr>
        <p:spPr>
          <a:xfrm>
            <a:off x="8082114" y="1672589"/>
            <a:ext cx="3284726" cy="3513358"/>
          </a:xfrm>
          <a:prstGeom prst="rect">
            <a:avLst/>
          </a:prstGeom>
        </p:spPr>
        <p:txBody>
          <a:bodyPr vert="horz" lIns="91667" tIns="45833" rIns="91667" bIns="45833" numCol="1" spcCol="182880" rtlCol="0">
            <a:noAutofit/>
          </a:bodyPr>
          <a:lst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05000"/>
              </a:lnSpc>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05000"/>
              </a:lnSpc>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05000"/>
              </a:lnSpc>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8340" indent="-458340">
              <a:lnSpc>
                <a:spcPct val="80000"/>
              </a:lnSpc>
              <a:buSzTx/>
              <a:buNone/>
              <a:defRPr/>
            </a:pPr>
            <a:r>
              <a:rPr lang="en-US" sz="1203" b="1" dirty="0"/>
              <a:t>Existing Presentations</a:t>
            </a:r>
          </a:p>
          <a:p>
            <a:pPr marL="0" indent="0">
              <a:buNone/>
            </a:pPr>
            <a:r>
              <a:rPr lang="en-US" sz="1003" dirty="0">
                <a:hlinkClick r:id="rId9"/>
              </a:rPr>
              <a:t>CRE - Customer event Resource Exchange</a:t>
            </a:r>
            <a:r>
              <a:rPr lang="en-US" sz="1003" dirty="0"/>
              <a:t/>
            </a:r>
            <a:br>
              <a:rPr lang="en-US" sz="1003" dirty="0"/>
            </a:br>
            <a:r>
              <a:rPr lang="en-US" sz="1003" dirty="0"/>
              <a:t>The CRE contains customer-facing content, including release and product-related presentations, as well as event content (e.g., seminars, webinars, master classes).</a:t>
            </a:r>
            <a:r>
              <a:rPr lang="en-US" sz="1003" dirty="0">
                <a:hlinkClick r:id="rId10"/>
              </a:rPr>
              <a:t/>
            </a:r>
            <a:br>
              <a:rPr lang="en-US" sz="1003" dirty="0">
                <a:hlinkClick r:id="rId10"/>
              </a:rPr>
            </a:br>
            <a:endParaRPr lang="en-US" sz="1003" dirty="0">
              <a:hlinkClick r:id="rId10"/>
            </a:endParaRPr>
          </a:p>
          <a:p>
            <a:pPr marL="0" indent="0">
              <a:lnSpc>
                <a:spcPct val="90000"/>
              </a:lnSpc>
              <a:spcBef>
                <a:spcPts val="602"/>
              </a:spcBef>
              <a:buSzTx/>
              <a:buNone/>
              <a:defRPr/>
            </a:pPr>
            <a:r>
              <a:rPr lang="en-US" sz="1003" dirty="0">
                <a:hlinkClick r:id="rId11"/>
              </a:rPr>
              <a:t>User </a:t>
            </a:r>
            <a:r>
              <a:rPr lang="en-US" sz="1003">
                <a:hlinkClick r:id="rId11"/>
              </a:rPr>
              <a:t>Story and Technical Article Summary Slides</a:t>
            </a:r>
            <a:r>
              <a:rPr lang="en-US" sz="1003"/>
              <a:t/>
            </a:r>
            <a:br>
              <a:rPr lang="en-US" sz="1003"/>
            </a:br>
            <a:r>
              <a:rPr lang="en-US" sz="1003"/>
              <a:t>Searchable library with metadata filters featuring more than 300 current user story technical article and summary slides</a:t>
            </a:r>
            <a:endParaRPr lang="en-US" sz="1103"/>
          </a:p>
          <a:p>
            <a:pPr marL="0" indent="0">
              <a:lnSpc>
                <a:spcPct val="80000"/>
              </a:lnSpc>
              <a:buSzTx/>
              <a:buNone/>
              <a:defRPr/>
            </a:pPr>
            <a:endParaRPr lang="en-US" sz="1404" dirty="0"/>
          </a:p>
          <a:p>
            <a:pPr marL="0" indent="0">
              <a:lnSpc>
                <a:spcPct val="80000"/>
              </a:lnSpc>
              <a:buSzTx/>
              <a:buNone/>
              <a:defRPr/>
            </a:pPr>
            <a:endParaRPr lang="en-US" sz="1404" dirty="0"/>
          </a:p>
          <a:p>
            <a:pPr marL="458340" indent="-458340">
              <a:lnSpc>
                <a:spcPct val="80000"/>
              </a:lnSpc>
              <a:buSzTx/>
              <a:buNone/>
              <a:defRPr/>
            </a:pPr>
            <a:r>
              <a:rPr lang="en-US" sz="1203" b="1" dirty="0"/>
              <a:t>Workflow Diagrams</a:t>
            </a:r>
          </a:p>
          <a:p>
            <a:pPr marL="0" indent="0">
              <a:buNone/>
            </a:pPr>
            <a:r>
              <a:rPr lang="en-US" sz="1003" dirty="0">
                <a:solidFill>
                  <a:srgbClr val="FF0000"/>
                </a:solidFill>
                <a:hlinkClick r:id="rId12" action="ppaction://hlinkfile"/>
              </a:rPr>
              <a:t>Technical Diagram Toolkit</a:t>
            </a:r>
            <a:r>
              <a:rPr lang="en-US" sz="1003" dirty="0">
                <a:hlinkClick r:id="rId12" action="ppaction://hlinkfile"/>
              </a:rPr>
              <a:t/>
            </a:r>
            <a:br>
              <a:rPr lang="en-US" sz="1003" dirty="0">
                <a:hlinkClick r:id="rId12" action="ppaction://hlinkfile"/>
              </a:rPr>
            </a:br>
            <a:r>
              <a:rPr lang="en-US" sz="1003" dirty="0"/>
              <a:t>The toolkit is a single source for technical diagrams created by MathWorks that relate to technical computing, computational finance, physical modeling, parallel computing, and Model-Based Design. The toolkit includes full diagrams, some animations, and individual editable elements you can use to customize your presentation.</a:t>
            </a:r>
          </a:p>
          <a:p>
            <a:pPr marL="0" indent="0">
              <a:lnSpc>
                <a:spcPct val="80000"/>
              </a:lnSpc>
              <a:buSzTx/>
              <a:buNone/>
              <a:defRPr/>
            </a:pPr>
            <a:r>
              <a:rPr lang="en-US" sz="1404"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0FD4FE16-3090-44A2-8363-C1FD2CAAFA18}" vid="{13A68687-34C5-49C2-9A09-1ADAC70C67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TotalTime>
  <Words>356</Words>
  <Application>Microsoft Office PowerPoint</Application>
  <PresentationFormat>Widescreen</PresentationFormat>
  <Paragraphs>96</Paragraphs>
  <Slides>11</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MW_Public_widescreen</vt:lpstr>
      <vt:lpstr>template</vt:lpstr>
      <vt:lpstr>Key Messages</vt:lpstr>
      <vt:lpstr>PowerPoint Presentation</vt:lpstr>
      <vt:lpstr>Summary</vt:lpstr>
      <vt:lpstr>Additional Resources</vt:lpstr>
      <vt:lpstr>Support</vt:lpstr>
      <vt:lpstr>Contact Us</vt:lpstr>
      <vt:lpstr>Contact Us</vt:lpstr>
      <vt:lpstr>PowerPoint Resources</vt:lpstr>
      <vt:lpstr>Using the Corporate Template</vt:lpstr>
      <vt:lpstr>Sample Additional Colors</vt:lpstr>
    </vt:vector>
  </TitlesOfParts>
  <Company>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David Meissner</dc:creator>
  <cp:keywords>Version 15.2</cp:keywords>
  <cp:lastModifiedBy>David Meissner</cp:lastModifiedBy>
  <cp:revision>4</cp:revision>
  <dcterms:created xsi:type="dcterms:W3CDTF">2015-12-31T21:20:09Z</dcterms:created>
  <dcterms:modified xsi:type="dcterms:W3CDTF">2016-01-26T22:03:27Z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