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AF4A"/>
    <a:srgbClr val="FFFFFF"/>
    <a:srgbClr val="E51A1D"/>
    <a:srgbClr val="385723"/>
    <a:srgbClr val="BEAED4"/>
    <a:srgbClr val="7FC97F"/>
    <a:srgbClr val="BEA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A3633-88A8-4FAA-A7E0-FEA44BACB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36832-39F5-4BB2-A885-CA7B9790A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FAAF5-B20D-47A5-8D9E-C728C1425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FD87-325D-40B0-B335-A9D61ED9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B5ECD-BBBC-4B4F-A090-9F447605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6C74-8175-4B85-A1B8-2F546554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CA607-3A52-4080-906D-489D3E27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892B-CFD6-496F-B5F5-3AF15A01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30C-9C64-423F-A51E-C55FE898A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B6940-41AA-4DDC-AC9D-C1119CBA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0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98D54-2451-46A8-B918-A08FFCEC2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A8026-02FA-4BC8-B9EA-29D37FB2C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863EF-3876-4165-B2F5-82CC54B0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5C4C9-1FD5-46FB-B131-7C3DD83F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004A5-F422-413A-B9B3-F44CF0D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69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7C73-E4BA-4150-A1C0-8B54E14ED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28C8-0D8E-4013-9BD6-73AEBC715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6956C-BCAF-4A01-862E-D0145D4D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07E72-FD96-4CBC-949E-2710BA71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666C5-6865-4163-AE50-223B607F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B701-0A67-4A8C-B9B1-977E14C2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284E-5962-4604-A22B-02D21C15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D9496-40BC-4119-B91E-5F002412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F8A58-E613-4A41-8C95-21D7651F8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CD-5C7D-4F82-8777-CD3C79B3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F8C0-4E41-4A59-8C23-C7A2358F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3D8BB-DAC2-4C7F-80E7-FA662740E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0A3B71-19CC-40C5-A48D-CAF186C0D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4905-5226-4858-8A8F-5A9ECFF6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CDAFD-1616-46B0-9209-80E207CC0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6C5B2-3498-4788-9692-5BF1B714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8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1FCCF-F459-4134-A79B-2010B6A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1283-5D14-4615-A319-CFBD6BB2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C8328-70CB-4144-9769-751FEDF4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DC033-5146-449D-B18D-481E6B120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7F716-3CE0-45B6-BF48-8A777D7CD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F65D1-C939-42AA-BE8D-BF31F49A4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7B38-45D9-47B8-84B4-252F7000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DCBDA-ADEA-4BD5-8217-4A7D505C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142-DF7D-4AC6-B85D-D4021907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7F0C82-F21C-4465-8175-06B4E31E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BC695-1F50-4600-B56D-8692D3FF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1AF02-48F9-4FA7-887E-A22C2DB2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6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F69A6-0E34-4462-9BAF-C075A3E64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DF1AC-0B08-4EBC-9B19-2C4824F5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654C-39E9-4A59-B9F3-629F1D42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8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A064-8D07-4F79-B14F-1C69496A2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1C9E-46E2-41A3-A076-3C21E5862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059ED-7676-4F26-82FE-B9D0A3B8E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BE267-8E3D-4BC6-911B-BA1B7A25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67EA-1CAF-4BA4-A997-1EE49372F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70433-7140-4FDA-8B60-78CB536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B54DE-FABE-4C00-B0BA-A6D34BE0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F8328-5153-44F1-A111-FBECCDC52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C9B08-7640-450B-BA21-149F04D8E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BECE8-306A-441C-B59B-8543B1BE5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37561-CE47-47A2-81DF-461518B2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6228F-0A51-459F-8F38-06F7D6510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4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62399C-6E20-4391-AF41-6E890D8F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429A3-53C0-4C9E-8619-F8F96BD79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832F5-9D5C-4BE5-95A3-39F2C32A4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FEB56-2E53-4CCD-BC29-4ACE7932AAAB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9038F-90A6-4434-A9E1-0E08E3F41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E35F5-5201-484D-A0D4-E4BF2011B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25FD-F6C7-46BF-B498-66DA05E3A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31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6D61B-DD99-4510-AE3B-0877B2000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7608" y="1384917"/>
            <a:ext cx="11336784" cy="3243633"/>
          </a:xfrm>
        </p:spPr>
        <p:txBody>
          <a:bodyPr>
            <a:normAutofit fontScale="90000"/>
          </a:bodyPr>
          <a:lstStyle/>
          <a:p>
            <a:r>
              <a:rPr lang="en-US" dirty="0"/>
              <a:t>Gas exchange in large rivers controlled by largest turbulent eddies: implications for remotely sensing gas exchange via SWOT</a:t>
            </a:r>
          </a:p>
        </p:txBody>
      </p:sp>
    </p:spTree>
    <p:extLst>
      <p:ext uri="{BB962C8B-B14F-4D97-AF65-F5344CB8AC3E}">
        <p14:creationId xmlns:p14="http://schemas.microsoft.com/office/powerpoint/2010/main" val="273589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C5E3-AB19-42E9-B392-3E025E8C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51" y="370072"/>
            <a:ext cx="10515600" cy="1325563"/>
          </a:xfrm>
        </p:spPr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4EB2-DB00-4989-99F9-6E3A94B36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064" y="1566524"/>
            <a:ext cx="11140736" cy="4921404"/>
          </a:xfrm>
        </p:spPr>
        <p:txBody>
          <a:bodyPr>
            <a:normAutofit/>
          </a:bodyPr>
          <a:lstStyle/>
          <a:p>
            <a:r>
              <a:rPr lang="en-US" dirty="0"/>
              <a:t>In big rivers, turbulence production and dissipation must reduce to stream power and are equal</a:t>
            </a:r>
          </a:p>
          <a:p>
            <a:pPr lvl="1"/>
            <a:r>
              <a:rPr lang="en-US" dirty="0"/>
              <a:t>This means that energy produced by depth-scale eddies is equal to energy dissipated by Kolmogorov-scale eddies</a:t>
            </a:r>
          </a:p>
          <a:p>
            <a:r>
              <a:rPr lang="en-US" dirty="0"/>
              <a:t>This allows for scaling of </a:t>
            </a:r>
            <a:r>
              <a:rPr lang="en-US" i="1" dirty="0"/>
              <a:t>k </a:t>
            </a:r>
            <a:r>
              <a:rPr lang="en-US" dirty="0"/>
              <a:t>via either turbulence scale, so long as the river is sufficiently large</a:t>
            </a:r>
          </a:p>
          <a:p>
            <a:r>
              <a:rPr lang="en-US" dirty="0"/>
              <a:t>This can all be exploited and measured from SWOT satellite, where near-daily sampling should allow for novel mapping of river gas exchange</a:t>
            </a:r>
          </a:p>
        </p:txBody>
      </p:sp>
    </p:spTree>
    <p:extLst>
      <p:ext uri="{BB962C8B-B14F-4D97-AF65-F5344CB8AC3E}">
        <p14:creationId xmlns:p14="http://schemas.microsoft.com/office/powerpoint/2010/main" val="163324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D4351A4F-0E07-4FD8-8BF0-760DE81B9D42}"/>
              </a:ext>
            </a:extLst>
          </p:cNvPr>
          <p:cNvSpPr/>
          <p:nvPr/>
        </p:nvSpPr>
        <p:spPr>
          <a:xfrm rot="925807">
            <a:off x="-73376" y="4084666"/>
            <a:ext cx="4412511" cy="1835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03DF8-1FA9-414E-BA65-2FC8A8B76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72"/>
            <a:ext cx="10515600" cy="1325563"/>
          </a:xfrm>
        </p:spPr>
        <p:txBody>
          <a:bodyPr/>
          <a:lstStyle/>
          <a:p>
            <a:r>
              <a:rPr lang="en-US" dirty="0"/>
              <a:t>Turbulent energy budget at free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/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trike="sngStrike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800" b="1" i="1" strike="sngStrike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[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Nezu</a:t>
                </a:r>
                <a:r>
                  <a:rPr lang="en-US" sz="2000" dirty="0">
                    <a:solidFill>
                      <a:srgbClr val="C00000"/>
                    </a:solidFill>
                  </a:rPr>
                  <a:t> &amp;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Nagawaka</a:t>
                </a:r>
                <a:r>
                  <a:rPr lang="en-US" sz="2000" dirty="0">
                    <a:solidFill>
                      <a:srgbClr val="C00000"/>
                    </a:solidFill>
                  </a:rPr>
                  <a:t> 1993]</a:t>
                </a:r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67CA8-57BC-419A-8191-2AAE4E969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86" y="1430435"/>
                <a:ext cx="7002711" cy="523220"/>
              </a:xfrm>
              <a:prstGeom prst="rect">
                <a:avLst/>
              </a:prstGeom>
              <a:blipFill>
                <a:blip r:embed="rId2"/>
                <a:stretch>
                  <a:fillRect b="-1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467D3F7-8BFA-4C01-8311-6A7C84669FD5}"/>
              </a:ext>
            </a:extLst>
          </p:cNvPr>
          <p:cNvSpPr txBox="1"/>
          <p:nvPr/>
        </p:nvSpPr>
        <p:spPr>
          <a:xfrm>
            <a:off x="4949504" y="237399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Bulk TKE production rate [J/kg*s]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8D66CB-6A2A-4FDE-AAAB-82D827E2401D}"/>
              </a:ext>
            </a:extLst>
          </p:cNvPr>
          <p:cNvSpPr txBox="1"/>
          <p:nvPr/>
        </p:nvSpPr>
        <p:spPr>
          <a:xfrm>
            <a:off x="6316909" y="2373996"/>
            <a:ext cx="1612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Depth-scale diffusion rate of TKE [J/kg*s]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14BE1-EC9D-47FB-9EA1-BD4B0F8F67E9}"/>
              </a:ext>
            </a:extLst>
          </p:cNvPr>
          <p:cNvSpPr txBox="1"/>
          <p:nvPr/>
        </p:nvSpPr>
        <p:spPr>
          <a:xfrm>
            <a:off x="9979328" y="242463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TKE dissipation rate [J/kg*s]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99477-9827-4AAB-A803-83D58BF8E91E}"/>
              </a:ext>
            </a:extLst>
          </p:cNvPr>
          <p:cNvSpPr txBox="1"/>
          <p:nvPr/>
        </p:nvSpPr>
        <p:spPr>
          <a:xfrm>
            <a:off x="7924021" y="2372887"/>
            <a:ext cx="15351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TKE viscous diffusion rate [J/kg*s]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3B6DED-ADB4-4F91-A289-11206C3B858E}"/>
              </a:ext>
            </a:extLst>
          </p:cNvPr>
          <p:cNvCxnSpPr/>
          <p:nvPr/>
        </p:nvCxnSpPr>
        <p:spPr>
          <a:xfrm flipV="1">
            <a:off x="5572386" y="1953655"/>
            <a:ext cx="157294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3D8575-240E-469C-8573-D09EA4C95DE5}"/>
              </a:ext>
            </a:extLst>
          </p:cNvPr>
          <p:cNvCxnSpPr>
            <a:cxnSpLocks/>
          </p:cNvCxnSpPr>
          <p:nvPr/>
        </p:nvCxnSpPr>
        <p:spPr>
          <a:xfrm flipH="1" flipV="1">
            <a:off x="6561589" y="1953655"/>
            <a:ext cx="426440" cy="385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5910-EEB8-4C4E-A9CD-84092CF69C79}"/>
              </a:ext>
            </a:extLst>
          </p:cNvPr>
          <p:cNvCxnSpPr>
            <a:cxnSpLocks/>
          </p:cNvCxnSpPr>
          <p:nvPr/>
        </p:nvCxnSpPr>
        <p:spPr>
          <a:xfrm flipH="1" flipV="1">
            <a:off x="7393498" y="1859428"/>
            <a:ext cx="722152" cy="480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9A1F54-47A0-4CD5-9762-F8C2D952D3A4}"/>
              </a:ext>
            </a:extLst>
          </p:cNvPr>
          <p:cNvCxnSpPr>
            <a:cxnSpLocks/>
          </p:cNvCxnSpPr>
          <p:nvPr/>
        </p:nvCxnSpPr>
        <p:spPr>
          <a:xfrm flipH="1" flipV="1">
            <a:off x="8208628" y="1920096"/>
            <a:ext cx="2020713" cy="493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F3DDACC-858D-4A8D-A459-642E60E882B8}"/>
              </a:ext>
            </a:extLst>
          </p:cNvPr>
          <p:cNvSpPr txBox="1"/>
          <p:nvPr/>
        </p:nvSpPr>
        <p:spPr>
          <a:xfrm>
            <a:off x="4979910" y="3343492"/>
            <a:ext cx="123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Produced”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4533F6-423E-449E-B7E2-30A223E05ABA}"/>
              </a:ext>
            </a:extLst>
          </p:cNvPr>
          <p:cNvSpPr txBox="1"/>
          <p:nvPr/>
        </p:nvSpPr>
        <p:spPr>
          <a:xfrm>
            <a:off x="10229341" y="3327305"/>
            <a:ext cx="13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“Energy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Dissipated”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2CA5B76-E3FD-41F7-A5C0-021D8DA267EB}"/>
              </a:ext>
            </a:extLst>
          </p:cNvPr>
          <p:cNvCxnSpPr>
            <a:cxnSpLocks/>
          </p:cNvCxnSpPr>
          <p:nvPr/>
        </p:nvCxnSpPr>
        <p:spPr>
          <a:xfrm rot="912292">
            <a:off x="137654" y="2625304"/>
            <a:ext cx="42699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3A57220E-F6C8-4FB5-A40D-97EAA9CD49FE}"/>
              </a:ext>
            </a:extLst>
          </p:cNvPr>
          <p:cNvSpPr/>
          <p:nvPr/>
        </p:nvSpPr>
        <p:spPr>
          <a:xfrm rot="11712292">
            <a:off x="2159401" y="2463934"/>
            <a:ext cx="226502" cy="12564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DB74FA1-40BD-4044-82AF-766E5CB0AA7B}"/>
              </a:ext>
            </a:extLst>
          </p:cNvPr>
          <p:cNvSpPr/>
          <p:nvPr/>
        </p:nvSpPr>
        <p:spPr>
          <a:xfrm rot="912292">
            <a:off x="1676401" y="2608975"/>
            <a:ext cx="419448" cy="34837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0977991-273E-4A1F-8808-23B34D9F5B5F}"/>
              </a:ext>
            </a:extLst>
          </p:cNvPr>
          <p:cNvCxnSpPr>
            <a:cxnSpLocks/>
          </p:cNvCxnSpPr>
          <p:nvPr/>
        </p:nvCxnSpPr>
        <p:spPr>
          <a:xfrm rot="912292">
            <a:off x="1461430" y="2801206"/>
            <a:ext cx="319833" cy="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896377E-CA8C-4E45-8EAC-E100E41D823A}"/>
              </a:ext>
            </a:extLst>
          </p:cNvPr>
          <p:cNvSpPr txBox="1"/>
          <p:nvPr/>
        </p:nvSpPr>
        <p:spPr>
          <a:xfrm rot="912292">
            <a:off x="1356429" y="2485500"/>
            <a:ext cx="37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B0B3AB4-8550-424E-BD9D-C799EF0D7914}"/>
              </a:ext>
            </a:extLst>
          </p:cNvPr>
          <p:cNvCxnSpPr>
            <a:cxnSpLocks/>
          </p:cNvCxnSpPr>
          <p:nvPr/>
        </p:nvCxnSpPr>
        <p:spPr>
          <a:xfrm rot="912292" flipV="1">
            <a:off x="2034154" y="2646399"/>
            <a:ext cx="190327" cy="22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/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01031A1-3490-4EDD-B0F4-56E415B9A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12292">
                <a:off x="2172749" y="2553639"/>
                <a:ext cx="25796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57237F28-4F63-4F8D-A385-D7E74105B8F2}"/>
              </a:ext>
            </a:extLst>
          </p:cNvPr>
          <p:cNvSpPr txBox="1"/>
          <p:nvPr/>
        </p:nvSpPr>
        <p:spPr>
          <a:xfrm rot="912292">
            <a:off x="1720414" y="3479145"/>
            <a:ext cx="431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Td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51779BF-3FC5-4FC9-935B-F885D7392696}"/>
              </a:ext>
            </a:extLst>
          </p:cNvPr>
          <p:cNvCxnSpPr>
            <a:cxnSpLocks/>
          </p:cNvCxnSpPr>
          <p:nvPr/>
        </p:nvCxnSpPr>
        <p:spPr>
          <a:xfrm flipV="1">
            <a:off x="1544400" y="2801206"/>
            <a:ext cx="356801" cy="1231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2D030B29-B646-4CA4-AEF1-EA8D6BFA23AC}"/>
              </a:ext>
            </a:extLst>
          </p:cNvPr>
          <p:cNvSpPr txBox="1"/>
          <p:nvPr/>
        </p:nvSpPr>
        <p:spPr>
          <a:xfrm>
            <a:off x="6316909" y="3297326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“Energy Transported from bed”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EAF704A-5F64-4205-A62D-4C242B719F9D}"/>
              </a:ext>
            </a:extLst>
          </p:cNvPr>
          <p:cNvSpPr txBox="1"/>
          <p:nvPr/>
        </p:nvSpPr>
        <p:spPr>
          <a:xfrm>
            <a:off x="8124309" y="3268123"/>
            <a:ext cx="1436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>
                <a:solidFill>
                  <a:schemeClr val="accent4">
                    <a:lumMod val="50000"/>
                  </a:schemeClr>
                </a:solidFill>
              </a:rPr>
              <a:t>“Energy Transported viscously”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79EFE2-541A-407C-BB1E-04D76CAE31F2}"/>
              </a:ext>
            </a:extLst>
          </p:cNvPr>
          <p:cNvCxnSpPr>
            <a:cxnSpLocks/>
          </p:cNvCxnSpPr>
          <p:nvPr/>
        </p:nvCxnSpPr>
        <p:spPr>
          <a:xfrm>
            <a:off x="0" y="4858130"/>
            <a:ext cx="4251801" cy="412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8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422C047-CD14-4402-8B62-1C85D7875C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56" y="1362088"/>
            <a:ext cx="6606582" cy="406558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B88F63F-0FAF-4A68-8AD0-CA7D7D4E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80" y="840123"/>
            <a:ext cx="5343787" cy="1325563"/>
          </a:xfrm>
        </p:spPr>
        <p:txBody>
          <a:bodyPr/>
          <a:lstStyle/>
          <a:p>
            <a:r>
              <a:rPr lang="en-US" dirty="0"/>
              <a:t>Turbulent energy budget at free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/>
              <p:nvPr/>
            </p:nvSpPr>
            <p:spPr>
              <a:xfrm>
                <a:off x="210380" y="2233655"/>
                <a:ext cx="3932340" cy="19056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trlPr>
                          <a:rPr lang="en-US" i="1" strike="sngStrike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𝐸𝑑𝑦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2)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𝐺𝑑𝑦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𝑈𝑔𝑆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3)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𝑔𝑆𝑈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4)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5EAF2F-70DC-4C57-A71C-6157B85C82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80" y="2233655"/>
                <a:ext cx="3932340" cy="1905650"/>
              </a:xfrm>
              <a:prstGeom prst="rect">
                <a:avLst/>
              </a:prstGeom>
              <a:blipFill>
                <a:blip r:embed="rId3"/>
                <a:stretch>
                  <a:fillRect l="-4496" t="-25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/>
              <p:nvPr/>
            </p:nvSpPr>
            <p:spPr>
              <a:xfrm>
                <a:off x="437962" y="4194886"/>
                <a:ext cx="393234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TAKEAWAY: When a channel is sufficiently wide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, the energy budget simplifies to: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u="sng" dirty="0"/>
                  <a:t>Indicating that energy produced by depth-scale addies = energy dissipated by Kolmogorov-scale eddies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B518543-A1D7-45CB-A900-460C5A03C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2" y="4194886"/>
                <a:ext cx="3932340" cy="2308324"/>
              </a:xfrm>
              <a:prstGeom prst="rect">
                <a:avLst/>
              </a:prstGeom>
              <a:blipFill>
                <a:blip r:embed="rId4"/>
                <a:stretch>
                  <a:fillRect l="-1395" t="-131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CE6E2E1-C6A7-482D-9840-81872504C510}"/>
              </a:ext>
            </a:extLst>
          </p:cNvPr>
          <p:cNvSpPr txBox="1"/>
          <p:nvPr/>
        </p:nvSpPr>
        <p:spPr>
          <a:xfrm>
            <a:off x="2963028" y="2282540"/>
            <a:ext cx="253235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[</a:t>
            </a:r>
            <a:r>
              <a:rPr lang="en-US" sz="1600" dirty="0" err="1">
                <a:solidFill>
                  <a:srgbClr val="C00000"/>
                </a:solidFill>
              </a:rPr>
              <a:t>Nezu</a:t>
            </a:r>
            <a:r>
              <a:rPr lang="en-US" sz="1600" dirty="0">
                <a:solidFill>
                  <a:srgbClr val="C00000"/>
                </a:solidFill>
              </a:rPr>
              <a:t> &amp; </a:t>
            </a:r>
            <a:r>
              <a:rPr lang="en-US" sz="1600" dirty="0" err="1">
                <a:solidFill>
                  <a:srgbClr val="C00000"/>
                </a:solidFill>
              </a:rPr>
              <a:t>Nagawaka</a:t>
            </a:r>
            <a:r>
              <a:rPr lang="en-US" sz="1600" dirty="0">
                <a:solidFill>
                  <a:srgbClr val="C00000"/>
                </a:solidFill>
              </a:rPr>
              <a:t> 1993]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A1CB3B-11F2-4B65-9335-DA395A46CBA5}"/>
              </a:ext>
            </a:extLst>
          </p:cNvPr>
          <p:cNvSpPr txBox="1"/>
          <p:nvPr/>
        </p:nvSpPr>
        <p:spPr>
          <a:xfrm>
            <a:off x="6334901" y="856573"/>
            <a:ext cx="4818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Empirical confirmation for over 531,000 unique measurements of river channel hydraulics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43B923-B213-4D4E-A344-D4F3C8C466B8}"/>
              </a:ext>
            </a:extLst>
          </p:cNvPr>
          <p:cNvCxnSpPr>
            <a:cxnSpLocks/>
          </p:cNvCxnSpPr>
          <p:nvPr/>
        </p:nvCxnSpPr>
        <p:spPr>
          <a:xfrm flipH="1">
            <a:off x="5554167" y="3495937"/>
            <a:ext cx="6374918" cy="0"/>
          </a:xfrm>
          <a:prstGeom prst="line">
            <a:avLst/>
          </a:prstGeom>
          <a:ln w="28575">
            <a:solidFill>
              <a:schemeClr val="accent2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643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9" y="-47514"/>
            <a:ext cx="10515600" cy="1325563"/>
          </a:xfrm>
        </p:spPr>
        <p:txBody>
          <a:bodyPr/>
          <a:lstStyle/>
          <a:p>
            <a:r>
              <a:rPr lang="en-US" dirty="0"/>
              <a:t>Implications for k scaling in large rivers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A5CF97-466F-4E8A-9D11-BA3B2F95BF46}"/>
              </a:ext>
            </a:extLst>
          </p:cNvPr>
          <p:cNvSpPr txBox="1"/>
          <p:nvPr/>
        </p:nvSpPr>
        <p:spPr>
          <a:xfrm>
            <a:off x="6954474" y="5922450"/>
            <a:ext cx="41964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5723"/>
                </a:solidFill>
              </a:rPr>
              <a:t>These models are fit using the </a:t>
            </a:r>
            <a:r>
              <a:rPr lang="en-US" dirty="0" err="1">
                <a:solidFill>
                  <a:srgbClr val="385723"/>
                </a:solidFill>
              </a:rPr>
              <a:t>Ulseth</a:t>
            </a:r>
            <a:r>
              <a:rPr lang="en-US" dirty="0">
                <a:solidFill>
                  <a:srgbClr val="385723"/>
                </a:solidFill>
              </a:rPr>
              <a:t> </a:t>
            </a:r>
            <a:r>
              <a:rPr lang="en-US" dirty="0" err="1">
                <a:solidFill>
                  <a:srgbClr val="385723"/>
                </a:solidFill>
              </a:rPr>
              <a:t>etal</a:t>
            </a:r>
            <a:r>
              <a:rPr lang="en-US" dirty="0">
                <a:solidFill>
                  <a:srgbClr val="385723"/>
                </a:solidFill>
              </a:rPr>
              <a:t> (2019) dataset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6929A93-D047-4839-8948-2954B39CD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175" y="1360878"/>
            <a:ext cx="8767291" cy="438364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A34872-75CF-40A9-B7A9-7BC461ACDBE6}"/>
              </a:ext>
            </a:extLst>
          </p:cNvPr>
          <p:cNvSpPr/>
          <p:nvPr/>
        </p:nvSpPr>
        <p:spPr>
          <a:xfrm>
            <a:off x="5268287" y="1064446"/>
            <a:ext cx="4806892" cy="23635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7C724-759B-447B-B5A0-EEA192492BAC}"/>
              </a:ext>
            </a:extLst>
          </p:cNvPr>
          <p:cNvSpPr txBox="1"/>
          <p:nvPr/>
        </p:nvSpPr>
        <p:spPr>
          <a:xfrm>
            <a:off x="6954474" y="1064446"/>
            <a:ext cx="28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Functionally equal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97AF4B-6FC7-4859-8789-C5F93BCC40CB}"/>
              </a:ext>
            </a:extLst>
          </p:cNvPr>
          <p:cNvSpPr txBox="1"/>
          <p:nvPr/>
        </p:nvSpPr>
        <p:spPr>
          <a:xfrm>
            <a:off x="11648" y="2135382"/>
            <a:ext cx="34562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follows then that scaling k600 via either turbulence scale should yield the same model when Rh=H (and not when Rh=/=H)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matters because U* is pretty easy to remotely sense, while </a:t>
            </a:r>
            <a:r>
              <a:rPr lang="en-US" dirty="0" err="1"/>
              <a:t>eD</a:t>
            </a:r>
            <a:r>
              <a:rPr lang="en-US" dirty="0"/>
              <a:t> is not…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2531A2-0004-45FB-A47C-E67C0C4CC1B4}"/>
              </a:ext>
            </a:extLst>
          </p:cNvPr>
          <p:cNvSpPr/>
          <p:nvPr/>
        </p:nvSpPr>
        <p:spPr>
          <a:xfrm>
            <a:off x="5268287" y="3470848"/>
            <a:ext cx="4806892" cy="236359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FFC112-69A6-44AA-80D0-6C2052F84D38}"/>
              </a:ext>
            </a:extLst>
          </p:cNvPr>
          <p:cNvSpPr txBox="1"/>
          <p:nvPr/>
        </p:nvSpPr>
        <p:spPr>
          <a:xfrm>
            <a:off x="6096000" y="3554064"/>
            <a:ext cx="2885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Not equal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E0689-F364-4CDB-B08B-B7D0A58C5596}"/>
              </a:ext>
            </a:extLst>
          </p:cNvPr>
          <p:cNvSpPr txBox="1"/>
          <p:nvPr/>
        </p:nvSpPr>
        <p:spPr>
          <a:xfrm>
            <a:off x="4009939" y="2246245"/>
            <a:ext cx="830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D37ADB-7891-4242-8B18-B059FE7BC103}"/>
              </a:ext>
            </a:extLst>
          </p:cNvPr>
          <p:cNvSpPr txBox="1"/>
          <p:nvPr/>
        </p:nvSpPr>
        <p:spPr>
          <a:xfrm>
            <a:off x="3905076" y="4143555"/>
            <a:ext cx="104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Rh=/=H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33CEF8-292C-4400-93BF-5A0A81BEDCA9}"/>
              </a:ext>
            </a:extLst>
          </p:cNvPr>
          <p:cNvSpPr txBox="1"/>
          <p:nvPr/>
        </p:nvSpPr>
        <p:spPr>
          <a:xfrm>
            <a:off x="10385880" y="1064446"/>
            <a:ext cx="15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Slope is still ¼ here!!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63E462-DB5F-4B86-8DC0-D53BAECCA183}"/>
              </a:ext>
            </a:extLst>
          </p:cNvPr>
          <p:cNvSpPr txBox="1"/>
          <p:nvPr/>
        </p:nvSpPr>
        <p:spPr>
          <a:xfrm>
            <a:off x="10512342" y="3552701"/>
            <a:ext cx="1509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Slope is steeper, but good fit</a:t>
            </a:r>
          </a:p>
        </p:txBody>
      </p:sp>
    </p:spTree>
    <p:extLst>
      <p:ext uri="{BB962C8B-B14F-4D97-AF65-F5344CB8AC3E}">
        <p14:creationId xmlns:p14="http://schemas.microsoft.com/office/powerpoint/2010/main" val="33000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5521-5DB7-45B9-9860-280CF8B7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BIKER algorithm validated on 47 SWOT rivers</a:t>
            </a:r>
          </a:p>
        </p:txBody>
      </p:sp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2CB0279-E1EA-445F-AC91-254E6E2F1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107" y="1325563"/>
            <a:ext cx="9468893" cy="5410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1B4373-2529-471D-94D2-E0CADD433DDF}"/>
              </a:ext>
            </a:extLst>
          </p:cNvPr>
          <p:cNvSpPr txBox="1"/>
          <p:nvPr/>
        </p:nvSpPr>
        <p:spPr>
          <a:xfrm>
            <a:off x="236989" y="2828835"/>
            <a:ext cx="23300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Bayesian algorithm solves for only 2 unknowns: k600 and median channel area</a:t>
            </a:r>
          </a:p>
        </p:txBody>
      </p:sp>
    </p:spTree>
    <p:extLst>
      <p:ext uri="{BB962C8B-B14F-4D97-AF65-F5344CB8AC3E}">
        <p14:creationId xmlns:p14="http://schemas.microsoft.com/office/powerpoint/2010/main" val="17442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35C-E935-45D5-927C-02171D8A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679"/>
            <a:ext cx="10515600" cy="1325563"/>
          </a:xfrm>
        </p:spPr>
        <p:txBody>
          <a:bodyPr/>
          <a:lstStyle/>
          <a:p>
            <a:r>
              <a:rPr lang="en-US" dirty="0"/>
              <a:t>Performance improves with more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07A92-E199-48DD-9979-7817567997E4}"/>
              </a:ext>
            </a:extLst>
          </p:cNvPr>
          <p:cNvSpPr txBox="1"/>
          <p:nvPr/>
        </p:nvSpPr>
        <p:spPr>
          <a:xfrm>
            <a:off x="1236677" y="3429000"/>
            <a:ext cx="19126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RMSE normalized by mean k to compare across rivers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4F4323-22B6-49C6-89EB-C1ED381A679E}"/>
              </a:ext>
            </a:extLst>
          </p:cNvPr>
          <p:cNvCxnSpPr/>
          <p:nvPr/>
        </p:nvCxnSpPr>
        <p:spPr>
          <a:xfrm>
            <a:off x="3053593" y="3875714"/>
            <a:ext cx="4942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124596-CBEE-4832-A9FB-203B86FC6E48}"/>
              </a:ext>
            </a:extLst>
          </p:cNvPr>
          <p:cNvSpPr txBox="1"/>
          <p:nvPr/>
        </p:nvSpPr>
        <p:spPr>
          <a:xfrm>
            <a:off x="9211112" y="3627932"/>
            <a:ext cx="2234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Especially since SWOT will have a 3-year lifespan…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F5FC7F02-BD3E-42D1-83C1-C6E5520A92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9"/>
          <a:stretch/>
        </p:blipFill>
        <p:spPr>
          <a:xfrm>
            <a:off x="3581400" y="1389242"/>
            <a:ext cx="4808290" cy="51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9005-F52A-4A8F-A008-06D58019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Coupled with an in situ CO2 sensor</a:t>
            </a: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8AA45EF1-5D95-4D23-9C8F-8961A3B58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26" y="1898475"/>
            <a:ext cx="7439287" cy="4959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B18ED1-C0CC-4AD0-B6E7-34D8708CD038}"/>
              </a:ext>
            </a:extLst>
          </p:cNvPr>
          <p:cNvSpPr txBox="1"/>
          <p:nvPr/>
        </p:nvSpPr>
        <p:spPr>
          <a:xfrm>
            <a:off x="6096000" y="1153576"/>
            <a:ext cx="1009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51A1D"/>
                </a:solidFill>
              </a:rPr>
              <a:t>No Q required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2931C6-210F-4509-8E3D-283BAB7CC84E}"/>
              </a:ext>
            </a:extLst>
          </p:cNvPr>
          <p:cNvSpPr txBox="1"/>
          <p:nvPr/>
        </p:nvSpPr>
        <p:spPr>
          <a:xfrm>
            <a:off x="6771314" y="1719605"/>
            <a:ext cx="84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Needs 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676F9-EE8A-4D50-B40D-785F27402F7F}"/>
              </a:ext>
            </a:extLst>
          </p:cNvPr>
          <p:cNvSpPr txBox="1"/>
          <p:nvPr/>
        </p:nvSpPr>
        <p:spPr>
          <a:xfrm>
            <a:off x="7140428" y="1896984"/>
            <a:ext cx="84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AF4A"/>
                </a:solidFill>
              </a:rPr>
              <a:t>Needs Q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6D4920-86EF-4BC1-A912-98E22A58D53F}"/>
              </a:ext>
            </a:extLst>
          </p:cNvPr>
          <p:cNvSpPr txBox="1"/>
          <p:nvPr/>
        </p:nvSpPr>
        <p:spPr>
          <a:xfrm>
            <a:off x="7780789" y="1502942"/>
            <a:ext cx="847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Needs Q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71A49-EB17-4345-AE4C-50238EE7637C}"/>
              </a:ext>
            </a:extLst>
          </p:cNvPr>
          <p:cNvSpPr txBox="1"/>
          <p:nvPr/>
        </p:nvSpPr>
        <p:spPr>
          <a:xfrm>
            <a:off x="9697673" y="2759979"/>
            <a:ext cx="15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N=530,945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3A8D6-A8B2-4FBE-95BA-2F661037240F}"/>
              </a:ext>
            </a:extLst>
          </p:cNvPr>
          <p:cNvSpPr txBox="1"/>
          <p:nvPr/>
        </p:nvSpPr>
        <p:spPr>
          <a:xfrm>
            <a:off x="9697671" y="2999229"/>
            <a:ext cx="15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DAF4A"/>
                </a:solidFill>
              </a:rPr>
              <a:t>N=1,026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80579-70AD-4DFD-B603-E1CFEE7ACF9E}"/>
              </a:ext>
            </a:extLst>
          </p:cNvPr>
          <p:cNvSpPr txBox="1"/>
          <p:nvPr/>
        </p:nvSpPr>
        <p:spPr>
          <a:xfrm>
            <a:off x="9697672" y="3249445"/>
            <a:ext cx="1521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N=9,811</a:t>
            </a:r>
          </a:p>
        </p:txBody>
      </p:sp>
    </p:spTree>
    <p:extLst>
      <p:ext uri="{BB962C8B-B14F-4D97-AF65-F5344CB8AC3E}">
        <p14:creationId xmlns:p14="http://schemas.microsoft.com/office/powerpoint/2010/main" val="1501750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420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Gas exchange in large rivers controlled by largest turbulent eddies: implications for remotely sensing gas exchange via SWOT</vt:lpstr>
      <vt:lpstr>Key points</vt:lpstr>
      <vt:lpstr>Turbulent energy budget at free surface</vt:lpstr>
      <vt:lpstr>Turbulent energy budget at free surface</vt:lpstr>
      <vt:lpstr>Implications for k scaling in large rivers</vt:lpstr>
      <vt:lpstr>BIKER algorithm validated on 47 SWOT rivers</vt:lpstr>
      <vt:lpstr>Performance improves with more data</vt:lpstr>
      <vt:lpstr>Coupled with an in situ CO2 sensor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Craig Brinkerhoff</dc:creator>
  <cp:lastModifiedBy>Craig Brinkerhoff</cp:lastModifiedBy>
  <cp:revision>275</cp:revision>
  <dcterms:created xsi:type="dcterms:W3CDTF">2021-06-15T19:42:45Z</dcterms:created>
  <dcterms:modified xsi:type="dcterms:W3CDTF">2021-07-27T13:41:45Z</dcterms:modified>
</cp:coreProperties>
</file>