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C56B-9194-4BAB-A8B0-2B157F42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42F-9FAD-4D0C-BD2A-8FABF262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30FC-16BB-4216-9849-9A3D6A29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E71A-022E-4913-9491-94EBF3D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C939-8DC9-461C-93CE-235D713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69F-3103-48C1-9204-67908868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0134-65F3-48E0-BF7C-1FC243771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F7D8E-C219-4070-A26B-EBA0EFE1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B5DF-10BE-4E71-86E6-9FA16852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73A4-CCEB-4AEA-9B67-735C5CE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76418-5CB1-4F6C-9537-4E10FB702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B0055-1FEF-4C47-A8BB-F7299CB4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75D2-9027-4266-B166-6CBEFE7D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F651-6DD9-4070-A48D-1908BFC1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8B8B-D8AA-48F5-9821-E747ECBC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A588-A8AF-4744-8579-D02B079E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BA3-026D-43AD-B0E8-4F3A955E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CCE-14BD-4087-AA2A-BB22FD0B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A79A-5CFA-4424-A812-CB91F233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B2D6-24BA-4AB3-987A-A0DD4809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4176-FB56-49DC-97F2-8DD8EB76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E9F8-2169-42FC-8337-0535FB62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582D-4879-4104-90CE-B965DF23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7B6C-4568-4574-816D-8BD5E831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5ECC3-1968-4B94-865A-B39897C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7E1-1856-486C-9BED-550CE535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F59C-AECA-49C8-A392-48CF5F6E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9B42-7A19-4C60-A2C9-AC6E7478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5F34-6436-4441-BE40-ECF89617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C77B-70A6-42A6-9A4C-62388170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51BA-BE6A-4013-9EA2-94FAB4A6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861E-27F6-4746-BD3C-344BD47B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C791-B019-4B5B-BF0F-B52DB36D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A0DB-C60A-4D7A-8F90-D7944503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8717-0FAC-4A60-80F6-66CCD70FC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BC62A-4E0C-42D1-949E-FC8935E7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1C73E-377D-4C90-AC8F-113B80AF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C880C-828A-4063-BAD8-4947DDDC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DB318-376C-44E6-B020-7E3AFAD0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703F-A0A4-41BF-A06F-CF742C9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0D85E-408E-433D-BE27-64582B37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A966A-B876-40C6-8440-8CCE1374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9D80-44AE-4E1A-8241-8E4903CD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0C136-DB28-40A0-B9B5-2A3387F4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5201C-437D-46D2-A32D-D8B336D7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9C937-4DD1-4024-B0E5-3FD00FC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4BD1-E712-480B-9991-5F21D748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DD63-2DE2-4949-818D-979ED1CE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B5B4B-750B-4193-A88A-FA0B95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2A7E4-8FB9-4FCE-9928-EC91813C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5754-7AD5-4D17-8729-4E50C6AD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46E2-8A28-45ED-AB6A-399AAF58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B9E-8643-4B33-B117-E97D93E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052A7-297A-4164-9D02-FB954600F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B32C7-44BE-4F3B-B466-77BEDC74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1B92-6994-4035-855D-EDE1B82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91DC-DD84-4228-848A-DCD9725E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CBA5-C71E-4B7B-A008-69814C44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68CBE-3E76-431C-B4FA-EBA90568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19598-3E3C-4E39-848A-E7EB8AC9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74D2C-F6F7-436C-8BF1-847D73FC2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D41D-5AD6-421E-B473-BF14415DCEFB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E83C-5A14-40C2-97A6-1692614B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7C44-11F9-40C4-9FD1-5E45A2B8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9B82-7000-4995-8895-81C863D0C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3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EE168E-FA4A-4C1E-9D90-5484FBBCFE69}"/>
              </a:ext>
            </a:extLst>
          </p:cNvPr>
          <p:cNvCxnSpPr>
            <a:cxnSpLocks/>
          </p:cNvCxnSpPr>
          <p:nvPr/>
        </p:nvCxnSpPr>
        <p:spPr>
          <a:xfrm>
            <a:off x="1518407" y="619125"/>
            <a:ext cx="0" cy="42042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2D514-63A4-499F-AA00-147D176876CE}"/>
              </a:ext>
            </a:extLst>
          </p:cNvPr>
          <p:cNvCxnSpPr>
            <a:cxnSpLocks/>
          </p:cNvCxnSpPr>
          <p:nvPr/>
        </p:nvCxnSpPr>
        <p:spPr>
          <a:xfrm flipH="1">
            <a:off x="1518407" y="4823399"/>
            <a:ext cx="915518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40F510-354E-4AD1-94BA-98BA7B43D594}"/>
              </a:ext>
            </a:extLst>
          </p:cNvPr>
          <p:cNvSpPr/>
          <p:nvPr/>
        </p:nvSpPr>
        <p:spPr>
          <a:xfrm>
            <a:off x="1518406" y="703149"/>
            <a:ext cx="7795063" cy="4120250"/>
          </a:xfrm>
          <a:custGeom>
            <a:avLst/>
            <a:gdLst>
              <a:gd name="connsiteX0" fmla="*/ 0 w 7795063"/>
              <a:gd name="connsiteY0" fmla="*/ 1686240 h 4616431"/>
              <a:gd name="connsiteX1" fmla="*/ 562063 w 7795063"/>
              <a:gd name="connsiteY1" fmla="*/ 780229 h 4616431"/>
              <a:gd name="connsiteX2" fmla="*/ 1484852 w 7795063"/>
              <a:gd name="connsiteY2" fmla="*/ 50387 h 4616431"/>
              <a:gd name="connsiteX3" fmla="*/ 2827090 w 7795063"/>
              <a:gd name="connsiteY3" fmla="*/ 209778 h 4616431"/>
              <a:gd name="connsiteX4" fmla="*/ 4639112 w 7795063"/>
              <a:gd name="connsiteY4" fmla="*/ 1384237 h 4616431"/>
              <a:gd name="connsiteX5" fmla="*/ 6526635 w 7795063"/>
              <a:gd name="connsiteY5" fmla="*/ 2860699 h 4616431"/>
              <a:gd name="connsiteX6" fmla="*/ 7675927 w 7795063"/>
              <a:gd name="connsiteY6" fmla="*/ 4454607 h 4616431"/>
              <a:gd name="connsiteX7" fmla="*/ 7701094 w 7795063"/>
              <a:gd name="connsiteY7" fmla="*/ 4479774 h 461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5063" h="4616431">
                <a:moveTo>
                  <a:pt x="0" y="1686240"/>
                </a:moveTo>
                <a:cubicBezTo>
                  <a:pt x="157294" y="1369555"/>
                  <a:pt x="314588" y="1052871"/>
                  <a:pt x="562063" y="780229"/>
                </a:cubicBezTo>
                <a:cubicBezTo>
                  <a:pt x="809538" y="507587"/>
                  <a:pt x="1107347" y="145462"/>
                  <a:pt x="1484852" y="50387"/>
                </a:cubicBezTo>
                <a:cubicBezTo>
                  <a:pt x="1862357" y="-44688"/>
                  <a:pt x="2301380" y="-12530"/>
                  <a:pt x="2827090" y="209778"/>
                </a:cubicBezTo>
                <a:cubicBezTo>
                  <a:pt x="3352800" y="432086"/>
                  <a:pt x="4022521" y="942417"/>
                  <a:pt x="4639112" y="1384237"/>
                </a:cubicBezTo>
                <a:cubicBezTo>
                  <a:pt x="5255703" y="1826057"/>
                  <a:pt x="6020499" y="2348971"/>
                  <a:pt x="6526635" y="2860699"/>
                </a:cubicBezTo>
                <a:cubicBezTo>
                  <a:pt x="7032771" y="3372427"/>
                  <a:pt x="7480184" y="4184761"/>
                  <a:pt x="7675927" y="4454607"/>
                </a:cubicBezTo>
                <a:cubicBezTo>
                  <a:pt x="7871670" y="4724453"/>
                  <a:pt x="7786382" y="4602113"/>
                  <a:pt x="7701094" y="447977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58E40-DC48-4046-8B71-BE9130938B3B}"/>
              </a:ext>
            </a:extLst>
          </p:cNvPr>
          <p:cNvCxnSpPr>
            <a:cxnSpLocks/>
          </p:cNvCxnSpPr>
          <p:nvPr/>
        </p:nvCxnSpPr>
        <p:spPr>
          <a:xfrm>
            <a:off x="5576178" y="619125"/>
            <a:ext cx="0" cy="4204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6FE4AA-8D73-4257-9649-F63D203A233F}"/>
              </a:ext>
            </a:extLst>
          </p:cNvPr>
          <p:cNvCxnSpPr>
            <a:cxnSpLocks/>
          </p:cNvCxnSpPr>
          <p:nvPr/>
        </p:nvCxnSpPr>
        <p:spPr>
          <a:xfrm>
            <a:off x="8243453" y="694135"/>
            <a:ext cx="31829" cy="4120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CCCB6-311B-45D8-8A49-BB16607A4B76}"/>
                  </a:ext>
                </a:extLst>
              </p:cNvPr>
              <p:cNvSpPr txBox="1"/>
              <p:nvPr/>
            </p:nvSpPr>
            <p:spPr>
              <a:xfrm>
                <a:off x="2317215" y="2595471"/>
                <a:ext cx="3159851" cy="2209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Energy produced via turbulent (integral-scale) eddies (</a:t>
                </a:r>
                <a:r>
                  <a:rPr lang="en-US" sz="2400" b="1" dirty="0"/>
                  <a:t>G</a:t>
                </a:r>
                <a:r>
                  <a:rPr lang="en-US" sz="2400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Length scale: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𝐥</m:t>
                        </m:r>
                      </m:e>
                      <m:sub>
                        <m:sSub>
                          <m:sSub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Time scale: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sSub>
                          <m:sSub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CCCB6-311B-45D8-8A49-BB16607A4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215" y="2595471"/>
                <a:ext cx="3159851" cy="2209900"/>
              </a:xfrm>
              <a:prstGeom prst="rect">
                <a:avLst/>
              </a:prstGeom>
              <a:blipFill>
                <a:blip r:embed="rId2"/>
                <a:stretch>
                  <a:fillRect l="-2896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CB69B-B74C-4D1B-8E84-540B9A158511}"/>
                  </a:ext>
                </a:extLst>
              </p:cNvPr>
              <p:cNvSpPr txBox="1"/>
              <p:nvPr/>
            </p:nvSpPr>
            <p:spPr>
              <a:xfrm>
                <a:off x="8638556" y="1569811"/>
                <a:ext cx="3159851" cy="2451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Energy dissipated via smallest (Kolmogorov) eddies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Length scale: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𝝂𝜺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Time scale: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𝝊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CB69B-B74C-4D1B-8E84-540B9A15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556" y="1569811"/>
                <a:ext cx="3159851" cy="2451633"/>
              </a:xfrm>
              <a:prstGeom prst="rect">
                <a:avLst/>
              </a:prstGeom>
              <a:blipFill>
                <a:blip r:embed="rId3"/>
                <a:stretch>
                  <a:fillRect l="-2896" t="-1990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EE5215A-EC73-434D-9558-2C80EF6D658C}"/>
              </a:ext>
            </a:extLst>
          </p:cNvPr>
          <p:cNvSpPr txBox="1"/>
          <p:nvPr/>
        </p:nvSpPr>
        <p:spPr>
          <a:xfrm>
            <a:off x="5675192" y="3247306"/>
            <a:ext cx="225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TKE transfer via medium (Taylor)</a:t>
            </a:r>
          </a:p>
          <a:p>
            <a:r>
              <a:rPr lang="en-US" sz="2400" dirty="0"/>
              <a:t>eddies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8E53B-6DB8-4A11-8854-99977DDD2629}"/>
              </a:ext>
            </a:extLst>
          </p:cNvPr>
          <p:cNvSpPr txBox="1"/>
          <p:nvPr/>
        </p:nvSpPr>
        <p:spPr>
          <a:xfrm>
            <a:off x="4825610" y="4823399"/>
            <a:ext cx="320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Turbulence wavelength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1E74-D54E-4251-8AEE-14281D3DB21B}"/>
              </a:ext>
            </a:extLst>
          </p:cNvPr>
          <p:cNvSpPr txBox="1"/>
          <p:nvPr/>
        </p:nvSpPr>
        <p:spPr>
          <a:xfrm rot="16200000">
            <a:off x="-895930" y="2038193"/>
            <a:ext cx="42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Turbulent Kinetic Energy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D791D82-40FA-48AF-A270-036075642E4C}"/>
              </a:ext>
            </a:extLst>
          </p:cNvPr>
          <p:cNvSpPr/>
          <p:nvPr/>
        </p:nvSpPr>
        <p:spPr>
          <a:xfrm>
            <a:off x="3192603" y="1741566"/>
            <a:ext cx="663817" cy="824287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06CB7F-4661-4376-89BD-3925A2E8AD16}"/>
              </a:ext>
            </a:extLst>
          </p:cNvPr>
          <p:cNvSpPr/>
          <p:nvPr/>
        </p:nvSpPr>
        <p:spPr>
          <a:xfrm>
            <a:off x="5720172" y="2687364"/>
            <a:ext cx="375828" cy="448008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AC2B61B-1BF0-4196-925A-9809B3E3FD46}"/>
              </a:ext>
            </a:extLst>
          </p:cNvPr>
          <p:cNvSpPr/>
          <p:nvPr/>
        </p:nvSpPr>
        <p:spPr>
          <a:xfrm>
            <a:off x="6692238" y="2687364"/>
            <a:ext cx="375828" cy="448008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3A342F-2025-4DC1-829C-2743754328B7}"/>
              </a:ext>
            </a:extLst>
          </p:cNvPr>
          <p:cNvSpPr/>
          <p:nvPr/>
        </p:nvSpPr>
        <p:spPr>
          <a:xfrm>
            <a:off x="6239993" y="2687364"/>
            <a:ext cx="375828" cy="448008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460A3C-5F9D-4182-AC8A-AC74BED9B6A9}"/>
              </a:ext>
            </a:extLst>
          </p:cNvPr>
          <p:cNvSpPr/>
          <p:nvPr/>
        </p:nvSpPr>
        <p:spPr>
          <a:xfrm>
            <a:off x="3937778" y="1728875"/>
            <a:ext cx="663817" cy="824287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1E7606-D4B6-4E13-84B8-5104017313C4}"/>
              </a:ext>
            </a:extLst>
          </p:cNvPr>
          <p:cNvSpPr/>
          <p:nvPr/>
        </p:nvSpPr>
        <p:spPr>
          <a:xfrm>
            <a:off x="2413757" y="1687944"/>
            <a:ext cx="663817" cy="824287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30CEA7D-B446-4B1A-8B7D-E790F5CEB377}"/>
              </a:ext>
            </a:extLst>
          </p:cNvPr>
          <p:cNvSpPr/>
          <p:nvPr/>
        </p:nvSpPr>
        <p:spPr>
          <a:xfrm>
            <a:off x="9064150" y="3997181"/>
            <a:ext cx="166213" cy="269579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6FD5A4-725B-4E29-B641-58FACCAB4E82}"/>
              </a:ext>
            </a:extLst>
          </p:cNvPr>
          <p:cNvSpPr/>
          <p:nvPr/>
        </p:nvSpPr>
        <p:spPr>
          <a:xfrm>
            <a:off x="9350251" y="3996543"/>
            <a:ext cx="166213" cy="269579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20B2EFE-FE72-4C38-BC86-609FEC3518D6}"/>
              </a:ext>
            </a:extLst>
          </p:cNvPr>
          <p:cNvSpPr/>
          <p:nvPr/>
        </p:nvSpPr>
        <p:spPr>
          <a:xfrm>
            <a:off x="9708572" y="4003306"/>
            <a:ext cx="166213" cy="269579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036971-46C5-481E-9B67-A969BA2571D1}"/>
              </a:ext>
            </a:extLst>
          </p:cNvPr>
          <p:cNvCxnSpPr/>
          <p:nvPr/>
        </p:nvCxnSpPr>
        <p:spPr>
          <a:xfrm>
            <a:off x="3538978" y="5678980"/>
            <a:ext cx="5114045" cy="296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8C8B94-CB3A-4172-A3BD-88562EC3486F}"/>
              </a:ext>
            </a:extLst>
          </p:cNvPr>
          <p:cNvCxnSpPr/>
          <p:nvPr/>
        </p:nvCxnSpPr>
        <p:spPr>
          <a:xfrm>
            <a:off x="3538977" y="6455686"/>
            <a:ext cx="5114045" cy="296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D07CDA-3D39-41C4-89D7-CC15B2490245}"/>
              </a:ext>
            </a:extLst>
          </p:cNvPr>
          <p:cNvCxnSpPr>
            <a:cxnSpLocks/>
          </p:cNvCxnSpPr>
          <p:nvPr/>
        </p:nvCxnSpPr>
        <p:spPr>
          <a:xfrm>
            <a:off x="3538977" y="6739222"/>
            <a:ext cx="5114045" cy="12691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760283F-EE72-4E5F-B145-DDB3AEFFD928}"/>
              </a:ext>
            </a:extLst>
          </p:cNvPr>
          <p:cNvSpPr/>
          <p:nvPr/>
        </p:nvSpPr>
        <p:spPr>
          <a:xfrm rot="10800000">
            <a:off x="4961593" y="5604924"/>
            <a:ext cx="147638" cy="1360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21CC07D-05E5-4C29-8E62-8D5DD2AB706E}"/>
              </a:ext>
            </a:extLst>
          </p:cNvPr>
          <p:cNvSpPr/>
          <p:nvPr/>
        </p:nvSpPr>
        <p:spPr>
          <a:xfrm rot="6055821">
            <a:off x="3970562" y="5025980"/>
            <a:ext cx="1749357" cy="1262853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F6339-3AB0-4433-93E4-BC7C862376B3}"/>
              </a:ext>
            </a:extLst>
          </p:cNvPr>
          <p:cNvSpPr txBox="1"/>
          <p:nvPr/>
        </p:nvSpPr>
        <p:spPr>
          <a:xfrm>
            <a:off x="5354002" y="6030780"/>
            <a:ext cx="103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Velocity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01AE38-527C-4870-9D87-1895897EB598}"/>
              </a:ext>
            </a:extLst>
          </p:cNvPr>
          <p:cNvCxnSpPr>
            <a:cxnSpLocks/>
          </p:cNvCxnSpPr>
          <p:nvPr/>
        </p:nvCxnSpPr>
        <p:spPr>
          <a:xfrm flipV="1">
            <a:off x="4697495" y="5720002"/>
            <a:ext cx="50718" cy="804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8495BD-77FB-447D-9528-C59768D53B7B}"/>
              </a:ext>
            </a:extLst>
          </p:cNvPr>
          <p:cNvCxnSpPr>
            <a:cxnSpLocks/>
          </p:cNvCxnSpPr>
          <p:nvPr/>
        </p:nvCxnSpPr>
        <p:spPr>
          <a:xfrm>
            <a:off x="4748213" y="5889262"/>
            <a:ext cx="667724" cy="141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C26D92-5140-4D88-A63E-96F1C47A0AB2}"/>
              </a:ext>
            </a:extLst>
          </p:cNvPr>
          <p:cNvCxnSpPr>
            <a:cxnSpLocks/>
          </p:cNvCxnSpPr>
          <p:nvPr/>
        </p:nvCxnSpPr>
        <p:spPr>
          <a:xfrm>
            <a:off x="4722854" y="6080429"/>
            <a:ext cx="631148" cy="2190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4B523E-28A5-454A-80D7-1C769750E8AE}"/>
              </a:ext>
            </a:extLst>
          </p:cNvPr>
          <p:cNvCxnSpPr>
            <a:cxnSpLocks/>
          </p:cNvCxnSpPr>
          <p:nvPr/>
        </p:nvCxnSpPr>
        <p:spPr>
          <a:xfrm>
            <a:off x="4721922" y="6290923"/>
            <a:ext cx="479343" cy="153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55AA23A-CC32-4204-989D-29C19A3B9541}"/>
              </a:ext>
            </a:extLst>
          </p:cNvPr>
          <p:cNvSpPr/>
          <p:nvPr/>
        </p:nvSpPr>
        <p:spPr>
          <a:xfrm>
            <a:off x="6380066" y="5940115"/>
            <a:ext cx="529800" cy="596292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BBA6ECA-DBDD-4B35-8FC2-32A71D03DD2F}"/>
              </a:ext>
            </a:extLst>
          </p:cNvPr>
          <p:cNvSpPr/>
          <p:nvPr/>
        </p:nvSpPr>
        <p:spPr>
          <a:xfrm>
            <a:off x="6979420" y="6071485"/>
            <a:ext cx="285286" cy="264980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285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7DA469C-A256-4BC5-B52E-524A2D74D16C}"/>
              </a:ext>
            </a:extLst>
          </p:cNvPr>
          <p:cNvSpPr/>
          <p:nvPr/>
        </p:nvSpPr>
        <p:spPr>
          <a:xfrm>
            <a:off x="7402853" y="6077318"/>
            <a:ext cx="166213" cy="269579"/>
          </a:xfrm>
          <a:custGeom>
            <a:avLst/>
            <a:gdLst>
              <a:gd name="connsiteX0" fmla="*/ 369306 w 663817"/>
              <a:gd name="connsiteY0" fmla="*/ 268447 h 824287"/>
              <a:gd name="connsiteX1" fmla="*/ 377695 w 663817"/>
              <a:gd name="connsiteY1" fmla="*/ 679508 h 824287"/>
              <a:gd name="connsiteX2" fmla="*/ 42135 w 663817"/>
              <a:gd name="connsiteY2" fmla="*/ 511728 h 824287"/>
              <a:gd name="connsiteX3" fmla="*/ 461585 w 663817"/>
              <a:gd name="connsiteY3" fmla="*/ 494950 h 824287"/>
              <a:gd name="connsiteX4" fmla="*/ 579031 w 663817"/>
              <a:gd name="connsiteY4" fmla="*/ 478172 h 824287"/>
              <a:gd name="connsiteX5" fmla="*/ 486752 w 663817"/>
              <a:gd name="connsiteY5" fmla="*/ 151001 h 824287"/>
              <a:gd name="connsiteX6" fmla="*/ 226693 w 663817"/>
              <a:gd name="connsiteY6" fmla="*/ 293614 h 824287"/>
              <a:gd name="connsiteX7" fmla="*/ 344139 w 663817"/>
              <a:gd name="connsiteY7" fmla="*/ 570451 h 824287"/>
              <a:gd name="connsiteX8" fmla="*/ 528697 w 663817"/>
              <a:gd name="connsiteY8" fmla="*/ 796954 h 824287"/>
              <a:gd name="connsiteX9" fmla="*/ 190 w 663817"/>
              <a:gd name="connsiteY9" fmla="*/ 780176 h 824287"/>
              <a:gd name="connsiteX10" fmla="*/ 469974 w 663817"/>
              <a:gd name="connsiteY10" fmla="*/ 436227 h 824287"/>
              <a:gd name="connsiteX11" fmla="*/ 662921 w 663817"/>
              <a:gd name="connsiteY11" fmla="*/ 234891 h 824287"/>
              <a:gd name="connsiteX12" fmla="*/ 528697 w 663817"/>
              <a:gd name="connsiteY12" fmla="*/ 0 h 8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3817" h="824287">
                <a:moveTo>
                  <a:pt x="369306" y="268447"/>
                </a:moveTo>
                <a:cubicBezTo>
                  <a:pt x="400765" y="453704"/>
                  <a:pt x="432224" y="638961"/>
                  <a:pt x="377695" y="679508"/>
                </a:cubicBezTo>
                <a:cubicBezTo>
                  <a:pt x="323166" y="720055"/>
                  <a:pt x="28153" y="542488"/>
                  <a:pt x="42135" y="511728"/>
                </a:cubicBezTo>
                <a:cubicBezTo>
                  <a:pt x="56117" y="480968"/>
                  <a:pt x="372102" y="500543"/>
                  <a:pt x="461585" y="494950"/>
                </a:cubicBezTo>
                <a:cubicBezTo>
                  <a:pt x="551068" y="489357"/>
                  <a:pt x="574837" y="535497"/>
                  <a:pt x="579031" y="478172"/>
                </a:cubicBezTo>
                <a:cubicBezTo>
                  <a:pt x="583226" y="420847"/>
                  <a:pt x="545475" y="181761"/>
                  <a:pt x="486752" y="151001"/>
                </a:cubicBezTo>
                <a:cubicBezTo>
                  <a:pt x="428029" y="120241"/>
                  <a:pt x="250462" y="223706"/>
                  <a:pt x="226693" y="293614"/>
                </a:cubicBezTo>
                <a:cubicBezTo>
                  <a:pt x="202924" y="363522"/>
                  <a:pt x="293805" y="486561"/>
                  <a:pt x="344139" y="570451"/>
                </a:cubicBezTo>
                <a:cubicBezTo>
                  <a:pt x="394473" y="654341"/>
                  <a:pt x="586022" y="762000"/>
                  <a:pt x="528697" y="796954"/>
                </a:cubicBezTo>
                <a:cubicBezTo>
                  <a:pt x="471372" y="831908"/>
                  <a:pt x="9977" y="840297"/>
                  <a:pt x="190" y="780176"/>
                </a:cubicBezTo>
                <a:cubicBezTo>
                  <a:pt x="-9597" y="720055"/>
                  <a:pt x="359519" y="527108"/>
                  <a:pt x="469974" y="436227"/>
                </a:cubicBezTo>
                <a:cubicBezTo>
                  <a:pt x="580429" y="345346"/>
                  <a:pt x="653134" y="307595"/>
                  <a:pt x="662921" y="234891"/>
                </a:cubicBezTo>
                <a:cubicBezTo>
                  <a:pt x="672708" y="162187"/>
                  <a:pt x="600702" y="81093"/>
                  <a:pt x="528697" y="0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C48871-0B96-4C58-8AA8-8F93DA5EAD74}"/>
              </a:ext>
            </a:extLst>
          </p:cNvPr>
          <p:cNvSpPr txBox="1"/>
          <p:nvPr/>
        </p:nvSpPr>
        <p:spPr>
          <a:xfrm>
            <a:off x="5221632" y="82334"/>
            <a:ext cx="3159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528F"/>
                </a:solidFill>
              </a:rPr>
              <a:t>Energy Transfer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9CC2B5-9F60-4BDA-828D-2789ED6C6C6E}"/>
              </a:ext>
            </a:extLst>
          </p:cNvPr>
          <p:cNvCxnSpPr>
            <a:cxnSpLocks/>
          </p:cNvCxnSpPr>
          <p:nvPr/>
        </p:nvCxnSpPr>
        <p:spPr>
          <a:xfrm>
            <a:off x="5221632" y="165992"/>
            <a:ext cx="2808572" cy="0"/>
          </a:xfrm>
          <a:prstGeom prst="straightConnector1">
            <a:avLst/>
          </a:prstGeom>
          <a:ln w="381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F105D2D-048B-4109-A299-132A0658BFFA}"/>
              </a:ext>
            </a:extLst>
          </p:cNvPr>
          <p:cNvSpPr txBox="1"/>
          <p:nvPr/>
        </p:nvSpPr>
        <p:spPr>
          <a:xfrm rot="20754004">
            <a:off x="6818936" y="6291366"/>
            <a:ext cx="133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F528F"/>
                </a:solidFill>
              </a:rPr>
              <a:t>Energy Transfer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02F357-E007-4CFE-B7BA-D1C13597A2DE}"/>
              </a:ext>
            </a:extLst>
          </p:cNvPr>
          <p:cNvCxnSpPr>
            <a:cxnSpLocks/>
          </p:cNvCxnSpPr>
          <p:nvPr/>
        </p:nvCxnSpPr>
        <p:spPr>
          <a:xfrm flipV="1">
            <a:off x="7068066" y="6439741"/>
            <a:ext cx="934244" cy="260505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1538F99-1939-44AB-849C-393834142D57}"/>
              </a:ext>
            </a:extLst>
          </p:cNvPr>
          <p:cNvSpPr/>
          <p:nvPr/>
        </p:nvSpPr>
        <p:spPr>
          <a:xfrm>
            <a:off x="6280723" y="5740992"/>
            <a:ext cx="2892737" cy="1070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E3A74F0-E08D-4AB0-BAB3-24A91D7311A7}"/>
              </a:ext>
            </a:extLst>
          </p:cNvPr>
          <p:cNvSpPr/>
          <p:nvPr/>
        </p:nvSpPr>
        <p:spPr>
          <a:xfrm>
            <a:off x="912747" y="34894"/>
            <a:ext cx="10622028" cy="520695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5D1B99-74B1-4D31-9E6C-5C8DB8A2E15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912747" y="5289287"/>
            <a:ext cx="6814345" cy="4517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37BC9E-D15F-4DF2-B5BC-6BBF37A13DD4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7727092" y="5232363"/>
            <a:ext cx="3807684" cy="50862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82139E-C917-4710-B40B-438ECD22494C}"/>
              </a:ext>
            </a:extLst>
          </p:cNvPr>
          <p:cNvCxnSpPr>
            <a:cxnSpLocks/>
          </p:cNvCxnSpPr>
          <p:nvPr/>
        </p:nvCxnSpPr>
        <p:spPr>
          <a:xfrm flipV="1">
            <a:off x="8006829" y="6138855"/>
            <a:ext cx="110447" cy="355297"/>
          </a:xfrm>
          <a:prstGeom prst="straightConnector1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2C2E450-3A58-4FD6-B48F-512054583980}"/>
              </a:ext>
            </a:extLst>
          </p:cNvPr>
          <p:cNvSpPr txBox="1"/>
          <p:nvPr/>
        </p:nvSpPr>
        <p:spPr>
          <a:xfrm>
            <a:off x="8135443" y="6058745"/>
            <a:ext cx="109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F528F"/>
                </a:solidFill>
              </a:rPr>
              <a:t>Dissipation into heat</a:t>
            </a:r>
          </a:p>
        </p:txBody>
      </p:sp>
    </p:spTree>
    <p:extLst>
      <p:ext uri="{BB962C8B-B14F-4D97-AF65-F5344CB8AC3E}">
        <p14:creationId xmlns:p14="http://schemas.microsoft.com/office/powerpoint/2010/main" val="7939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27</cp:revision>
  <dcterms:created xsi:type="dcterms:W3CDTF">2021-07-16T16:15:07Z</dcterms:created>
  <dcterms:modified xsi:type="dcterms:W3CDTF">2021-07-16T19:28:27Z</dcterms:modified>
</cp:coreProperties>
</file>