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BEAED4"/>
    <a:srgbClr val="7FC97F"/>
    <a:srgbClr val="BEA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3633-88A8-4FAA-A7E0-FEA44BACB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36832-39F5-4BB2-A885-CA7B9790A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AAF5-B20D-47A5-8D9E-C728C142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FD87-325D-40B0-B335-A9D61ED9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B5ECD-BBBC-4B4F-A090-9F447605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6C74-8175-4B85-A1B8-2F546554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CA607-3A52-4080-906D-489D3E27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892B-CFD6-496F-B5F5-3AF15A01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B630C-9C64-423F-A51E-C55FE898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B6940-41AA-4DDC-AC9D-C1119CBA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0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98D54-2451-46A8-B918-A08FFCEC2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A8026-02FA-4BC8-B9EA-29D37FB2C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63EF-3876-4165-B2F5-82CC54B0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5C4C9-1FD5-46FB-B131-7C3DD83F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04A5-F422-413A-B9B3-F44CF0D9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6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7C73-E4BA-4150-A1C0-8B54E14E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28C8-0D8E-4013-9BD6-73AEBC71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6956C-BCAF-4A01-862E-D0145D4D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07E72-FD96-4CBC-949E-2710BA71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666C5-6865-4163-AE50-223B607F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B701-0A67-4A8C-B9B1-977E14C2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E284E-5962-4604-A22B-02D21C155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D9496-40BC-4119-B91E-5F002412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8A58-E613-4A41-8C95-21D7651F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BACD-5C7D-4F82-8777-CD3C79B3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F8C0-4E41-4A59-8C23-C7A2358F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D8BB-DAC2-4C7F-80E7-FA662740E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A3B71-19CC-40C5-A48D-CAF186C0D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74905-5226-4858-8A8F-5A9ECFF6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CDAFD-1616-46B0-9209-80E207CC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6C5B2-3498-4788-9692-5BF1B714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FCCF-F459-4134-A79B-2010B6AA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01283-5D14-4615-A319-CFBD6BB2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C8328-70CB-4144-9769-751FEDF4A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DC033-5146-449D-B18D-481E6B120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7F716-3CE0-45B6-BF48-8A777D7CD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F65D1-C939-42AA-BE8D-BF31F49A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87B38-45D9-47B8-84B4-252F7000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DCBDA-ADEA-4BD5-8217-4A7D505C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8142-DF7D-4AC6-B85D-D4021907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F0C82-F21C-4465-8175-06B4E31E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BC695-1F50-4600-B56D-8692D3FF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1AF02-48F9-4FA7-887E-A22C2DB2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F69A6-0E34-4462-9BAF-C075A3E6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DF1AC-0B08-4EBC-9B19-2C4824F5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0654C-39E9-4A59-B9F3-629F1D42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8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A064-8D07-4F79-B14F-1C69496A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1C9E-46E2-41A3-A076-3C21E5862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059ED-7676-4F26-82FE-B9D0A3B8E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BE267-8E3D-4BC6-911B-BA1B7A25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67EA-1CAF-4BA4-A997-1EE49372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70433-7140-4FDA-8B60-78CB536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4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54DE-FABE-4C00-B0BA-A6D34BE0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F8328-5153-44F1-A111-FBECCDC52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C9B08-7640-450B-BA21-149F04D8E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ECE8-306A-441C-B59B-8543B1BE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37561-CE47-47A2-81DF-461518B2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6228F-0A51-459F-8F38-06F7D651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4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2399C-6E20-4391-AF41-6E890D8F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429A3-53C0-4C9E-8619-F8F96BD7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32F5-9D5C-4BE5-95A3-39F2C32A4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FEB56-2E53-4CCD-BC29-4ACE7932AAA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9038F-90A6-4434-A9E1-0E08E3F41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35F5-5201-484D-A0D4-E4BF2011B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3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D61B-DD99-4510-AE3B-0877B2000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608" y="1384917"/>
            <a:ext cx="11336784" cy="3243633"/>
          </a:xfrm>
        </p:spPr>
        <p:txBody>
          <a:bodyPr>
            <a:normAutofit fontScale="90000"/>
          </a:bodyPr>
          <a:lstStyle/>
          <a:p>
            <a:r>
              <a:rPr lang="en-US" dirty="0"/>
              <a:t>River surface turbulence in large rivers driven by stream power: implications for remotely sensing gas exchange</a:t>
            </a:r>
          </a:p>
        </p:txBody>
      </p:sp>
    </p:spTree>
    <p:extLst>
      <p:ext uri="{BB962C8B-B14F-4D97-AF65-F5344CB8AC3E}">
        <p14:creationId xmlns:p14="http://schemas.microsoft.com/office/powerpoint/2010/main" val="27358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3B7D-4546-44AC-812D-883A3C55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6AB0-D2A9-4A8E-AAE8-AC039757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River gas evasion models are limited by poor temporal resolution estimates of </a:t>
            </a:r>
            <a:r>
              <a:rPr lang="en-US" i="1" dirty="0"/>
              <a:t>k </a:t>
            </a:r>
            <a:r>
              <a:rPr lang="en-US" dirty="0"/>
              <a:t>due to </a:t>
            </a:r>
            <a:r>
              <a:rPr lang="en-US" u="sng" dirty="0"/>
              <a:t>mechanistic</a:t>
            </a:r>
            <a:r>
              <a:rPr lang="en-US" dirty="0"/>
              <a:t> and </a:t>
            </a:r>
            <a:r>
              <a:rPr lang="en-US" u="sng" dirty="0"/>
              <a:t>methodological</a:t>
            </a:r>
            <a:r>
              <a:rPr lang="en-US" dirty="0"/>
              <a:t> uncertainties in gas exchange</a:t>
            </a:r>
            <a:endParaRPr lang="en-US" i="1" dirty="0"/>
          </a:p>
          <a:p>
            <a:r>
              <a:rPr lang="en-US" u="sng" dirty="0"/>
              <a:t>Mechanistic:</a:t>
            </a:r>
            <a:r>
              <a:rPr lang="en-US" dirty="0"/>
              <a:t> Many existing scaling relationships for river </a:t>
            </a:r>
            <a:r>
              <a:rPr lang="en-US" i="1" dirty="0"/>
              <a:t>k </a:t>
            </a:r>
            <a:r>
              <a:rPr lang="en-US" dirty="0"/>
              <a:t>perform appreciably worse in large rivers </a:t>
            </a:r>
            <a:r>
              <a:rPr lang="en-US" dirty="0">
                <a:solidFill>
                  <a:srgbClr val="C00000"/>
                </a:solidFill>
              </a:rPr>
              <a:t>[Raymond </a:t>
            </a:r>
            <a:r>
              <a:rPr lang="en-US" dirty="0" err="1">
                <a:solidFill>
                  <a:srgbClr val="C00000"/>
                </a:solidFill>
              </a:rPr>
              <a:t>etal</a:t>
            </a:r>
            <a:r>
              <a:rPr lang="en-US" dirty="0">
                <a:solidFill>
                  <a:srgbClr val="C00000"/>
                </a:solidFill>
              </a:rPr>
              <a:t> 2012; </a:t>
            </a:r>
            <a:r>
              <a:rPr lang="en-US" dirty="0" err="1">
                <a:solidFill>
                  <a:srgbClr val="C00000"/>
                </a:solidFill>
              </a:rPr>
              <a:t>Ulseth</a:t>
            </a:r>
            <a:r>
              <a:rPr lang="en-US" dirty="0">
                <a:solidFill>
                  <a:srgbClr val="C00000"/>
                </a:solidFill>
              </a:rPr>
              <a:t> et al 2019]</a:t>
            </a:r>
          </a:p>
          <a:p>
            <a:pPr lvl="2"/>
            <a:r>
              <a:rPr lang="en-US" dirty="0"/>
              <a:t>This has been attributed to wind effects</a:t>
            </a:r>
            <a:r>
              <a:rPr lang="en-US" dirty="0">
                <a:solidFill>
                  <a:srgbClr val="C00000"/>
                </a:solidFill>
              </a:rPr>
              <a:t> [</a:t>
            </a:r>
            <a:r>
              <a:rPr lang="en-US" dirty="0" err="1">
                <a:solidFill>
                  <a:srgbClr val="C00000"/>
                </a:solidFill>
              </a:rPr>
              <a:t>Beauileu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etal</a:t>
            </a:r>
            <a:r>
              <a:rPr lang="en-US" dirty="0">
                <a:solidFill>
                  <a:srgbClr val="C00000"/>
                </a:solidFill>
              </a:rPr>
              <a:t> 2012; Alin et al something] </a:t>
            </a:r>
            <a:r>
              <a:rPr lang="en-US" dirty="0"/>
              <a:t>and decreasing bed roughness in flatter channels</a:t>
            </a:r>
            <a:r>
              <a:rPr lang="en-US" dirty="0">
                <a:solidFill>
                  <a:srgbClr val="C00000"/>
                </a:solidFill>
              </a:rPr>
              <a:t> [</a:t>
            </a:r>
            <a:r>
              <a:rPr lang="en-US" dirty="0" err="1">
                <a:solidFill>
                  <a:srgbClr val="C00000"/>
                </a:solidFill>
              </a:rPr>
              <a:t>Ulseth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etal</a:t>
            </a:r>
            <a:r>
              <a:rPr lang="en-US" dirty="0">
                <a:solidFill>
                  <a:srgbClr val="C00000"/>
                </a:solidFill>
              </a:rPr>
              <a:t> 2019]</a:t>
            </a:r>
            <a:r>
              <a:rPr lang="en-US" dirty="0"/>
              <a:t>. K~Q relationships also break down in big rivers</a:t>
            </a:r>
            <a:r>
              <a:rPr lang="en-US" dirty="0">
                <a:solidFill>
                  <a:srgbClr val="C00000"/>
                </a:solidFill>
              </a:rPr>
              <a:t> [Wang eta 2021]</a:t>
            </a:r>
          </a:p>
          <a:p>
            <a:r>
              <a:rPr lang="en-US" u="sng" dirty="0"/>
              <a:t>Methodological:</a:t>
            </a:r>
            <a:r>
              <a:rPr lang="en-US" dirty="0"/>
              <a:t> Current tools to predict k are fundamentally limited by the resolution and uncertainty in their hydrology inputs, especially in ungauged settings</a:t>
            </a:r>
          </a:p>
          <a:p>
            <a:pPr lvl="2"/>
            <a:r>
              <a:rPr lang="en-US" dirty="0"/>
              <a:t>DO inverse models require super high-resolution in situ datasets </a:t>
            </a:r>
            <a:r>
              <a:rPr lang="en-US" dirty="0">
                <a:solidFill>
                  <a:srgbClr val="FF0000"/>
                </a:solidFill>
              </a:rPr>
              <a:t>[Appling </a:t>
            </a:r>
            <a:r>
              <a:rPr lang="en-US" dirty="0" err="1">
                <a:solidFill>
                  <a:srgbClr val="FF0000"/>
                </a:solidFill>
              </a:rPr>
              <a:t>etal</a:t>
            </a:r>
            <a:r>
              <a:rPr lang="en-US" dirty="0">
                <a:solidFill>
                  <a:srgbClr val="FF0000"/>
                </a:solidFill>
              </a:rPr>
              <a:t> 2018]</a:t>
            </a:r>
          </a:p>
          <a:p>
            <a:pPr lvl="2"/>
            <a:r>
              <a:rPr lang="en-US" dirty="0"/>
              <a:t>Predictive models require in situ discharge OR hydrology models with their own uncertainties </a:t>
            </a:r>
            <a:r>
              <a:rPr lang="en-US" dirty="0">
                <a:solidFill>
                  <a:srgbClr val="FF0000"/>
                </a:solidFill>
              </a:rPr>
              <a:t>[Liu et al in review]</a:t>
            </a:r>
          </a:p>
          <a:p>
            <a:r>
              <a:rPr lang="en-US" dirty="0"/>
              <a:t>Moving towards process-based modeling of river gas evasion requires a stronger mechanistic understanding of gas exchange and ways to measure this at high temporal resolution and across huge domains</a:t>
            </a:r>
          </a:p>
        </p:txBody>
      </p:sp>
    </p:spTree>
    <p:extLst>
      <p:ext uri="{BB962C8B-B14F-4D97-AF65-F5344CB8AC3E}">
        <p14:creationId xmlns:p14="http://schemas.microsoft.com/office/powerpoint/2010/main" val="293765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C5E3-AB19-42E9-B392-3E025E8C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4EB2-DB00-4989-99F9-6E3A94B3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566524"/>
            <a:ext cx="11140736" cy="4921404"/>
          </a:xfrm>
        </p:spPr>
        <p:txBody>
          <a:bodyPr>
            <a:normAutofit/>
          </a:bodyPr>
          <a:lstStyle/>
          <a:p>
            <a:r>
              <a:rPr lang="en-US" dirty="0"/>
              <a:t>Using a simple energy balance, we show in big rivers that turbulence production and dissipation must reduce to stream power and are equal</a:t>
            </a:r>
          </a:p>
          <a:p>
            <a:pPr lvl="1"/>
            <a:r>
              <a:rPr lang="en-US" dirty="0"/>
              <a:t>This means there is no additional diffusion of turbulent energy from the bed to the surface and the bed is effectively decoupled from the surface (turbulence-wise)</a:t>
            </a:r>
          </a:p>
          <a:p>
            <a:r>
              <a:rPr lang="en-US" dirty="0"/>
              <a:t>This allows for scaling of </a:t>
            </a:r>
            <a:r>
              <a:rPr lang="en-US" i="1" dirty="0"/>
              <a:t>k </a:t>
            </a:r>
            <a:r>
              <a:rPr lang="en-US" dirty="0"/>
              <a:t>via shear velocity (production = dissipation). We show that once a river is big enough, these models outperform those based on turbulent dissipation.</a:t>
            </a:r>
          </a:p>
          <a:p>
            <a:r>
              <a:rPr lang="en-US" dirty="0"/>
              <a:t>Finally, we show that this can all be measured from satellite, where near-daily sampling will allow for unprecedented mapping of river gas exchange</a:t>
            </a:r>
          </a:p>
        </p:txBody>
      </p:sp>
    </p:spTree>
    <p:extLst>
      <p:ext uri="{BB962C8B-B14F-4D97-AF65-F5344CB8AC3E}">
        <p14:creationId xmlns:p14="http://schemas.microsoft.com/office/powerpoint/2010/main" val="163324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4351A4F-0E07-4FD8-8BF0-760DE81B9D42}"/>
              </a:ext>
            </a:extLst>
          </p:cNvPr>
          <p:cNvSpPr/>
          <p:nvPr/>
        </p:nvSpPr>
        <p:spPr>
          <a:xfrm rot="925807">
            <a:off x="-73376" y="4084666"/>
            <a:ext cx="4412511" cy="1835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03DF8-1FA9-414E-BA65-2FC8A8B7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872"/>
            <a:ext cx="10515600" cy="1325563"/>
          </a:xfrm>
        </p:spPr>
        <p:txBody>
          <a:bodyPr/>
          <a:lstStyle/>
          <a:p>
            <a:r>
              <a:rPr lang="en-US" dirty="0"/>
              <a:t>Two turbulence regimes at the river’s surface: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B67CA8-57BC-419A-8191-2AAE4E969139}"/>
                  </a:ext>
                </a:extLst>
              </p:cNvPr>
              <p:cNvSpPr txBox="1"/>
              <p:nvPr/>
            </p:nvSpPr>
            <p:spPr>
              <a:xfrm>
                <a:off x="5572386" y="1430435"/>
                <a:ext cx="70027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800" b="1" i="1" strike="sngStrike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1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trike="sngStrike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800" b="1" i="1" strike="sngStrike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Nezu</a:t>
                </a:r>
                <a:r>
                  <a:rPr lang="en-US" sz="2000" dirty="0">
                    <a:solidFill>
                      <a:srgbClr val="C00000"/>
                    </a:solidFill>
                  </a:rPr>
                  <a:t> &amp;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Nagawaka</a:t>
                </a:r>
                <a:r>
                  <a:rPr lang="en-US" sz="2000" dirty="0">
                    <a:solidFill>
                      <a:srgbClr val="C00000"/>
                    </a:solidFill>
                  </a:rPr>
                  <a:t> 1993]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B67CA8-57BC-419A-8191-2AAE4E969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86" y="1430435"/>
                <a:ext cx="7002711" cy="523220"/>
              </a:xfrm>
              <a:prstGeom prst="rect">
                <a:avLst/>
              </a:prstGeom>
              <a:blipFill>
                <a:blip r:embed="rId2"/>
                <a:stretch>
                  <a:fillRect b="-1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467D3F7-8BFA-4C01-8311-6A7C84669FD5}"/>
              </a:ext>
            </a:extLst>
          </p:cNvPr>
          <p:cNvSpPr txBox="1"/>
          <p:nvPr/>
        </p:nvSpPr>
        <p:spPr>
          <a:xfrm>
            <a:off x="4949504" y="2373997"/>
            <a:ext cx="153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Bulk TKE production rate [J/kg*s]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D66CB-6A2A-4FDE-AAAB-82D827E2401D}"/>
              </a:ext>
            </a:extLst>
          </p:cNvPr>
          <p:cNvSpPr txBox="1"/>
          <p:nvPr/>
        </p:nvSpPr>
        <p:spPr>
          <a:xfrm>
            <a:off x="6316909" y="2373996"/>
            <a:ext cx="1612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Depth-scale diffusion rate of TKE [J/kg*s]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14BE1-EC9D-47FB-9EA1-BD4B0F8F67E9}"/>
              </a:ext>
            </a:extLst>
          </p:cNvPr>
          <p:cNvSpPr txBox="1"/>
          <p:nvPr/>
        </p:nvSpPr>
        <p:spPr>
          <a:xfrm>
            <a:off x="9979328" y="2424637"/>
            <a:ext cx="153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TKE dissipation rate [J/kg*s]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99477-9827-4AAB-A803-83D58BF8E91E}"/>
              </a:ext>
            </a:extLst>
          </p:cNvPr>
          <p:cNvSpPr txBox="1"/>
          <p:nvPr/>
        </p:nvSpPr>
        <p:spPr>
          <a:xfrm>
            <a:off x="7924021" y="2372887"/>
            <a:ext cx="153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chemeClr val="accent4">
                    <a:lumMod val="50000"/>
                  </a:schemeClr>
                </a:solidFill>
              </a:rPr>
              <a:t>TKE viscous diffusion rate [J/kg*s]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3B6DED-ADB4-4F91-A289-11206C3B858E}"/>
              </a:ext>
            </a:extLst>
          </p:cNvPr>
          <p:cNvCxnSpPr/>
          <p:nvPr/>
        </p:nvCxnSpPr>
        <p:spPr>
          <a:xfrm flipV="1">
            <a:off x="5572386" y="1953655"/>
            <a:ext cx="157294" cy="385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3D8575-240E-469C-8573-D09EA4C95DE5}"/>
              </a:ext>
            </a:extLst>
          </p:cNvPr>
          <p:cNvCxnSpPr>
            <a:cxnSpLocks/>
          </p:cNvCxnSpPr>
          <p:nvPr/>
        </p:nvCxnSpPr>
        <p:spPr>
          <a:xfrm flipH="1" flipV="1">
            <a:off x="6561589" y="1953655"/>
            <a:ext cx="426440" cy="385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5910-EEB8-4C4E-A9CD-84092CF69C79}"/>
              </a:ext>
            </a:extLst>
          </p:cNvPr>
          <p:cNvCxnSpPr>
            <a:cxnSpLocks/>
          </p:cNvCxnSpPr>
          <p:nvPr/>
        </p:nvCxnSpPr>
        <p:spPr>
          <a:xfrm flipH="1" flipV="1">
            <a:off x="7393498" y="1859428"/>
            <a:ext cx="722152" cy="480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9A1F54-47A0-4CD5-9762-F8C2D952D3A4}"/>
              </a:ext>
            </a:extLst>
          </p:cNvPr>
          <p:cNvCxnSpPr>
            <a:cxnSpLocks/>
          </p:cNvCxnSpPr>
          <p:nvPr/>
        </p:nvCxnSpPr>
        <p:spPr>
          <a:xfrm flipH="1" flipV="1">
            <a:off x="8208628" y="1920096"/>
            <a:ext cx="2020713" cy="493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3DDACC-858D-4A8D-A459-642E60E882B8}"/>
              </a:ext>
            </a:extLst>
          </p:cNvPr>
          <p:cNvSpPr txBox="1"/>
          <p:nvPr/>
        </p:nvSpPr>
        <p:spPr>
          <a:xfrm>
            <a:off x="4979910" y="3343492"/>
            <a:ext cx="123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“Energy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Produced”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4533F6-423E-449E-B7E2-30A223E05ABA}"/>
              </a:ext>
            </a:extLst>
          </p:cNvPr>
          <p:cNvSpPr txBox="1"/>
          <p:nvPr/>
        </p:nvSpPr>
        <p:spPr>
          <a:xfrm>
            <a:off x="10229341" y="3327305"/>
            <a:ext cx="133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“Energy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Dissipated”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AA2EA3-DA2E-4F0E-B951-C5BC8EDF28B4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8873453" y="4032840"/>
            <a:ext cx="1957306" cy="637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CA5B76-E3FD-41F7-A5C0-021D8DA267EB}"/>
              </a:ext>
            </a:extLst>
          </p:cNvPr>
          <p:cNvCxnSpPr>
            <a:cxnSpLocks/>
          </p:cNvCxnSpPr>
          <p:nvPr/>
        </p:nvCxnSpPr>
        <p:spPr>
          <a:xfrm rot="912292">
            <a:off x="137654" y="2625304"/>
            <a:ext cx="42699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A57220E-F6C8-4FB5-A40D-97EAA9CD49FE}"/>
              </a:ext>
            </a:extLst>
          </p:cNvPr>
          <p:cNvSpPr/>
          <p:nvPr/>
        </p:nvSpPr>
        <p:spPr>
          <a:xfrm rot="11712292">
            <a:off x="2159401" y="2463934"/>
            <a:ext cx="226502" cy="1256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B74FA1-40BD-4044-82AF-766E5CB0AA7B}"/>
              </a:ext>
            </a:extLst>
          </p:cNvPr>
          <p:cNvSpPr/>
          <p:nvPr/>
        </p:nvSpPr>
        <p:spPr>
          <a:xfrm rot="912292">
            <a:off x="1676401" y="2608975"/>
            <a:ext cx="419448" cy="3483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977991-273E-4A1F-8808-23B34D9F5B5F}"/>
              </a:ext>
            </a:extLst>
          </p:cNvPr>
          <p:cNvCxnSpPr>
            <a:cxnSpLocks/>
          </p:cNvCxnSpPr>
          <p:nvPr/>
        </p:nvCxnSpPr>
        <p:spPr>
          <a:xfrm rot="912292">
            <a:off x="1461430" y="2801206"/>
            <a:ext cx="319833" cy="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896377E-CA8C-4E45-8EAC-E100E41D823A}"/>
              </a:ext>
            </a:extLst>
          </p:cNvPr>
          <p:cNvSpPr txBox="1"/>
          <p:nvPr/>
        </p:nvSpPr>
        <p:spPr>
          <a:xfrm rot="912292">
            <a:off x="1356429" y="2485500"/>
            <a:ext cx="37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0B3AB4-8550-424E-BD9D-C799EF0D7914}"/>
              </a:ext>
            </a:extLst>
          </p:cNvPr>
          <p:cNvCxnSpPr>
            <a:cxnSpLocks/>
          </p:cNvCxnSpPr>
          <p:nvPr/>
        </p:nvCxnSpPr>
        <p:spPr>
          <a:xfrm rot="912292" flipV="1">
            <a:off x="2034154" y="2646399"/>
            <a:ext cx="190327" cy="2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01031A1-3490-4EDD-B0F4-56E415B9A2DD}"/>
                  </a:ext>
                </a:extLst>
              </p:cNvPr>
              <p:cNvSpPr txBox="1"/>
              <p:nvPr/>
            </p:nvSpPr>
            <p:spPr>
              <a:xfrm rot="912292">
                <a:off x="2172749" y="2553639"/>
                <a:ext cx="257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01031A1-3490-4EDD-B0F4-56E415B9A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12292">
                <a:off x="2172749" y="2553639"/>
                <a:ext cx="2579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57237F28-4F63-4F8D-A385-D7E74105B8F2}"/>
              </a:ext>
            </a:extLst>
          </p:cNvPr>
          <p:cNvSpPr txBox="1"/>
          <p:nvPr/>
        </p:nvSpPr>
        <p:spPr>
          <a:xfrm rot="912292">
            <a:off x="1720414" y="3479145"/>
            <a:ext cx="4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1779BF-3FC5-4FC9-935B-F885D7392696}"/>
              </a:ext>
            </a:extLst>
          </p:cNvPr>
          <p:cNvCxnSpPr>
            <a:cxnSpLocks/>
          </p:cNvCxnSpPr>
          <p:nvPr/>
        </p:nvCxnSpPr>
        <p:spPr>
          <a:xfrm flipV="1">
            <a:off x="1544400" y="2801206"/>
            <a:ext cx="356801" cy="123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A2F9A43-8836-4B83-A128-CD54C5BA7F49}"/>
                  </a:ext>
                </a:extLst>
              </p:cNvPr>
              <p:cNvSpPr txBox="1"/>
              <p:nvPr/>
            </p:nvSpPr>
            <p:spPr>
              <a:xfrm>
                <a:off x="-20458" y="5161182"/>
                <a:ext cx="482925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TAKEAWAY:</a:t>
                </a:r>
              </a:p>
              <a:p>
                <a:r>
                  <a:rPr lang="en-US" sz="2800" dirty="0"/>
                  <a:t>This means that G &lt;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/>
                  <a:t> (at the free surface)</a:t>
                </a: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A2F9A43-8836-4B83-A128-CD54C5BA7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458" y="5161182"/>
                <a:ext cx="4829253" cy="1384995"/>
              </a:xfrm>
              <a:prstGeom prst="rect">
                <a:avLst/>
              </a:prstGeom>
              <a:blipFill>
                <a:blip r:embed="rId7"/>
                <a:stretch>
                  <a:fillRect l="-265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2D030B29-B646-4CA4-AEF1-EA8D6BFA23AC}"/>
              </a:ext>
            </a:extLst>
          </p:cNvPr>
          <p:cNvSpPr txBox="1"/>
          <p:nvPr/>
        </p:nvSpPr>
        <p:spPr>
          <a:xfrm>
            <a:off x="6316909" y="3297326"/>
            <a:ext cx="143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“Energy Transported from bed”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AF704A-5F64-4205-A62D-4C242B719F9D}"/>
              </a:ext>
            </a:extLst>
          </p:cNvPr>
          <p:cNvSpPr txBox="1"/>
          <p:nvPr/>
        </p:nvSpPr>
        <p:spPr>
          <a:xfrm>
            <a:off x="8124309" y="3268123"/>
            <a:ext cx="143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chemeClr val="accent4">
                    <a:lumMod val="50000"/>
                  </a:schemeClr>
                </a:solidFill>
              </a:rPr>
              <a:t>“Energy Transported viscously”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1BDB61-21D2-4C06-9816-CAF6F201AAFC}"/>
              </a:ext>
            </a:extLst>
          </p:cNvPr>
          <p:cNvSpPr txBox="1"/>
          <p:nvPr/>
        </p:nvSpPr>
        <p:spPr>
          <a:xfrm>
            <a:off x="5717096" y="4669867"/>
            <a:ext cx="63127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5723"/>
                </a:solidFill>
              </a:rPr>
              <a:t>Rivers are unique among aquatic environments in that stream power/downslope flow dissipates energy in far greater quantities than from bottom friction alone </a:t>
            </a:r>
            <a:r>
              <a:rPr lang="en-US" dirty="0">
                <a:solidFill>
                  <a:srgbClr val="C00000"/>
                </a:solidFill>
              </a:rPr>
              <a:t>[Moog &amp; </a:t>
            </a:r>
            <a:r>
              <a:rPr lang="en-US" dirty="0" err="1">
                <a:solidFill>
                  <a:srgbClr val="C00000"/>
                </a:solidFill>
              </a:rPr>
              <a:t>Jirka</a:t>
            </a:r>
            <a:r>
              <a:rPr lang="en-US" dirty="0">
                <a:solidFill>
                  <a:srgbClr val="C00000"/>
                </a:solidFill>
              </a:rPr>
              <a:t> 1999; Raymond </a:t>
            </a:r>
            <a:r>
              <a:rPr lang="en-US" dirty="0" err="1">
                <a:solidFill>
                  <a:srgbClr val="C00000"/>
                </a:solidFill>
              </a:rPr>
              <a:t>etal</a:t>
            </a:r>
            <a:r>
              <a:rPr lang="en-US" dirty="0">
                <a:solidFill>
                  <a:srgbClr val="C00000"/>
                </a:solidFill>
              </a:rPr>
              <a:t> 2012]</a:t>
            </a:r>
            <a:r>
              <a:rPr lang="en-US" dirty="0">
                <a:solidFill>
                  <a:srgbClr val="385723"/>
                </a:solidFill>
              </a:rPr>
              <a:t>, which is the classical model in lakes and oceans </a:t>
            </a:r>
            <a:r>
              <a:rPr lang="en-US" sz="1800" dirty="0">
                <a:solidFill>
                  <a:srgbClr val="C00000"/>
                </a:solidFill>
              </a:rPr>
              <a:t>[</a:t>
            </a:r>
            <a:r>
              <a:rPr lang="en-US" sz="1800" dirty="0" err="1">
                <a:solidFill>
                  <a:srgbClr val="C00000"/>
                </a:solidFill>
              </a:rPr>
              <a:t>Lorke</a:t>
            </a:r>
            <a:r>
              <a:rPr lang="en-US" sz="1800" dirty="0">
                <a:solidFill>
                  <a:srgbClr val="C00000"/>
                </a:solidFill>
              </a:rPr>
              <a:t> &amp; </a:t>
            </a:r>
            <a:r>
              <a:rPr lang="en-US" sz="1800" dirty="0" err="1">
                <a:solidFill>
                  <a:srgbClr val="C00000"/>
                </a:solidFill>
              </a:rPr>
              <a:t>Peeters</a:t>
            </a:r>
            <a:r>
              <a:rPr lang="en-US" sz="1800" dirty="0">
                <a:solidFill>
                  <a:srgbClr val="C00000"/>
                </a:solidFill>
              </a:rPr>
              <a:t>, 2006]</a:t>
            </a:r>
            <a:r>
              <a:rPr lang="en-US" dirty="0">
                <a:solidFill>
                  <a:srgbClr val="385723"/>
                </a:solidFill>
              </a:rPr>
              <a:t> which don’t have classical advection.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79EFE2-541A-407C-BB1E-04D76CAE31F2}"/>
              </a:ext>
            </a:extLst>
          </p:cNvPr>
          <p:cNvCxnSpPr>
            <a:cxnSpLocks/>
          </p:cNvCxnSpPr>
          <p:nvPr/>
        </p:nvCxnSpPr>
        <p:spPr>
          <a:xfrm>
            <a:off x="0" y="4858130"/>
            <a:ext cx="4251801" cy="412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88F63F-0FAF-4A68-8AD0-CA7D7D4E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41"/>
            <a:ext cx="10515600" cy="1325563"/>
          </a:xfrm>
        </p:spPr>
        <p:txBody>
          <a:bodyPr/>
          <a:lstStyle/>
          <a:p>
            <a:r>
              <a:rPr lang="en-US" dirty="0"/>
              <a:t>Two turbulence regimes at the river surface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EAF2F-70DC-4C57-A71C-6157B85C821B}"/>
                  </a:ext>
                </a:extLst>
              </p:cNvPr>
              <p:cNvSpPr txBox="1"/>
              <p:nvPr/>
            </p:nvSpPr>
            <p:spPr>
              <a:xfrm>
                <a:off x="59378" y="1128537"/>
                <a:ext cx="3932340" cy="1905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1)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𝐺𝑑𝑦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 strike="sngStrike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𝐸𝑑𝑦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2)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𝐺𝑑𝑦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𝑈𝑔𝑆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3)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𝑔𝑆𝑈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4)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EAF2F-70DC-4C57-A71C-6157B85C8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8" y="1128537"/>
                <a:ext cx="3932340" cy="1905650"/>
              </a:xfrm>
              <a:prstGeom prst="rect">
                <a:avLst/>
              </a:prstGeom>
              <a:blipFill>
                <a:blip r:embed="rId2"/>
                <a:stretch>
                  <a:fillRect l="-4496" t="-25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213CD-5194-4FCE-B928-EC6669DF52E7}"/>
                  </a:ext>
                </a:extLst>
              </p:cNvPr>
              <p:cNvSpPr txBox="1"/>
              <p:nvPr/>
            </p:nvSpPr>
            <p:spPr>
              <a:xfrm>
                <a:off x="351149" y="3124923"/>
                <a:ext cx="1585519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𝑔𝑆𝑈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:r>
                  <a:rPr lang="en-US" dirty="0"/>
                  <a:t>‘depth-scale form drag’ or stream power per unit weight water </a:t>
                </a:r>
                <a:r>
                  <a:rPr lang="en-US" dirty="0">
                    <a:solidFill>
                      <a:srgbClr val="C00000"/>
                    </a:solidFill>
                  </a:rPr>
                  <a:t>[Moog &amp; </a:t>
                </a:r>
                <a:r>
                  <a:rPr lang="en-US" dirty="0" err="1">
                    <a:solidFill>
                      <a:srgbClr val="C00000"/>
                    </a:solidFill>
                  </a:rPr>
                  <a:t>Jirka</a:t>
                </a:r>
                <a:r>
                  <a:rPr lang="en-US" dirty="0">
                    <a:solidFill>
                      <a:srgbClr val="C00000"/>
                    </a:solidFill>
                  </a:rPr>
                  <a:t> 1999]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213CD-5194-4FCE-B928-EC6669DF5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49" y="3124923"/>
                <a:ext cx="1585519" cy="2308324"/>
              </a:xfrm>
              <a:prstGeom prst="rect">
                <a:avLst/>
              </a:prstGeom>
              <a:blipFill>
                <a:blip r:embed="rId3"/>
                <a:stretch>
                  <a:fillRect l="-3462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29D51-DC82-4A3E-8519-7513064751F4}"/>
              </a:ext>
            </a:extLst>
          </p:cNvPr>
          <p:cNvCxnSpPr>
            <a:cxnSpLocks/>
          </p:cNvCxnSpPr>
          <p:nvPr/>
        </p:nvCxnSpPr>
        <p:spPr>
          <a:xfrm>
            <a:off x="999863" y="2717619"/>
            <a:ext cx="0" cy="37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518543-A1D7-45CB-A900-460C5A03C6BC}"/>
                  </a:ext>
                </a:extLst>
              </p:cNvPr>
              <p:cNvSpPr txBox="1"/>
              <p:nvPr/>
            </p:nvSpPr>
            <p:spPr>
              <a:xfrm>
                <a:off x="5493909" y="882816"/>
                <a:ext cx="66138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TAKEAWAY: When a channel is sufficiently wide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u="sng" dirty="0"/>
                  <a:t>, there is no longer any influence of the bed on surface turbulence, i.e. Td goes to zero</a:t>
                </a:r>
              </a:p>
              <a:p>
                <a:endParaRPr lang="en-US" u="sng" dirty="0"/>
              </a:p>
              <a:p>
                <a:r>
                  <a:rPr lang="en-US" u="sng" dirty="0"/>
                  <a:t>The system is in equilibrium: production=dissipation=stream power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518543-A1D7-45CB-A900-460C5A03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909" y="882816"/>
                <a:ext cx="6613864" cy="1754326"/>
              </a:xfrm>
              <a:prstGeom prst="rect">
                <a:avLst/>
              </a:prstGeom>
              <a:blipFill>
                <a:blip r:embed="rId4"/>
                <a:stretch>
                  <a:fillRect l="-737" t="-2083" r="-1475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CE6E2E1-C6A7-482D-9840-81872504C510}"/>
              </a:ext>
            </a:extLst>
          </p:cNvPr>
          <p:cNvSpPr txBox="1"/>
          <p:nvPr/>
        </p:nvSpPr>
        <p:spPr>
          <a:xfrm>
            <a:off x="2812026" y="1177422"/>
            <a:ext cx="2532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[</a:t>
            </a:r>
            <a:r>
              <a:rPr lang="en-US" sz="1800" dirty="0" err="1">
                <a:solidFill>
                  <a:srgbClr val="C00000"/>
                </a:solidFill>
              </a:rPr>
              <a:t>Nezu</a:t>
            </a:r>
            <a:r>
              <a:rPr lang="en-US" sz="1800" dirty="0">
                <a:solidFill>
                  <a:srgbClr val="C00000"/>
                </a:solidFill>
              </a:rPr>
              <a:t> &amp; </a:t>
            </a:r>
            <a:r>
              <a:rPr lang="en-US" sz="1800" dirty="0" err="1">
                <a:solidFill>
                  <a:srgbClr val="C00000"/>
                </a:solidFill>
              </a:rPr>
              <a:t>Nagawaka</a:t>
            </a:r>
            <a:r>
              <a:rPr lang="en-US" sz="1800" dirty="0">
                <a:solidFill>
                  <a:srgbClr val="C00000"/>
                </a:solidFill>
              </a:rPr>
              <a:t> 1993]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2880A-824E-41FF-9D62-B8A3F94E7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609" y="2717619"/>
            <a:ext cx="9949164" cy="39518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E4FB02-8BD8-4FD0-BB91-254D5F8AE21C}"/>
              </a:ext>
            </a:extLst>
          </p:cNvPr>
          <p:cNvSpPr txBox="1"/>
          <p:nvPr/>
        </p:nvSpPr>
        <p:spPr>
          <a:xfrm>
            <a:off x="4856085" y="5680578"/>
            <a:ext cx="171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BEAED4"/>
                </a:solidFill>
              </a:rPr>
              <a:t>Ulseth</a:t>
            </a:r>
            <a:r>
              <a:rPr lang="en-US" dirty="0">
                <a:solidFill>
                  <a:srgbClr val="BEAED4"/>
                </a:solidFill>
              </a:rPr>
              <a:t> </a:t>
            </a:r>
            <a:r>
              <a:rPr lang="en-US" dirty="0" err="1">
                <a:solidFill>
                  <a:srgbClr val="BEAED4"/>
                </a:solidFill>
              </a:rPr>
              <a:t>etal</a:t>
            </a:r>
            <a:r>
              <a:rPr lang="en-US" dirty="0">
                <a:solidFill>
                  <a:srgbClr val="BEAED4"/>
                </a:solidFill>
              </a:rPr>
              <a:t> 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2520F9-F2D3-4E53-BEB7-D37252A74794}"/>
              </a:ext>
            </a:extLst>
          </p:cNvPr>
          <p:cNvSpPr txBox="1"/>
          <p:nvPr/>
        </p:nvSpPr>
        <p:spPr>
          <a:xfrm>
            <a:off x="4856085" y="5415435"/>
            <a:ext cx="216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C97F"/>
                </a:solidFill>
              </a:rPr>
              <a:t>Brinkerhoff </a:t>
            </a:r>
            <a:r>
              <a:rPr lang="en-US" dirty="0" err="1">
                <a:solidFill>
                  <a:srgbClr val="7FC97F"/>
                </a:solidFill>
              </a:rPr>
              <a:t>etal</a:t>
            </a:r>
            <a:r>
              <a:rPr lang="en-US" dirty="0">
                <a:solidFill>
                  <a:srgbClr val="7FC97F"/>
                </a:solidFill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345964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D66B7A-E65D-4CC7-BFE6-F83CC248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20" y="1002790"/>
            <a:ext cx="7849280" cy="5494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845521-5DB7-45B9-9860-280CF8B7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9" y="-47514"/>
            <a:ext cx="10515600" cy="1325563"/>
          </a:xfrm>
        </p:spPr>
        <p:txBody>
          <a:bodyPr/>
          <a:lstStyle/>
          <a:p>
            <a:r>
              <a:rPr lang="en-US" dirty="0"/>
              <a:t>Implications for k scaling in large rivers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868CF-01BA-4A4F-9C2C-1F19F2A1ACE6}"/>
                  </a:ext>
                </a:extLst>
              </p:cNvPr>
              <p:cNvSpPr txBox="1"/>
              <p:nvPr/>
            </p:nvSpPr>
            <p:spPr>
              <a:xfrm>
                <a:off x="110944" y="1210227"/>
                <a:ext cx="4196475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U</a:t>
                </a:r>
                <a:r>
                  <a:rPr lang="en-US" sz="2400" baseline="-25000" dirty="0"/>
                  <a:t>* </a:t>
                </a:r>
                <a:r>
                  <a:rPr lang="en-US" sz="2400" dirty="0"/>
                  <a:t>models are theoretically valid where TKE produced = TKE dissipated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Lorke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&amp;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Peeters</a:t>
                </a:r>
                <a:r>
                  <a:rPr lang="en-US" sz="2400" dirty="0">
                    <a:solidFill>
                      <a:srgbClr val="C00000"/>
                    </a:solidFill>
                  </a:rPr>
                  <a:t>, 2006]</a:t>
                </a:r>
                <a:r>
                  <a:rPr lang="en-US" sz="2400" dirty="0"/>
                  <a:t>, which </a:t>
                </a:r>
                <a:r>
                  <a:rPr lang="en-US" sz="2400" u="sng" dirty="0"/>
                  <a:t>could</a:t>
                </a:r>
                <a:r>
                  <a:rPr lang="en-US" sz="2400" dirty="0"/>
                  <a:t> explain why their performance is so much better than just using stream power (</a:t>
                </a:r>
                <a:r>
                  <a:rPr lang="en-US" sz="2400" dirty="0" err="1"/>
                  <a:t>eD</a:t>
                </a:r>
                <a:r>
                  <a:rPr lang="en-US" sz="2400" dirty="0"/>
                  <a:t>) and why this is flipped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868CF-01BA-4A4F-9C2C-1F19F2A1A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4" y="1210227"/>
                <a:ext cx="4196475" cy="3046988"/>
              </a:xfrm>
              <a:prstGeom prst="rect">
                <a:avLst/>
              </a:prstGeom>
              <a:blipFill>
                <a:blip r:embed="rId3"/>
                <a:stretch>
                  <a:fillRect l="-2177" t="-1603" r="-3048" b="-3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39817A-A17C-4791-B4D0-CD09D009FE32}"/>
                  </a:ext>
                </a:extLst>
              </p:cNvPr>
              <p:cNvSpPr txBox="1"/>
              <p:nvPr/>
            </p:nvSpPr>
            <p:spPr>
              <a:xfrm>
                <a:off x="4966631" y="979395"/>
                <a:ext cx="140515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39817A-A17C-4791-B4D0-CD09D009F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631" y="979395"/>
                <a:ext cx="1405158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07DB73-58A0-4640-BD66-91A60F6C9852}"/>
                  </a:ext>
                </a:extLst>
              </p:cNvPr>
              <p:cNvSpPr txBox="1"/>
              <p:nvPr/>
            </p:nvSpPr>
            <p:spPr>
              <a:xfrm>
                <a:off x="8772705" y="887293"/>
                <a:ext cx="121011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07DB73-58A0-4640-BD66-91A60F6C9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705" y="887293"/>
                <a:ext cx="1210113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BA4DF1-B5D0-41EC-8579-6ABDB2F64C0C}"/>
                  </a:ext>
                </a:extLst>
              </p:cNvPr>
              <p:cNvSpPr txBox="1"/>
              <p:nvPr/>
            </p:nvSpPr>
            <p:spPr>
              <a:xfrm>
                <a:off x="8538594" y="3656835"/>
                <a:ext cx="13764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BA4DF1-B5D0-41EC-8579-6ABDB2F64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594" y="3656835"/>
                <a:ext cx="1376494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FD577D-F534-4061-936E-611442A802AF}"/>
                  </a:ext>
                </a:extLst>
              </p:cNvPr>
              <p:cNvSpPr txBox="1"/>
              <p:nvPr/>
            </p:nvSpPr>
            <p:spPr>
              <a:xfrm>
                <a:off x="4878897" y="3595280"/>
                <a:ext cx="158062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FD577D-F534-4061-936E-611442A80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97" y="3595280"/>
                <a:ext cx="158062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2A5CF97-466F-4E8A-9D11-BA3B2F95BF46}"/>
              </a:ext>
            </a:extLst>
          </p:cNvPr>
          <p:cNvSpPr txBox="1"/>
          <p:nvPr/>
        </p:nvSpPr>
        <p:spPr>
          <a:xfrm>
            <a:off x="0" y="6174120"/>
            <a:ext cx="4196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5723"/>
                </a:solidFill>
              </a:rPr>
              <a:t>These models are fit using the </a:t>
            </a:r>
            <a:r>
              <a:rPr lang="en-US" dirty="0" err="1">
                <a:solidFill>
                  <a:srgbClr val="385723"/>
                </a:solidFill>
              </a:rPr>
              <a:t>Ulseth</a:t>
            </a:r>
            <a:r>
              <a:rPr lang="en-US" dirty="0">
                <a:solidFill>
                  <a:srgbClr val="385723"/>
                </a:solidFill>
              </a:rPr>
              <a:t> </a:t>
            </a:r>
            <a:r>
              <a:rPr lang="en-US" dirty="0" err="1">
                <a:solidFill>
                  <a:srgbClr val="385723"/>
                </a:solidFill>
              </a:rPr>
              <a:t>etal</a:t>
            </a:r>
            <a:r>
              <a:rPr lang="en-US" dirty="0">
                <a:solidFill>
                  <a:srgbClr val="385723"/>
                </a:solidFill>
              </a:rPr>
              <a:t> (2019) dataset</a:t>
            </a:r>
          </a:p>
        </p:txBody>
      </p:sp>
    </p:spTree>
    <p:extLst>
      <p:ext uri="{BB962C8B-B14F-4D97-AF65-F5344CB8AC3E}">
        <p14:creationId xmlns:p14="http://schemas.microsoft.com/office/powerpoint/2010/main" val="33000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D66B7A-E65D-4CC7-BFE6-F83CC248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18" y="1011332"/>
            <a:ext cx="6316877" cy="44218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845521-5DB7-45B9-9860-280CF8B7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9" y="-47514"/>
            <a:ext cx="10515600" cy="1325563"/>
          </a:xfrm>
        </p:spPr>
        <p:txBody>
          <a:bodyPr/>
          <a:lstStyle/>
          <a:p>
            <a:r>
              <a:rPr lang="en-US" dirty="0"/>
              <a:t>Sidenote on scaling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868CF-01BA-4A4F-9C2C-1F19F2A1ACE6}"/>
                  </a:ext>
                </a:extLst>
              </p:cNvPr>
              <p:cNvSpPr txBox="1"/>
              <p:nvPr/>
            </p:nvSpPr>
            <p:spPr>
              <a:xfrm>
                <a:off x="7076335" y="1406218"/>
                <a:ext cx="4196475" cy="2316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0.28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b</a:t>
                </a:r>
                <a:r>
                  <a:rPr lang="en-US" sz="2400" dirty="0"/>
                  <a:t>ig rivers behave like estuary, ocean, lake, etc. and scale to the 1/4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Is the e model worse because of it’s dependence </a:t>
                </a:r>
                <a:r>
                  <a:rPr lang="en-US" sz="2400"/>
                  <a:t>on viscosity?</a:t>
                </a:r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A868CF-01BA-4A4F-9C2C-1F19F2A1A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335" y="1406218"/>
                <a:ext cx="4196475" cy="2316019"/>
              </a:xfrm>
              <a:prstGeom prst="rect">
                <a:avLst/>
              </a:prstGeom>
              <a:blipFill>
                <a:blip r:embed="rId3"/>
                <a:stretch>
                  <a:fillRect l="-2326" t="-2105" r="-116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39817A-A17C-4791-B4D0-CD09D009FE32}"/>
                  </a:ext>
                </a:extLst>
              </p:cNvPr>
              <p:cNvSpPr txBox="1"/>
              <p:nvPr/>
            </p:nvSpPr>
            <p:spPr>
              <a:xfrm>
                <a:off x="804024" y="851838"/>
                <a:ext cx="140515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39817A-A17C-4791-B4D0-CD09D009F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4" y="851838"/>
                <a:ext cx="1405158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07DB73-58A0-4640-BD66-91A60F6C9852}"/>
                  </a:ext>
                </a:extLst>
              </p:cNvPr>
              <p:cNvSpPr txBox="1"/>
              <p:nvPr/>
            </p:nvSpPr>
            <p:spPr>
              <a:xfrm>
                <a:off x="4037422" y="816384"/>
                <a:ext cx="121011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07DB73-58A0-4640-BD66-91A60F6C9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422" y="816384"/>
                <a:ext cx="1210113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BA4DF1-B5D0-41EC-8579-6ABDB2F64C0C}"/>
                  </a:ext>
                </a:extLst>
              </p:cNvPr>
              <p:cNvSpPr txBox="1"/>
              <p:nvPr/>
            </p:nvSpPr>
            <p:spPr>
              <a:xfrm>
                <a:off x="3998806" y="2991406"/>
                <a:ext cx="1376494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BA4DF1-B5D0-41EC-8579-6ABDB2F64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806" y="2991406"/>
                <a:ext cx="1376494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FD577D-F534-4061-936E-611442A802AF}"/>
                  </a:ext>
                </a:extLst>
              </p:cNvPr>
              <p:cNvSpPr txBox="1"/>
              <p:nvPr/>
            </p:nvSpPr>
            <p:spPr>
              <a:xfrm>
                <a:off x="919456" y="2960629"/>
                <a:ext cx="158062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FD577D-F534-4061-936E-611442A80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56" y="2960629"/>
                <a:ext cx="158062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2A5CF97-466F-4E8A-9D11-BA3B2F95BF46}"/>
              </a:ext>
            </a:extLst>
          </p:cNvPr>
          <p:cNvSpPr txBox="1"/>
          <p:nvPr/>
        </p:nvSpPr>
        <p:spPr>
          <a:xfrm>
            <a:off x="0" y="6174120"/>
            <a:ext cx="4196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5723"/>
                </a:solidFill>
              </a:rPr>
              <a:t>These models are fit using the </a:t>
            </a:r>
            <a:r>
              <a:rPr lang="en-US" dirty="0" err="1">
                <a:solidFill>
                  <a:srgbClr val="385723"/>
                </a:solidFill>
              </a:rPr>
              <a:t>Ulseth</a:t>
            </a:r>
            <a:r>
              <a:rPr lang="en-US" dirty="0">
                <a:solidFill>
                  <a:srgbClr val="385723"/>
                </a:solidFill>
              </a:rPr>
              <a:t> </a:t>
            </a:r>
            <a:r>
              <a:rPr lang="en-US" dirty="0" err="1">
                <a:solidFill>
                  <a:srgbClr val="385723"/>
                </a:solidFill>
              </a:rPr>
              <a:t>etal</a:t>
            </a:r>
            <a:r>
              <a:rPr lang="en-US" dirty="0">
                <a:solidFill>
                  <a:srgbClr val="385723"/>
                </a:solidFill>
              </a:rPr>
              <a:t> (2019)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A1B91B-A14A-4B9A-A071-09A71496393A}"/>
                  </a:ext>
                </a:extLst>
              </p:cNvPr>
              <p:cNvSpPr txBox="1"/>
              <p:nvPr/>
            </p:nvSpPr>
            <p:spPr>
              <a:xfrm>
                <a:off x="6944467" y="150678"/>
                <a:ext cx="5034863" cy="1134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385723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385723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3857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38572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3857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3857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38572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[Lamont &amp; Scott 1970]</a:t>
                </a:r>
                <a:r>
                  <a:rPr lang="en-US" sz="2400" dirty="0"/>
                  <a:t>, confirmed in lakes, ocean, estuary, etc.</a:t>
                </a:r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A1B91B-A14A-4B9A-A071-09A714963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467" y="150678"/>
                <a:ext cx="5034863" cy="1134670"/>
              </a:xfrm>
              <a:prstGeom prst="rect">
                <a:avLst/>
              </a:prstGeom>
              <a:blipFill>
                <a:blip r:embed="rId8"/>
                <a:stretch>
                  <a:fillRect l="-1816" r="-1937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2A3F81-86E8-486A-BE88-8BCBD25EEDF2}"/>
                  </a:ext>
                </a:extLst>
              </p:cNvPr>
              <p:cNvSpPr txBox="1"/>
              <p:nvPr/>
            </p:nvSpPr>
            <p:spPr>
              <a:xfrm>
                <a:off x="5925965" y="4115387"/>
                <a:ext cx="4196475" cy="469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0.73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2A3F81-86E8-486A-BE88-8BCBD25EE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65" y="4115387"/>
                <a:ext cx="4196475" cy="469167"/>
              </a:xfrm>
              <a:prstGeom prst="rect">
                <a:avLst/>
              </a:prstGeom>
              <a:blipFill>
                <a:blip r:embed="rId9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C4EF57B-BFCC-4712-9D30-63565FFDF68A}"/>
              </a:ext>
            </a:extLst>
          </p:cNvPr>
          <p:cNvSpPr txBox="1"/>
          <p:nvPr/>
        </p:nvSpPr>
        <p:spPr>
          <a:xfrm>
            <a:off x="7000634" y="4604460"/>
            <a:ext cx="4196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[</a:t>
            </a:r>
            <a:r>
              <a:rPr lang="en-US" sz="2400" dirty="0" err="1">
                <a:solidFill>
                  <a:srgbClr val="C00000"/>
                </a:solidFill>
              </a:rPr>
              <a:t>Ulseth</a:t>
            </a:r>
            <a:r>
              <a:rPr lang="en-US" sz="2400" dirty="0">
                <a:solidFill>
                  <a:srgbClr val="C00000"/>
                </a:solidFill>
              </a:rPr>
              <a:t> et al. 2019]</a:t>
            </a:r>
            <a:r>
              <a:rPr lang="en-US" sz="2400" dirty="0"/>
              <a:t> already showed empirically this doesn’t scale to the ¼ in steep rivers</a:t>
            </a:r>
          </a:p>
        </p:txBody>
      </p:sp>
    </p:spTree>
    <p:extLst>
      <p:ext uri="{BB962C8B-B14F-4D97-AF65-F5344CB8AC3E}">
        <p14:creationId xmlns:p14="http://schemas.microsoft.com/office/powerpoint/2010/main" val="348112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5521-5DB7-45B9-9860-280CF8B7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Exploiting this new theory for remote sensing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3FB1D4-E131-4E89-B2DD-A7FD70AA4B77}"/>
                  </a:ext>
                </a:extLst>
              </p:cNvPr>
              <p:cNvSpPr txBox="1"/>
              <p:nvPr/>
            </p:nvSpPr>
            <p:spPr>
              <a:xfrm>
                <a:off x="362824" y="1182231"/>
                <a:ext cx="4544736" cy="526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U</a:t>
                </a:r>
                <a:r>
                  <a:rPr lang="en-US" sz="2800" baseline="-25000" dirty="0"/>
                  <a:t>* </a:t>
                </a:r>
                <a:r>
                  <a:rPr lang="en-US" sz="2800" dirty="0"/>
                  <a:t>is almost entirely remotely sensible from large-scale altimeters like SWOT (unlike </a:t>
                </a:r>
                <a:r>
                  <a:rPr lang="en-US" sz="2800" dirty="0" err="1"/>
                  <a:t>eD</a:t>
                </a:r>
                <a:r>
                  <a:rPr lang="en-US" sz="2800" dirty="0"/>
                  <a:t>), opening the opportunity to indirectly remotely sense </a:t>
                </a:r>
                <a:r>
                  <a:rPr lang="en-US" sz="2800" i="1" dirty="0"/>
                  <a:t>k </a:t>
                </a:r>
                <a:r>
                  <a:rPr lang="en-US" sz="2800" dirty="0"/>
                  <a:t>with minimal unknowns</a:t>
                </a:r>
                <a:endParaRPr lang="en-US" sz="2800" i="1" dirty="0"/>
              </a:p>
              <a:p>
                <a:endParaRPr lang="en-US" sz="2800" i="1" dirty="0"/>
              </a:p>
              <a:p>
                <a:r>
                  <a:rPr lang="en-US" sz="2800" dirty="0"/>
                  <a:t>The only new term in this equation we can’t RS is the unchanging portion of the channel area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Wingdings" panose="05000000000000000000" pitchFamily="2" charset="2"/>
                  </a:rPr>
                  <a:t> Bayesian inference</a:t>
                </a:r>
                <a:r>
                  <a:rPr lang="en-US" sz="2800" i="1" dirty="0"/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3FB1D4-E131-4E89-B2DD-A7FD70AA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4" y="1182231"/>
                <a:ext cx="4544736" cy="5262979"/>
              </a:xfrm>
              <a:prstGeom prst="rect">
                <a:avLst/>
              </a:prstGeom>
              <a:blipFill>
                <a:blip r:embed="rId2"/>
                <a:stretch>
                  <a:fillRect l="-2819" t="-1159" r="-2148" b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651668-C8EC-4886-8AE5-742A502ACCC0}"/>
                  </a:ext>
                </a:extLst>
              </p:cNvPr>
              <p:cNvSpPr txBox="1"/>
              <p:nvPr/>
            </p:nvSpPr>
            <p:spPr>
              <a:xfrm>
                <a:off x="5259198" y="906113"/>
                <a:ext cx="6094602" cy="1479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sub>
                            </m:sSub>
                            <m:r>
                              <a:rPr lang="en-US" sz="28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  <m:d>
                              <m:dPr>
                                <m:endChr m:val="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80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𝑑𝐴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type m:val="lin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651668-C8EC-4886-8AE5-742A502AC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198" y="906113"/>
                <a:ext cx="6094602" cy="14795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70E0A15-2C93-4871-B451-D8C8A6AD0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2112" y="2468877"/>
            <a:ext cx="6321404" cy="33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824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River surface turbulence in large rivers driven by stream power: implications for remotely sensing gas exchange</vt:lpstr>
      <vt:lpstr>Intro</vt:lpstr>
      <vt:lpstr>Key points</vt:lpstr>
      <vt:lpstr>Two turbulence regimes at the river’s surface: background</vt:lpstr>
      <vt:lpstr>Two turbulence regimes at the river surface</vt:lpstr>
      <vt:lpstr>Implications for k scaling in large rivers</vt:lpstr>
      <vt:lpstr>Sidenote on scaling theory</vt:lpstr>
      <vt:lpstr>Exploiting this new theory for remote sensing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230</cp:revision>
  <dcterms:created xsi:type="dcterms:W3CDTF">2021-06-15T19:42:45Z</dcterms:created>
  <dcterms:modified xsi:type="dcterms:W3CDTF">2021-07-08T02:03:37Z</dcterms:modified>
</cp:coreProperties>
</file>