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D498-F27A-49B4-9703-75E1355AF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69C20-5697-4C75-A0B9-1762B058D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241D9-7F29-452D-9330-B493DACD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6303-5D5A-402B-984E-CC730C461B0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6982A-FACD-48D9-A9FB-72703384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B8D62-EFB2-4044-AC16-328FDE59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D09C-FDB1-4CBE-8D7F-3EAEC949F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4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9A7E-B785-46B9-AA30-A726F37AE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F3C3A-1805-4392-84FA-CAC64472F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ED4B5-A518-4EE8-B9C6-4F19AD63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6303-5D5A-402B-984E-CC730C461B0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377D6-7A8D-4E32-931F-FE469452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8C6CE-607B-44FA-8370-86239B11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D09C-FDB1-4CBE-8D7F-3EAEC949F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9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26F941-5305-4943-A1FA-C5D8552D8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73C58-0BCF-4116-AE84-00DB33606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1E21A-3D02-4135-8EAE-E9F218AE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6303-5D5A-402B-984E-CC730C461B0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51403-549C-4849-8BA1-67C9E68D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3F989-CEEE-441A-8ACB-F1A3AE81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D09C-FDB1-4CBE-8D7F-3EAEC949F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3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BC4C-0DC6-4ADD-A93D-D570D6694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928FF-2DBC-41BA-BD39-E6D771178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5E9A3-FE77-479D-AB48-8A2BAD97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6303-5D5A-402B-984E-CC730C461B0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A82BF-7F2E-4C3F-9867-78F48A17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D78AA-AC91-4026-9452-9FE65C32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D09C-FDB1-4CBE-8D7F-3EAEC949F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3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68D1-1EAA-4C84-9FE9-623BEF72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08E14-5DDA-4A4B-AB5C-3ABF3D063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42F40-2019-4B55-ADFF-30A0A3D8F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6303-5D5A-402B-984E-CC730C461B0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585A5-E783-4DFB-83C1-C8C2644A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E11E1-5256-4E9E-8190-971F30CC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D09C-FDB1-4CBE-8D7F-3EAEC949F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7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276C-3476-42A8-9DCD-B970B275E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D1062-C944-447C-8610-B8545B97F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322FD-E0B1-41D8-A913-086C48452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6EC47-16B6-4D95-97C0-698CC81F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6303-5D5A-402B-984E-CC730C461B0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9F24D-E810-4710-B540-63F988A7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49125-15C4-49E2-9397-CED6AE06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D09C-FDB1-4CBE-8D7F-3EAEC949F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4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2836-FB4B-4D65-BB27-F593C0EB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519E6-C1A7-437B-B4D9-0D4236222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1A668-D0AC-4A56-ABBC-F5CAA6079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329DD7-F909-4433-AC9F-48A042B50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CA99D-5CD8-4065-A090-F3A639B9E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7030C-CEEC-49E5-8447-22F844BF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6303-5D5A-402B-984E-CC730C461B0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7EB99A-33B0-486F-8523-31BD7A2E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9E309D-C468-4C23-A75A-5021A94C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D09C-FDB1-4CBE-8D7F-3EAEC949F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4B35-673F-4DAB-A6CA-CF740205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2E09D-D9EC-4D51-8156-CDF54B61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6303-5D5A-402B-984E-CC730C461B0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474F-7315-4EE6-B48F-A3F04106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E9BC3-B0F4-41DD-A1EF-58D642B0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D09C-FDB1-4CBE-8D7F-3EAEC949F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C9305-DD13-4F06-8BD7-C81E7902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6303-5D5A-402B-984E-CC730C461B0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678A5-D3A0-4B94-B889-61078B1A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76242-1A37-4A4D-B11C-36BFE48C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D09C-FDB1-4CBE-8D7F-3EAEC949F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2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A95F-427F-4BDC-9514-54B4293C3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DFD3-A9B8-4FBE-A8CD-B3A551104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CD9D0-4045-4E5B-86AD-397A68003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71EC4-FA1A-4B49-A7BC-A7CAE2DA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6303-5D5A-402B-984E-CC730C461B0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15CF9-56D7-481F-BA7C-19288793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B17C3-93FF-4784-81C6-F245FC3C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D09C-FDB1-4CBE-8D7F-3EAEC949F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0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07F5-0F9A-4BE5-A7BE-28BE7023E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450068-6EB4-4245-B510-0C46D8A2E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0E9EC-1E3F-447D-96A8-A5E52D92B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6EB67-B0D8-4367-A261-3D9F937B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6303-5D5A-402B-984E-CC730C461B0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304D8-931E-4431-A873-CA8FC888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CC13A-44D6-4FD4-BE7B-B41DC828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D09C-FDB1-4CBE-8D7F-3EAEC949F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16838E-9D54-4E37-A35C-B20CBEB6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AF503-BA54-434E-84E8-B922FD77E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3BEE0-FB18-40F0-820A-E7EB6C04E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96303-5D5A-402B-984E-CC730C461B0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36238-221A-4F01-945A-D5AACC7E0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D1BAA-01DA-4F2E-B495-550FCC4EC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0D09C-FDB1-4CBE-8D7F-3EAEC949F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2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57157-87F7-4057-AC42-57BD0781B7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Some crunchy Bayes stuff + a cool result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59BE392-A924-4636-9B86-485A383760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5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89E9-9877-4E9E-99FB-5EB6121B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19" y="501666"/>
            <a:ext cx="10515600" cy="1325563"/>
          </a:xfrm>
        </p:spPr>
        <p:txBody>
          <a:bodyPr/>
          <a:lstStyle/>
          <a:p>
            <a:r>
              <a:rPr lang="en-US" dirty="0"/>
              <a:t>STATS course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D52D8-7EAB-4123-BCD9-E89FB2712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19" y="2004996"/>
            <a:ext cx="10515600" cy="4351338"/>
          </a:xfrm>
        </p:spPr>
        <p:txBody>
          <a:bodyPr/>
          <a:lstStyle/>
          <a:p>
            <a:r>
              <a:rPr lang="en-US" sz="3200" dirty="0"/>
              <a:t>Build Bayesian model using some dataset</a:t>
            </a:r>
          </a:p>
          <a:p>
            <a:pPr lvl="1"/>
            <a:r>
              <a:rPr lang="en-US" sz="2800" dirty="0"/>
              <a:t>I’m building a regression model for the gas transfer dataset I have</a:t>
            </a:r>
          </a:p>
          <a:p>
            <a:pPr lvl="2"/>
            <a:r>
              <a:rPr lang="en-US" sz="2400" dirty="0"/>
              <a:t>To then use as the ‘flow law’ within my </a:t>
            </a:r>
            <a:r>
              <a:rPr lang="en-US" sz="2400" dirty="0" err="1"/>
              <a:t>McFLI</a:t>
            </a:r>
            <a:r>
              <a:rPr lang="en-US" sz="2400" dirty="0"/>
              <a:t>-style model</a:t>
            </a:r>
          </a:p>
          <a:p>
            <a:pPr lvl="1"/>
            <a:r>
              <a:rPr lang="en-US" sz="2800" dirty="0"/>
              <a:t>‘Bayesian Hierarchal Linear Regression Model’</a:t>
            </a:r>
          </a:p>
          <a:p>
            <a:pPr lvl="2"/>
            <a:r>
              <a:rPr lang="en-US" sz="2400" dirty="0"/>
              <a:t>Runs linear regressions for different groups, but weights these parameters differentially to account for sample size and sampling biases…</a:t>
            </a:r>
          </a:p>
          <a:p>
            <a:pPr lvl="3"/>
            <a:r>
              <a:rPr lang="en-US" sz="2000" dirty="0"/>
              <a:t>w/in group coefficients are also a f(global coefficients)</a:t>
            </a:r>
          </a:p>
          <a:p>
            <a:pPr lvl="2"/>
            <a:r>
              <a:rPr lang="en-US" sz="2400" dirty="0"/>
              <a:t>Maybe overkill for this, but a good course project!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5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A003-9E4C-4AC8-9C34-BE4E69B8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</a:t>
            </a:r>
            <a:r>
              <a:rPr lang="en-US" dirty="0" err="1"/>
              <a:t>Ulseth</a:t>
            </a:r>
            <a:r>
              <a:rPr lang="en-US" dirty="0"/>
              <a:t> </a:t>
            </a:r>
            <a:r>
              <a:rPr lang="en-US" dirty="0" err="1"/>
              <a:t>etal</a:t>
            </a:r>
            <a:r>
              <a:rPr lang="en-US" dirty="0"/>
              <a:t>. 2019</a:t>
            </a:r>
          </a:p>
        </p:txBody>
      </p:sp>
      <p:pic>
        <p:nvPicPr>
          <p:cNvPr id="2050" name="Picture 2" descr="figure2">
            <a:extLst>
              <a:ext uri="{FF2B5EF4-FFF2-40B4-BE49-F238E27FC236}">
                <a16:creationId xmlns:a16="http://schemas.microsoft.com/office/drawing/2014/main" id="{44689530-82C0-4FBB-851F-3D5654B36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6" y="1797050"/>
            <a:ext cx="6524625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57F09E-1C79-48D7-96B0-497DDE2B3050}"/>
              </a:ext>
            </a:extLst>
          </p:cNvPr>
          <p:cNvSpPr txBox="1"/>
          <p:nvPr/>
        </p:nvSpPr>
        <p:spPr>
          <a:xfrm>
            <a:off x="7784982" y="2708484"/>
            <a:ext cx="27086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 distinct ‘regimes’, where the physical driver behind k</a:t>
            </a:r>
            <a:r>
              <a:rPr lang="en-US" b="1" baseline="-25000" dirty="0"/>
              <a:t>600 </a:t>
            </a:r>
            <a:r>
              <a:rPr lang="en-US" b="1" dirty="0"/>
              <a:t>is speculated to be different.</a:t>
            </a:r>
          </a:p>
          <a:p>
            <a:endParaRPr lang="en-US" b="1" dirty="0"/>
          </a:p>
          <a:p>
            <a:r>
              <a:rPr lang="en-US" b="1" dirty="0"/>
              <a:t>Manifests as two distinct linear 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BB0AAE-B6C6-4812-BB1B-4DCE428FDEDA}"/>
              </a:ext>
            </a:extLst>
          </p:cNvPr>
          <p:cNvSpPr/>
          <p:nvPr/>
        </p:nvSpPr>
        <p:spPr>
          <a:xfrm>
            <a:off x="5285064" y="2927758"/>
            <a:ext cx="1493241" cy="260059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8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2B86-30A7-46D1-848B-6B5336C9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F5F88-696C-4C19-8B31-935D784F9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two Bayesian hierarchal linear regression models</a:t>
            </a:r>
          </a:p>
          <a:p>
            <a:pPr lvl="1"/>
            <a:r>
              <a:rPr lang="en-US" dirty="0"/>
              <a:t>Use river width as grouping variable, informed by dataset quartiles</a:t>
            </a:r>
          </a:p>
          <a:p>
            <a:pPr lvl="2"/>
            <a:r>
              <a:rPr lang="en-US" dirty="0"/>
              <a:t>Tiny (0-5m)</a:t>
            </a:r>
          </a:p>
          <a:p>
            <a:pPr lvl="2"/>
            <a:r>
              <a:rPr lang="en-US" dirty="0"/>
              <a:t>Small (5-10m)</a:t>
            </a:r>
          </a:p>
          <a:p>
            <a:pPr lvl="2"/>
            <a:r>
              <a:rPr lang="en-US" dirty="0"/>
              <a:t>Larger (10-50m)</a:t>
            </a:r>
          </a:p>
          <a:p>
            <a:pPr lvl="2"/>
            <a:r>
              <a:rPr lang="en-US" dirty="0"/>
              <a:t>SWOT-observable (50+m)</a:t>
            </a:r>
          </a:p>
          <a:p>
            <a:r>
              <a:rPr lang="en-US" dirty="0"/>
              <a:t>Confirm model fits the data</a:t>
            </a:r>
          </a:p>
          <a:p>
            <a:pPr lvl="1"/>
            <a:r>
              <a:rPr lang="en-US" dirty="0"/>
              <a:t>‘posterior predictive checks’</a:t>
            </a:r>
          </a:p>
          <a:p>
            <a:r>
              <a:rPr lang="en-US" dirty="0"/>
              <a:t>Compare regression lines across groups and against </a:t>
            </a:r>
            <a:r>
              <a:rPr lang="en-US" dirty="0" err="1"/>
              <a:t>Ulseth</a:t>
            </a:r>
            <a:r>
              <a:rPr lang="en-US" dirty="0"/>
              <a:t> </a:t>
            </a:r>
            <a:r>
              <a:rPr lang="en-US" dirty="0" err="1"/>
              <a:t>etal</a:t>
            </a:r>
            <a:r>
              <a:rPr lang="en-US" dirty="0"/>
              <a:t> 2019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3BA8FECF-FEC2-4002-876F-1950F705D4D7}"/>
              </a:ext>
            </a:extLst>
          </p:cNvPr>
          <p:cNvSpPr/>
          <p:nvPr/>
        </p:nvSpPr>
        <p:spPr>
          <a:xfrm>
            <a:off x="449160" y="1929468"/>
            <a:ext cx="238738" cy="28354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49EF284F-BC68-4487-8A04-D0B77564A145}"/>
              </a:ext>
            </a:extLst>
          </p:cNvPr>
          <p:cNvSpPr/>
          <p:nvPr/>
        </p:nvSpPr>
        <p:spPr>
          <a:xfrm flipV="1">
            <a:off x="449159" y="5068349"/>
            <a:ext cx="259361" cy="225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D8FE64-3A09-4E3A-8922-9A5D9BBAB97C}"/>
              </a:ext>
            </a:extLst>
          </p:cNvPr>
          <p:cNvSpPr txBox="1"/>
          <p:nvPr/>
        </p:nvSpPr>
        <p:spPr>
          <a:xfrm>
            <a:off x="-54877" y="2700876"/>
            <a:ext cx="771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FBB7A2-83B8-49E7-9045-3EDDCE3DF298}"/>
              </a:ext>
            </a:extLst>
          </p:cNvPr>
          <p:cNvSpPr txBox="1"/>
          <p:nvPr/>
        </p:nvSpPr>
        <p:spPr>
          <a:xfrm>
            <a:off x="-63267" y="4811569"/>
            <a:ext cx="77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us</a:t>
            </a:r>
          </a:p>
        </p:txBody>
      </p:sp>
    </p:spTree>
    <p:extLst>
      <p:ext uri="{BB962C8B-B14F-4D97-AF65-F5344CB8AC3E}">
        <p14:creationId xmlns:p14="http://schemas.microsoft.com/office/powerpoint/2010/main" val="226847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48FC-D091-4292-A6C8-0E6996C5E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257800" cy="2009955"/>
          </a:xfrm>
        </p:spPr>
        <p:txBody>
          <a:bodyPr/>
          <a:lstStyle/>
          <a:p>
            <a:r>
              <a:rPr lang="en-US" dirty="0"/>
              <a:t>Posterior Predictive Checks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F0A983-3A52-40EB-B14F-91EE1EF3D813}"/>
                  </a:ext>
                </a:extLst>
              </p:cNvPr>
              <p:cNvSpPr txBox="1"/>
              <p:nvPr/>
            </p:nvSpPr>
            <p:spPr>
              <a:xfrm>
                <a:off x="-116800" y="1827098"/>
                <a:ext cx="4106174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𝑟𝑒𝑝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𝑟𝑒𝑝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F0A983-3A52-40EB-B14F-91EE1EF3D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6800" y="1827098"/>
                <a:ext cx="4106174" cy="8188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AD25859-E0EC-4011-84A1-F8A729630B1C}"/>
              </a:ext>
            </a:extLst>
          </p:cNvPr>
          <p:cNvSpPr txBox="1"/>
          <p:nvPr/>
        </p:nvSpPr>
        <p:spPr>
          <a:xfrm>
            <a:off x="2747171" y="2469937"/>
            <a:ext cx="113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Posterior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3182B1-0BA6-4334-9B1C-6E133EBE7FC4}"/>
              </a:ext>
            </a:extLst>
          </p:cNvPr>
          <p:cNvSpPr txBox="1"/>
          <p:nvPr/>
        </p:nvSpPr>
        <p:spPr>
          <a:xfrm>
            <a:off x="1605422" y="2469937"/>
            <a:ext cx="136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Likelihood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FCE10F-3CAB-45C2-9FBD-53FA39D70F33}"/>
              </a:ext>
            </a:extLst>
          </p:cNvPr>
          <p:cNvSpPr txBox="1"/>
          <p:nvPr/>
        </p:nvSpPr>
        <p:spPr>
          <a:xfrm>
            <a:off x="262762" y="3336721"/>
            <a:ext cx="35627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Obtain posterior</a:t>
            </a:r>
          </a:p>
          <a:p>
            <a:pPr marL="342900" indent="-342900">
              <a:buAutoNum type="arabicParenR"/>
            </a:pPr>
            <a:r>
              <a:rPr lang="en-US" dirty="0"/>
              <a:t>Sample a set of parameters from the posterior</a:t>
            </a:r>
          </a:p>
          <a:p>
            <a:pPr marL="342900" indent="-342900">
              <a:buAutoNum type="arabicParenR"/>
            </a:pPr>
            <a:r>
              <a:rPr lang="en-US" dirty="0"/>
              <a:t>Use those values to sample ‘data’ from the likelihood</a:t>
            </a:r>
          </a:p>
          <a:p>
            <a:pPr marL="342900" indent="-342900">
              <a:buAutoNum type="arabicParenR"/>
            </a:pPr>
            <a:r>
              <a:rPr lang="en-US" dirty="0"/>
              <a:t>Do this 100s of times</a:t>
            </a:r>
          </a:p>
          <a:p>
            <a:pPr marL="342900" indent="-342900">
              <a:buAutoNum type="arabicParenR"/>
            </a:pPr>
            <a:r>
              <a:rPr lang="en-US" dirty="0"/>
              <a:t>Compare against actual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3CCE8E-A4BA-4F25-B667-243D43818391}"/>
              </a:ext>
            </a:extLst>
          </p:cNvPr>
          <p:cNvSpPr txBox="1"/>
          <p:nvPr/>
        </p:nvSpPr>
        <p:spPr>
          <a:xfrm>
            <a:off x="227352" y="2482781"/>
            <a:ext cx="147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Simulated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5C1638-80A5-44EB-A21B-03F006F83C42}"/>
              </a:ext>
            </a:extLst>
          </p:cNvPr>
          <p:cNvSpPr txBox="1"/>
          <p:nvPr/>
        </p:nvSpPr>
        <p:spPr>
          <a:xfrm>
            <a:off x="173061" y="5816657"/>
            <a:ext cx="4106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Don’t think this is too relevant to a </a:t>
            </a:r>
            <a:r>
              <a:rPr lang="en-US" b="1" dirty="0" err="1"/>
              <a:t>McFLI</a:t>
            </a:r>
            <a:r>
              <a:rPr lang="en-US" b="1" dirty="0"/>
              <a:t> but neat if you are ever building a more traditional Bayesian model</a:t>
            </a:r>
          </a:p>
        </p:txBody>
      </p:sp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7F4388F6-98E8-4ED2-8377-A2CDD51F0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04" y="-1"/>
            <a:ext cx="6403596" cy="686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29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B6CA-80DB-4041-8A45-0A1D879A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086819" cy="1325563"/>
          </a:xfrm>
        </p:spPr>
        <p:txBody>
          <a:bodyPr/>
          <a:lstStyle/>
          <a:p>
            <a:r>
              <a:rPr lang="en-US" dirty="0"/>
              <a:t>Ultimately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DD85DE-3F98-4562-A9C1-1D20173FF057}"/>
              </a:ext>
            </a:extLst>
          </p:cNvPr>
          <p:cNvSpPr txBox="1"/>
          <p:nvPr/>
        </p:nvSpPr>
        <p:spPr>
          <a:xfrm>
            <a:off x="126072" y="1458018"/>
            <a:ext cx="32694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set of regression coefficients for each river size group, ~regularized to account for small group sizes/ high in-group variability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1475166-1359-4134-A7DD-640649E7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643" y="228600"/>
            <a:ext cx="7315200" cy="6400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2" descr="figure2">
            <a:extLst>
              <a:ext uri="{FF2B5EF4-FFF2-40B4-BE49-F238E27FC236}">
                <a16:creationId xmlns:a16="http://schemas.microsoft.com/office/drawing/2014/main" id="{1EDC8129-7D64-49F5-9180-011A57E51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7" y="3951215"/>
            <a:ext cx="3613108" cy="260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B38D3A-13C9-4B86-ACAD-507327EDDCA0}"/>
              </a:ext>
            </a:extLst>
          </p:cNvPr>
          <p:cNvSpPr txBox="1"/>
          <p:nvPr/>
        </p:nvSpPr>
        <p:spPr>
          <a:xfrm>
            <a:off x="5259897" y="904021"/>
            <a:ext cx="2969702" cy="2031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SWOT-observable rivers have a fundamentally different scaling relationship than smaller ones</a:t>
            </a:r>
          </a:p>
          <a:p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Implicates the model I use in my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McFLI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method…</a:t>
            </a:r>
          </a:p>
        </p:txBody>
      </p:sp>
    </p:spTree>
    <p:extLst>
      <p:ext uri="{BB962C8B-B14F-4D97-AF65-F5344CB8AC3E}">
        <p14:creationId xmlns:p14="http://schemas.microsoft.com/office/powerpoint/2010/main" val="26923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B011-4FEA-49E4-A194-C9C36861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7F2B1-6102-44C2-99C6-2AFF3C551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AGU presentation submitted by the 11/20…</a:t>
            </a:r>
          </a:p>
          <a:p>
            <a:r>
              <a:rPr lang="en-US" dirty="0"/>
              <a:t>Keep fleshing out this model</a:t>
            </a:r>
          </a:p>
          <a:p>
            <a:r>
              <a:rPr lang="en-US" dirty="0"/>
              <a:t>Other coursework</a:t>
            </a:r>
          </a:p>
        </p:txBody>
      </p:sp>
    </p:spTree>
    <p:extLst>
      <p:ext uri="{BB962C8B-B14F-4D97-AF65-F5344CB8AC3E}">
        <p14:creationId xmlns:p14="http://schemas.microsoft.com/office/powerpoint/2010/main" val="732957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CD2E-D76C-4D59-B50B-86845138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Sizes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CD24C7A-C91D-4B73-9BF3-B39740C582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012718"/>
              </p:ext>
            </p:extLst>
          </p:nvPr>
        </p:nvGraphicFramePr>
        <p:xfrm>
          <a:off x="1904301" y="1825625"/>
          <a:ext cx="288581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2">
                  <a:extLst>
                    <a:ext uri="{9D8B030D-6E8A-4147-A177-3AD203B41FA5}">
                      <a16:colId xmlns:a16="http://schemas.microsoft.com/office/drawing/2014/main" val="1229564140"/>
                    </a:ext>
                  </a:extLst>
                </a:gridCol>
                <a:gridCol w="1065402">
                  <a:extLst>
                    <a:ext uri="{9D8B030D-6E8A-4147-A177-3AD203B41FA5}">
                      <a16:colId xmlns:a16="http://schemas.microsoft.com/office/drawing/2014/main" val="1829486753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1049804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86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0-5m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26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5-10m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14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10-50m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2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50+m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53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893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0-5m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7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5-10m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53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10-50m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52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50+m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87385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D334F51-E47F-49C7-BA8B-36727BFF78CB}"/>
              </a:ext>
            </a:extLst>
          </p:cNvPr>
          <p:cNvSpPr txBox="1"/>
          <p:nvPr/>
        </p:nvSpPr>
        <p:spPr>
          <a:xfrm>
            <a:off x="6316910" y="3196206"/>
            <a:ext cx="345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two groups have smaller samples, and 24 really isn’t that bad…</a:t>
            </a:r>
          </a:p>
        </p:txBody>
      </p:sp>
    </p:spTree>
    <p:extLst>
      <p:ext uri="{BB962C8B-B14F-4D97-AF65-F5344CB8AC3E}">
        <p14:creationId xmlns:p14="http://schemas.microsoft.com/office/powerpoint/2010/main" val="251983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364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Some crunchy Bayes stuff + a cool result</vt:lpstr>
      <vt:lpstr>STATS course project</vt:lpstr>
      <vt:lpstr>Dataset: Ulseth etal. 2019</vt:lpstr>
      <vt:lpstr>What I’ve done</vt:lpstr>
      <vt:lpstr>Posterior Predictive Checks</vt:lpstr>
      <vt:lpstr>Ultimately</vt:lpstr>
      <vt:lpstr>This week</vt:lpstr>
      <vt:lpstr>Group Sizes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update</dc:title>
  <dc:creator>Craig Brinkerhoff</dc:creator>
  <cp:lastModifiedBy>Craig Brinkerhoff</cp:lastModifiedBy>
  <cp:revision>75</cp:revision>
  <dcterms:created xsi:type="dcterms:W3CDTF">2020-11-02T13:17:30Z</dcterms:created>
  <dcterms:modified xsi:type="dcterms:W3CDTF">2020-11-02T19:27:02Z</dcterms:modified>
</cp:coreProperties>
</file>