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A792-2A6F-45B2-9966-9B517226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7312-BE1A-4A15-9558-C19141D88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83BC-E3A5-4227-B25B-B7548ED2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8A9B-EB76-43D6-BD07-2354EBBF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056B-844B-447A-84C2-D294093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19A3-B1B8-46EB-89FA-0A837257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E14AA-5F3E-4D60-AC68-6660652F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6FA6-64B1-4BC9-963B-C6EC9C21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4070-B2CF-48EC-B75B-C7A94972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FE2C-C2B1-477F-A3B8-A3D076C2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02ED-2AC9-443F-ACA5-597A424DE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B64C5-EC55-41F8-9BFE-7D150C70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BD92-F6CE-4C48-A984-5815BB05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0394-5634-4533-8AD6-DA58D644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D256-853A-4707-A608-E66F8207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D80F-3050-4BBD-8E16-BFBF3639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2D8E-42CF-41AA-A28D-DE01AD4E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4DD8-329A-40B3-B851-2D4BF5B0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F3DB-2367-42C1-B7FC-7B3FC6A3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80D9-37F6-42F2-9DCF-C3FBA7C0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EC4-FADC-477C-8220-18533A4A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5A06-B8AE-450A-948E-D5B90E56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0BBC-CC15-41E5-9AF0-5CCF5B38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3970-BE78-4052-A0AD-6AC655B8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4112-A077-4B85-86C9-B657397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F292-581C-41C8-8B2C-2A1353D7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857B-5C84-4A06-A662-D29C871D2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18FD3-4A65-4CAF-91CE-03957061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AA44A-44DE-45CD-8543-8D7F6650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44152-AEAB-47E3-A19F-6FD8544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6A87B-2692-420A-8E3F-D7EEDE9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9983-28BC-4BE1-A061-5BDBF23D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3DC2-E677-407A-B5AA-ED316AEA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0852B-0D79-469F-8693-54B46E0B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E7FAA-8103-45E5-8D4D-29154E814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238AF-3AB7-45B5-ABDC-719C236C3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F1C80-135B-42E1-9543-11B3F6CA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BBE37-E945-43FA-B1A6-7A2448D4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3588A-9A0F-4F16-849F-64FEC4EB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DDF7-A211-4119-BBA7-400217C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04A04-224C-4F0A-8E42-8AC86343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F8ED9-6F27-4ED0-9996-92A82F26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70F33-20F3-457A-8E31-19E476E4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4098B-CE6D-49FB-A6C3-4906D0BD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D94D6-494E-4DA8-A844-363D4BD7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9C11-2275-4C99-BEEC-E8E43C0F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697A-6FCD-47E3-9A04-4F5CA806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6CD3-D9D6-4668-9EFA-C63CDE11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571C7-2855-44B0-BA80-EEB5DAAE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36FF-FAEE-4C6A-926F-0D8FD626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3E6F5-1FC2-4A59-8ABD-BB2E5F8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6A39B-CD7B-4D54-902B-4909BC54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7E6B-7279-43D3-8AF5-CD9084A2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71733-C177-438F-8B2E-371C5000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88669-EC57-4803-8157-8DF9C50D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B28BC-ED50-46F9-8846-44E2FB09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1DC6F-8DA8-4815-A673-0516AB6F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A90D1-BA58-451F-BB71-5E7C8CBA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E591A-1503-4E89-90F6-A2947B53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B90A-C4C7-4297-82E5-1C3B0AD9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CFA8-089E-457E-AD31-355E55CAE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C099-58DF-40F1-869E-2C672413A0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DED2-644B-4AA3-9C31-CBC09989A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5910-136D-4EFE-9A6D-48B386A76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1F8A-73D8-4182-B2B4-E5BB26469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4354-8B5D-49F9-A7A0-BE26D6A4D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 of River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03EE5-2BD2-474D-8822-2C85507EB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7721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3CA9-0A9E-403E-A9EF-0DD8A143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B746-D239-4A32-BC8A-F540CEAE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5277"/>
          </a:xfrm>
        </p:spPr>
        <p:txBody>
          <a:bodyPr>
            <a:normAutofit/>
          </a:bodyPr>
          <a:lstStyle/>
          <a:p>
            <a:r>
              <a:rPr lang="en-US" dirty="0"/>
              <a:t>Actual validation</a:t>
            </a:r>
          </a:p>
          <a:p>
            <a:r>
              <a:rPr lang="en-US" dirty="0"/>
              <a:t>Use </a:t>
            </a:r>
            <a:r>
              <a:rPr lang="en-US" dirty="0" err="1"/>
              <a:t>Shaoda’s</a:t>
            </a:r>
            <a:r>
              <a:rPr lang="en-US" dirty="0"/>
              <a:t> monthly CO2 data as priors (instead of </a:t>
            </a:r>
            <a:r>
              <a:rPr lang="en-US" dirty="0" err="1"/>
              <a:t>Lauerwald</a:t>
            </a:r>
            <a:r>
              <a:rPr lang="en-US" dirty="0"/>
              <a:t> et al. 2015’s time-invariant, gridded data)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Future:</a:t>
            </a:r>
          </a:p>
          <a:p>
            <a:pPr lvl="1"/>
            <a:r>
              <a:rPr lang="en-US" dirty="0"/>
              <a:t>Compare outputs across </a:t>
            </a:r>
            <a:r>
              <a:rPr lang="en-US" dirty="0" err="1"/>
              <a:t>pepsi</a:t>
            </a:r>
            <a:r>
              <a:rPr lang="en-US" dirty="0"/>
              <a:t> 2/SWOT sampling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6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5F7B66-A7BC-4BB3-B4BF-A71ED579D9B6}"/>
              </a:ext>
            </a:extLst>
          </p:cNvPr>
          <p:cNvSpPr txBox="1"/>
          <p:nvPr/>
        </p:nvSpPr>
        <p:spPr>
          <a:xfrm>
            <a:off x="3781888" y="1802167"/>
            <a:ext cx="397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Current concerns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77B1-9161-476E-BEDC-B867C5028746}"/>
              </a:ext>
            </a:extLst>
          </p:cNvPr>
          <p:cNvSpPr txBox="1"/>
          <p:nvPr/>
        </p:nvSpPr>
        <p:spPr>
          <a:xfrm>
            <a:off x="3781887" y="2512380"/>
            <a:ext cx="4847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Quantifying uncertainty for CO2 evasion model</a:t>
            </a:r>
          </a:p>
          <a:p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Validating the posterior</a:t>
            </a:r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Found a typo in model too!</a:t>
            </a:r>
          </a:p>
        </p:txBody>
      </p:sp>
    </p:spTree>
    <p:extLst>
      <p:ext uri="{BB962C8B-B14F-4D97-AF65-F5344CB8AC3E}">
        <p14:creationId xmlns:p14="http://schemas.microsoft.com/office/powerpoint/2010/main" val="103529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6F67-47A7-478A-9DED-1D7A84DC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evasion model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3D6E-B848-4BC4-AB76-3E053DD2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Sigma_man</a:t>
            </a:r>
            <a:r>
              <a:rPr lang="en-US" dirty="0"/>
              <a:t> and </a:t>
            </a:r>
            <a:r>
              <a:rPr lang="en-US" dirty="0" err="1"/>
              <a:t>sigma_amhg</a:t>
            </a:r>
            <a:r>
              <a:rPr lang="en-US" dirty="0"/>
              <a:t> (in BAM) represent flow law error and manifest in the model as the posterior SD</a:t>
            </a:r>
          </a:p>
          <a:p>
            <a:pPr lvl="1"/>
            <a:r>
              <a:rPr lang="en-US" dirty="0"/>
              <a:t>I know </a:t>
            </a:r>
            <a:r>
              <a:rPr lang="en-US" dirty="0" err="1"/>
              <a:t>sigma_amhg</a:t>
            </a:r>
            <a:r>
              <a:rPr lang="en-US" dirty="0"/>
              <a:t> was defined empirically w/ </a:t>
            </a:r>
            <a:r>
              <a:rPr lang="en-US" dirty="0" err="1"/>
              <a:t>hydroSWOT</a:t>
            </a:r>
            <a:r>
              <a:rPr lang="en-US" dirty="0"/>
              <a:t>, and believe </a:t>
            </a:r>
            <a:r>
              <a:rPr lang="en-US" dirty="0" err="1"/>
              <a:t>sigma_man</a:t>
            </a:r>
            <a:r>
              <a:rPr lang="en-US" dirty="0"/>
              <a:t> was too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lack training data for CO2 fluxes + hydraulics to do the same thing</a:t>
            </a:r>
          </a:p>
          <a:p>
            <a:endParaRPr lang="en-US" dirty="0"/>
          </a:p>
          <a:p>
            <a:r>
              <a:rPr lang="en-US" dirty="0"/>
              <a:t>So I used Monte Carlo simulations to explore propagation of uncertainty through model</a:t>
            </a:r>
          </a:p>
        </p:txBody>
      </p:sp>
    </p:spTree>
    <p:extLst>
      <p:ext uri="{BB962C8B-B14F-4D97-AF65-F5344CB8AC3E}">
        <p14:creationId xmlns:p14="http://schemas.microsoft.com/office/powerpoint/2010/main" val="37076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6F67-47A7-478A-9DED-1D7A84DC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CO2 evasion model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3D6E-B848-4BC4-AB76-3E053DD2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ran Monte Carlo simulations for 10,000 random sets of realistic hydraulic measurements.</a:t>
            </a:r>
          </a:p>
          <a:p>
            <a:pPr lvl="1"/>
            <a:r>
              <a:rPr lang="en-US" dirty="0"/>
              <a:t>For each MC simulation: Assuming no measurement error, 10,000 sets of model parameters were randomly sampled from parameter distributions (via mean and </a:t>
            </a:r>
            <a:r>
              <a:rPr lang="en-US" dirty="0" err="1"/>
              <a:t>sigmas</a:t>
            </a:r>
            <a:r>
              <a:rPr lang="en-US" dirty="0"/>
              <a:t> from Raymond et al 2012)</a:t>
            </a:r>
          </a:p>
          <a:p>
            <a:pPr lvl="2"/>
            <a:r>
              <a:rPr lang="en-US" dirty="0"/>
              <a:t>Manning’s equation uncertainty defined by Hagemann et al. (2017)</a:t>
            </a:r>
          </a:p>
        </p:txBody>
      </p:sp>
    </p:spTree>
    <p:extLst>
      <p:ext uri="{BB962C8B-B14F-4D97-AF65-F5344CB8AC3E}">
        <p14:creationId xmlns:p14="http://schemas.microsoft.com/office/powerpoint/2010/main" val="316544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3FC8C5-2164-4498-A66C-76630AF5263F}"/>
              </a:ext>
            </a:extLst>
          </p:cNvPr>
          <p:cNvSpPr txBox="1"/>
          <p:nvPr/>
        </p:nvSpPr>
        <p:spPr>
          <a:xfrm>
            <a:off x="7396363" y="4180319"/>
            <a:ext cx="3781888" cy="24622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Mean model uncertainty of 0.31</a:t>
            </a:r>
          </a:p>
          <a:p>
            <a:endParaRPr lang="en-US" sz="2000" dirty="0"/>
          </a:p>
          <a:p>
            <a:r>
              <a:rPr lang="en-US" sz="2000" dirty="0"/>
              <a:t>Little higher than Manning’s uncertainty in BAM (0.22), as expected</a:t>
            </a:r>
          </a:p>
          <a:p>
            <a:endParaRPr lang="en-US" dirty="0"/>
          </a:p>
          <a:p>
            <a:r>
              <a:rPr lang="en-US" dirty="0"/>
              <a:t>Makes sense given the relatively poor performance of gas transfer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501BF-47FC-4C29-9DEB-3653515F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4" y="1288676"/>
            <a:ext cx="6078245" cy="556932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72995-DDD3-49A5-A5D6-F53A1C0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9" t="22136" r="2959" b="14822"/>
          <a:stretch/>
        </p:blipFill>
        <p:spPr>
          <a:xfrm>
            <a:off x="7741327" y="257454"/>
            <a:ext cx="3781889" cy="3460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20230-2F97-406A-AB5E-8594D069C9B4}"/>
              </a:ext>
            </a:extLst>
          </p:cNvPr>
          <p:cNvSpPr txBox="1"/>
          <p:nvPr/>
        </p:nvSpPr>
        <p:spPr>
          <a:xfrm>
            <a:off x="10825356" y="130007"/>
            <a:ext cx="1594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example simulation output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AD97C3A-461A-4977-9186-C0A1134BE9AB}"/>
              </a:ext>
            </a:extLst>
          </p:cNvPr>
          <p:cNvSpPr/>
          <p:nvPr/>
        </p:nvSpPr>
        <p:spPr>
          <a:xfrm rot="20055643">
            <a:off x="4262177" y="1196107"/>
            <a:ext cx="3174721" cy="4188752"/>
          </a:xfrm>
          <a:prstGeom prst="rightBrace">
            <a:avLst>
              <a:gd name="adj1" fmla="val 8333"/>
              <a:gd name="adj2" fmla="val 7850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38DB7F-D7A0-48FE-96CF-68F68DEC37CE}"/>
              </a:ext>
            </a:extLst>
          </p:cNvPr>
          <p:cNvSpPr txBox="1">
            <a:spLocks/>
          </p:cNvSpPr>
          <p:nvPr/>
        </p:nvSpPr>
        <p:spPr>
          <a:xfrm>
            <a:off x="175859" y="57026"/>
            <a:ext cx="7693242" cy="1315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Quantifying CO2 evasion model uncertainty</a:t>
            </a:r>
          </a:p>
        </p:txBody>
      </p:sp>
    </p:spTree>
    <p:extLst>
      <p:ext uri="{BB962C8B-B14F-4D97-AF65-F5344CB8AC3E}">
        <p14:creationId xmlns:p14="http://schemas.microsoft.com/office/powerpoint/2010/main" val="31293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3885-9268-420E-8394-801C0293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‘Validating’ the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E069-30E2-4CD1-930B-AE49A271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there (only) 4 priors in the model: A0, n, CO2 flux, and CO2 concentration difference</a:t>
            </a:r>
          </a:p>
          <a:p>
            <a:r>
              <a:rPr lang="en-US" dirty="0"/>
              <a:t>With new model error, I ran model on 5 reaches of Ohio River Pepsi 2 data</a:t>
            </a:r>
          </a:p>
          <a:p>
            <a:pPr lvl="1"/>
            <a:r>
              <a:rPr lang="en-US" dirty="0"/>
              <a:t>Using 10 day sampling (phase 2 of </a:t>
            </a:r>
            <a:r>
              <a:rPr lang="en-US" dirty="0" err="1"/>
              <a:t>pepsi</a:t>
            </a:r>
            <a:r>
              <a:rPr lang="en-US" dirty="0"/>
              <a:t> 2)</a:t>
            </a:r>
          </a:p>
          <a:p>
            <a:pPr lvl="2"/>
            <a:r>
              <a:rPr lang="en-US" dirty="0"/>
              <a:t>Field measurements were every 14 days</a:t>
            </a:r>
          </a:p>
          <a:p>
            <a:r>
              <a:rPr lang="en-US" dirty="0"/>
              <a:t>Have ‘validation’ data for all priors but the CO2 flux</a:t>
            </a:r>
          </a:p>
          <a:p>
            <a:pPr lvl="1"/>
            <a:r>
              <a:rPr lang="en-US" dirty="0"/>
              <a:t>The one we actually care about!!!!</a:t>
            </a:r>
          </a:p>
        </p:txBody>
      </p:sp>
    </p:spTree>
    <p:extLst>
      <p:ext uri="{BB962C8B-B14F-4D97-AF65-F5344CB8AC3E}">
        <p14:creationId xmlns:p14="http://schemas.microsoft.com/office/powerpoint/2010/main" val="21582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2A23-A015-4D89-B276-D1F21D92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4" y="542679"/>
            <a:ext cx="469258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‘Validating’ the</a:t>
            </a:r>
            <a:br>
              <a:rPr lang="en-US" dirty="0"/>
            </a:br>
            <a:r>
              <a:rPr lang="en-US" dirty="0"/>
              <a:t>posterior- Hydraulics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EE361-D6EE-458C-978B-C4C4D543FA77}"/>
              </a:ext>
            </a:extLst>
          </p:cNvPr>
          <p:cNvSpPr txBox="1"/>
          <p:nvPr/>
        </p:nvSpPr>
        <p:spPr>
          <a:xfrm>
            <a:off x="309074" y="2065342"/>
            <a:ext cx="70327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Black is truth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Blue is </a:t>
            </a:r>
            <a:r>
              <a:rPr lang="en-US" sz="2400" b="1" dirty="0" err="1">
                <a:solidFill>
                  <a:schemeClr val="accent1"/>
                </a:solidFill>
              </a:rPr>
              <a:t>geoBAM</a:t>
            </a:r>
            <a:r>
              <a:rPr lang="en-US" sz="2400" b="1" dirty="0">
                <a:solidFill>
                  <a:schemeClr val="accent1"/>
                </a:solidFill>
              </a:rPr>
              <a:t> prior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Green is posterior</a:t>
            </a:r>
          </a:p>
          <a:p>
            <a:endParaRPr lang="en-US" sz="2400" dirty="0"/>
          </a:p>
          <a:p>
            <a:r>
              <a:rPr lang="en-US" sz="2400" dirty="0"/>
              <a:t>A0 and Manning’s n priors are reasonably</a:t>
            </a:r>
          </a:p>
          <a:p>
            <a:r>
              <a:rPr lang="en-US" sz="2400" dirty="0"/>
              <a:t>recovered in the posterior</a:t>
            </a:r>
          </a:p>
          <a:p>
            <a:endParaRPr lang="en-US" sz="2400" dirty="0"/>
          </a:p>
          <a:p>
            <a:r>
              <a:rPr lang="en-US" sz="2400" dirty="0"/>
              <a:t>Note that ‘observed n’ is invariant b/c this is HEC-RAS</a:t>
            </a:r>
          </a:p>
          <a:p>
            <a:endParaRPr lang="en-US" sz="2400" dirty="0"/>
          </a:p>
          <a:p>
            <a:r>
              <a:rPr lang="en-US" sz="2400" dirty="0"/>
              <a:t>4/10: Posterior is ‘improved’ from prior</a:t>
            </a:r>
          </a:p>
          <a:p>
            <a:r>
              <a:rPr lang="en-US" sz="2400" dirty="0"/>
              <a:t>3/10: Posterior and prior are ~same</a:t>
            </a:r>
          </a:p>
          <a:p>
            <a:r>
              <a:rPr lang="en-US" sz="2400" dirty="0"/>
              <a:t>3/10: Posterior is ‘worse’ than prior (but still in PDF)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8D273-4749-48D6-B130-90559F3D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48" y="0"/>
            <a:ext cx="479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image">
            <a:extLst>
              <a:ext uri="{FF2B5EF4-FFF2-40B4-BE49-F238E27FC236}">
                <a16:creationId xmlns:a16="http://schemas.microsoft.com/office/drawing/2014/main" id="{0059FA58-B0B6-4517-AA4E-37BE0546E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9"/>
          <a:stretch/>
        </p:blipFill>
        <p:spPr bwMode="auto">
          <a:xfrm>
            <a:off x="6882028" y="0"/>
            <a:ext cx="5309972" cy="63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D2A23-A015-4D89-B276-D1F21D92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6" y="234192"/>
            <a:ext cx="4692589" cy="1660683"/>
          </a:xfrm>
        </p:spPr>
        <p:txBody>
          <a:bodyPr>
            <a:normAutofit fontScale="90000"/>
          </a:bodyPr>
          <a:lstStyle/>
          <a:p>
            <a:r>
              <a:rPr lang="en-US" dirty="0"/>
              <a:t>‘Validating’ the</a:t>
            </a:r>
            <a:br>
              <a:rPr lang="en-US" dirty="0"/>
            </a:br>
            <a:r>
              <a:rPr lang="en-US" dirty="0"/>
              <a:t>posterior- biogeochemistry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EE361-D6EE-458C-978B-C4C4D543FA77}"/>
              </a:ext>
            </a:extLst>
          </p:cNvPr>
          <p:cNvSpPr txBox="1"/>
          <p:nvPr/>
        </p:nvSpPr>
        <p:spPr>
          <a:xfrm>
            <a:off x="1506378" y="4172505"/>
            <a:ext cx="4335959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Using field data from a few kms upstream, there is strong agreement b/w posterior and field measurements</a:t>
            </a:r>
          </a:p>
          <a:p>
            <a:endParaRPr lang="en-US" sz="2400" dirty="0"/>
          </a:p>
          <a:p>
            <a:r>
              <a:rPr lang="en-US" sz="2400" dirty="0"/>
              <a:t>VERY different from prior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C3809F-43CB-4836-8416-F625A0F8804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674358" y="1757209"/>
            <a:ext cx="3207670" cy="241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65C2F5-4F8E-4EB4-ADAE-0D393A0DC406}"/>
              </a:ext>
            </a:extLst>
          </p:cNvPr>
          <p:cNvSpPr txBox="1"/>
          <p:nvPr/>
        </p:nvSpPr>
        <p:spPr>
          <a:xfrm rot="19494519">
            <a:off x="3928569" y="2759124"/>
            <a:ext cx="197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Beauliu</a:t>
            </a:r>
            <a:r>
              <a:rPr lang="en-US" dirty="0"/>
              <a:t> et al. 2012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3E1E0E-E840-4AA6-8BD4-E3AEE41F58CF}"/>
              </a:ext>
            </a:extLst>
          </p:cNvPr>
          <p:cNvSpPr/>
          <p:nvPr/>
        </p:nvSpPr>
        <p:spPr>
          <a:xfrm>
            <a:off x="6119025" y="2973136"/>
            <a:ext cx="2895493" cy="3550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E6CBC6-3A08-4AAC-A3AE-277372C8F4D8}"/>
              </a:ext>
            </a:extLst>
          </p:cNvPr>
          <p:cNvSpPr/>
          <p:nvPr/>
        </p:nvSpPr>
        <p:spPr>
          <a:xfrm>
            <a:off x="8700120" y="3428999"/>
            <a:ext cx="198454" cy="2826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D24730-FA36-4F34-A9F6-D65558C93781}"/>
              </a:ext>
            </a:extLst>
          </p:cNvPr>
          <p:cNvSpPr/>
          <p:nvPr/>
        </p:nvSpPr>
        <p:spPr>
          <a:xfrm>
            <a:off x="8921310" y="3033528"/>
            <a:ext cx="294044" cy="261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B890-FDE0-4766-A36E-1607FBDC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354" y="2973136"/>
            <a:ext cx="3081072" cy="28231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F56D004-9FAC-4F00-8EF7-4AA395CA82F3}"/>
              </a:ext>
            </a:extLst>
          </p:cNvPr>
          <p:cNvSpPr/>
          <p:nvPr/>
        </p:nvSpPr>
        <p:spPr>
          <a:xfrm>
            <a:off x="12023498" y="3889445"/>
            <a:ext cx="168502" cy="1043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33BF0E-245F-4AD5-A290-D02B842A68AC}"/>
              </a:ext>
            </a:extLst>
          </p:cNvPr>
          <p:cNvCxnSpPr>
            <a:cxnSpLocks/>
          </p:cNvCxnSpPr>
          <p:nvPr/>
        </p:nvCxnSpPr>
        <p:spPr>
          <a:xfrm flipV="1">
            <a:off x="9507984" y="0"/>
            <a:ext cx="0" cy="582375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737BF0-5B37-42DF-B391-3FAD22907828}"/>
              </a:ext>
            </a:extLst>
          </p:cNvPr>
          <p:cNvCxnSpPr>
            <a:cxnSpLocks/>
          </p:cNvCxnSpPr>
          <p:nvPr/>
        </p:nvCxnSpPr>
        <p:spPr>
          <a:xfrm flipV="1">
            <a:off x="11915311" y="1"/>
            <a:ext cx="0" cy="582374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5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0397-AAB6-4D9D-947B-5E5AB3A3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365124"/>
            <a:ext cx="10515600" cy="1325563"/>
          </a:xfrm>
        </p:spPr>
        <p:txBody>
          <a:bodyPr/>
          <a:lstStyle/>
          <a:p>
            <a:r>
              <a:rPr lang="en-US" dirty="0"/>
              <a:t>CO2 Flux (posterior)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BD686-1B8B-46B7-A4C6-B6A1CE8C83B4}"/>
              </a:ext>
            </a:extLst>
          </p:cNvPr>
          <p:cNvSpPr txBox="1"/>
          <p:nvPr/>
        </p:nvSpPr>
        <p:spPr>
          <a:xfrm>
            <a:off x="461639" y="2219417"/>
            <a:ext cx="4518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If I had the raw data from </a:t>
            </a:r>
            <a:r>
              <a:rPr lang="en-US" sz="2400" dirty="0" err="1">
                <a:sym typeface="Wingdings" panose="05000000000000000000" pitchFamily="2" charset="2"/>
              </a:rPr>
              <a:t>Beauliu</a:t>
            </a:r>
            <a:r>
              <a:rPr lang="en-US" sz="2400" dirty="0">
                <a:sym typeface="Wingdings" panose="05000000000000000000" pitchFamily="2" charset="2"/>
              </a:rPr>
              <a:t> 2012, I could actually validate this and the previous slide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Significant difference from prior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35DA7-FD6C-495E-88AC-28F46D03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28" y="1027906"/>
            <a:ext cx="5746984" cy="52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443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RS of River CO2</vt:lpstr>
      <vt:lpstr>PowerPoint Presentation</vt:lpstr>
      <vt:lpstr>Quantifying evasion model uncertainty</vt:lpstr>
      <vt:lpstr>Quantifying CO2 evasion model uncertainty</vt:lpstr>
      <vt:lpstr>PowerPoint Presentation</vt:lpstr>
      <vt:lpstr>‘Validating’ the posterior</vt:lpstr>
      <vt:lpstr>‘Validating’ the posterior- Hydraulics</vt:lpstr>
      <vt:lpstr>‘Validating’ the posterior- biogeochemistry</vt:lpstr>
      <vt:lpstr>CO2 Flux (posterior)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 of Rivers</dc:title>
  <dc:creator>Craig Brinkerhoff</dc:creator>
  <cp:lastModifiedBy>Craig Brinkerhoff</cp:lastModifiedBy>
  <cp:revision>128</cp:revision>
  <dcterms:created xsi:type="dcterms:W3CDTF">2020-06-12T15:42:30Z</dcterms:created>
  <dcterms:modified xsi:type="dcterms:W3CDTF">2020-06-15T15:29:45Z</dcterms:modified>
</cp:coreProperties>
</file>