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7" r:id="rId3"/>
    <p:sldId id="344" r:id="rId4"/>
    <p:sldId id="356" r:id="rId5"/>
    <p:sldId id="346" r:id="rId6"/>
    <p:sldId id="345" r:id="rId7"/>
    <p:sldId id="355" r:id="rId8"/>
    <p:sldId id="261" r:id="rId9"/>
    <p:sldId id="262" r:id="rId10"/>
    <p:sldId id="357" r:id="rId11"/>
    <p:sldId id="352" r:id="rId12"/>
    <p:sldId id="353" r:id="rId13"/>
    <p:sldId id="3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3D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77" autoAdjust="0"/>
    <p:restoredTop sz="94660"/>
  </p:normalViewPr>
  <p:slideViewPr>
    <p:cSldViewPr snapToGrid="0">
      <p:cViewPr varScale="1">
        <p:scale>
          <a:sx n="85" d="100"/>
          <a:sy n="85" d="100"/>
        </p:scale>
        <p:origin x="878"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7T16:03:18.314"/>
    </inkml:context>
    <inkml:brush xml:id="br0">
      <inkml:brushProperty name="width" value="0.05" units="cm"/>
      <inkml:brushProperty name="height" value="0.05" units="cm"/>
      <inkml:brushProperty name="ignorePressure" value="1"/>
    </inkml:brush>
  </inkml:definitions>
  <inkml:trace contextRef="#ctx0" brushRef="#br0">4986 0,'-2'11,"0"0,0 0,-1-1,-1 1,0-1,0 0,-1 0,0 0,-1-1,-3 4,-17 35,9-15,-2-1,-1 0,-11 11,9-12,1 0,1 2,-2 8,13-25,0 0,-1-1,-11 13,11-15,0 1,0 1,1 0,-2 6,-12 24,-2-1,-2-2,-7 7,20-30,-27 33,33-43,0 0,1 0,0 0,0 1,1 0,0 1,1 0,0-1,1 1,0 1,0-1,1 2,1-1,-1 0,0-1,-1 1,-1-1,0 0,0 0,-1-1,0 1,-1-1,0 0,-4 3,-15 15,-1-1,-30 23,-12 11,-37 40,-4-5,-4-4,-4-6,-78 41,162-108,-19 11,1 2,2 3,-7 8,12-8,-31 17,29-21,-31 27,45-30,-1-2,-1-2,-2-1,-36 17,-39 24,83-45,-2-2,0 0,-1-2,-27 8,-207 67,170-64,-26 9,61-14,-1-3,-36 4,64-17,-1-2,0-1,-33-2,36-1,0 1,0 2,0 1,-27 6,-3 4,0-3,0-2,-37-2,-192-7,112-2,-455 3,588 4,26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7-17T16:03:24.742"/>
    </inkml:context>
    <inkml:brush xml:id="br0">
      <inkml:brushProperty name="width" value="0.05" units="cm"/>
      <inkml:brushProperty name="height" value="0.05" units="cm"/>
      <inkml:brushProperty name="ignorePressure" value="1"/>
    </inkml:brush>
  </inkml:definitions>
  <inkml:trace contextRef="#ctx0" brushRef="#br0">25 1,'-1'0,"-1"1,1-1,0 1,0-1,0 1,0-1,1 1,-1 0,0-1,0 1,0 0,0 0,1-1,-1 1,0 0,1 0,-1 0,1 0,-1 0,1 0,-1 0,1 0,0 0,0 1,-1-1,1 0,0 0,0 1,-4 36,3-34,1 9,0 0,0-1,1 1,1-1,0 1,1-1,0 0,3 7,7 12,1-1,11 18,-21-41,15 25,1 0,1-1,2-2,0 0,3-1,8 6,-21-23,2 0,-1-1,2 0,2 0,43 30,-29-12,-1 2,-2 1,-1 2,22 32,14 17,1-10,16 12,-12-15,10 19,1 1,59 50,-104-110,2-1,0-2,2-1,1-2,1-2,0-2,2-1,0-3,3-1,62 22,-1 4,57 33,-79-34,-25-13,37 25,7 1,-71-37,-1 1,-1 1,5 5,-13-9,1-1,0-1,0-1,1-1,0-1,1-2,12 2,40 12,-22-4,0-3,51 6,-87-15,0 1,0 1,-1 0,1 2,-1 0,-1 1,7 5,0-1,0 0,2-2,10 2,41 13,-46-15,0 0,1-3,0 0,0-3,3 0,-15-2,1 1,0 1,-1 0,0 2,-1 1,1 0,-1 1,12 9,31 12,17 3,2-4,33 5,-84-25,21 9,-2 2,0 3,4 4,7 3,39 13,-78-35,0-1,1-1,-1-1,1-1,0-1,17-1,512-3,-531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C736BB-9134-460B-81E7-A6FECC3ED116}" type="datetimeFigureOut">
              <a:rPr lang="en-US" smtClean="0"/>
              <a:t>7/20/2020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78318-AC7C-408B-AF8E-F674588C305C}" type="slidenum">
              <a:rPr lang="en-US" smtClean="0"/>
              <a:t>‹#›</a:t>
            </a:fld>
            <a:endParaRPr lang="en-US"/>
          </a:p>
        </p:txBody>
      </p:sp>
    </p:spTree>
    <p:extLst>
      <p:ext uri="{BB962C8B-B14F-4D97-AF65-F5344CB8AC3E}">
        <p14:creationId xmlns:p14="http://schemas.microsoft.com/office/powerpoint/2010/main" val="2460770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Bayesian setting, probability distributions represent not just the likelihood of occurrences, but our current beliefs about A. i.e. we’re pretty sure its near the distribution’s center, but equal likelihood it can be above or below that value.</a:t>
            </a:r>
          </a:p>
        </p:txBody>
      </p:sp>
      <p:sp>
        <p:nvSpPr>
          <p:cNvPr id="4" name="Slide Number Placeholder 3"/>
          <p:cNvSpPr>
            <a:spLocks noGrp="1"/>
          </p:cNvSpPr>
          <p:nvPr>
            <p:ph type="sldNum" sz="quarter" idx="10"/>
          </p:nvPr>
        </p:nvSpPr>
        <p:spPr/>
        <p:txBody>
          <a:bodyPr/>
          <a:lstStyle/>
          <a:p>
            <a:fld id="{6CF87F03-005C-4E2D-9364-55B79D31C0CE}" type="slidenum">
              <a:rPr lang="en-US" smtClean="0"/>
              <a:t>3</a:t>
            </a:fld>
            <a:endParaRPr lang="en-US"/>
          </a:p>
        </p:txBody>
      </p:sp>
    </p:spTree>
    <p:extLst>
      <p:ext uri="{BB962C8B-B14F-4D97-AF65-F5344CB8AC3E}">
        <p14:creationId xmlns:p14="http://schemas.microsoft.com/office/powerpoint/2010/main" val="2705645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D479-9428-44EC-BD1F-10731D56D7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6C6253-B7A9-4410-A497-2DDC660AFC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978DE4-BBC8-412F-86D3-75CA2B6BF3C8}"/>
              </a:ext>
            </a:extLst>
          </p:cNvPr>
          <p:cNvSpPr>
            <a:spLocks noGrp="1"/>
          </p:cNvSpPr>
          <p:nvPr>
            <p:ph type="dt" sz="half" idx="10"/>
          </p:nvPr>
        </p:nvSpPr>
        <p:spPr/>
        <p:txBody>
          <a:bodyPr/>
          <a:lstStyle/>
          <a:p>
            <a:fld id="{125E9526-B1A4-4C2A-9ACF-01B67FC4F28E}" type="datetimeFigureOut">
              <a:rPr lang="en-US" smtClean="0"/>
              <a:t>7/20/2020</a:t>
            </a:fld>
            <a:endParaRPr lang="en-US"/>
          </a:p>
        </p:txBody>
      </p:sp>
      <p:sp>
        <p:nvSpPr>
          <p:cNvPr id="5" name="Footer Placeholder 4">
            <a:extLst>
              <a:ext uri="{FF2B5EF4-FFF2-40B4-BE49-F238E27FC236}">
                <a16:creationId xmlns:a16="http://schemas.microsoft.com/office/drawing/2014/main" id="{076BA2B3-66CD-436F-B780-6E80406E0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4F2FD-1E2E-40CF-93D6-F1A8ED2B95E3}"/>
              </a:ext>
            </a:extLst>
          </p:cNvPr>
          <p:cNvSpPr>
            <a:spLocks noGrp="1"/>
          </p:cNvSpPr>
          <p:nvPr>
            <p:ph type="sldNum" sz="quarter" idx="12"/>
          </p:nvPr>
        </p:nvSpPr>
        <p:spPr/>
        <p:txBody>
          <a:bodyPr/>
          <a:lstStyle/>
          <a:p>
            <a:fld id="{3B55BC9B-3B6A-4188-847F-00E454ED831D}" type="slidenum">
              <a:rPr lang="en-US" smtClean="0"/>
              <a:t>‹#›</a:t>
            </a:fld>
            <a:endParaRPr lang="en-US"/>
          </a:p>
        </p:txBody>
      </p:sp>
    </p:spTree>
    <p:extLst>
      <p:ext uri="{BB962C8B-B14F-4D97-AF65-F5344CB8AC3E}">
        <p14:creationId xmlns:p14="http://schemas.microsoft.com/office/powerpoint/2010/main" val="166867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9DF5-BB8D-4B1F-870D-15645F56DA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10AFE1-0132-468F-AAE3-DE489E858B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32637-6FF7-4C00-9E79-16ED2C805F7C}"/>
              </a:ext>
            </a:extLst>
          </p:cNvPr>
          <p:cNvSpPr>
            <a:spLocks noGrp="1"/>
          </p:cNvSpPr>
          <p:nvPr>
            <p:ph type="dt" sz="half" idx="10"/>
          </p:nvPr>
        </p:nvSpPr>
        <p:spPr/>
        <p:txBody>
          <a:bodyPr/>
          <a:lstStyle/>
          <a:p>
            <a:fld id="{125E9526-B1A4-4C2A-9ACF-01B67FC4F28E}" type="datetimeFigureOut">
              <a:rPr lang="en-US" smtClean="0"/>
              <a:t>7/20/2020</a:t>
            </a:fld>
            <a:endParaRPr lang="en-US"/>
          </a:p>
        </p:txBody>
      </p:sp>
      <p:sp>
        <p:nvSpPr>
          <p:cNvPr id="5" name="Footer Placeholder 4">
            <a:extLst>
              <a:ext uri="{FF2B5EF4-FFF2-40B4-BE49-F238E27FC236}">
                <a16:creationId xmlns:a16="http://schemas.microsoft.com/office/drawing/2014/main" id="{DCC17B4E-737B-465B-8ABF-FB292911A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48F1C-670D-4329-ACEF-75A037C95F6D}"/>
              </a:ext>
            </a:extLst>
          </p:cNvPr>
          <p:cNvSpPr>
            <a:spLocks noGrp="1"/>
          </p:cNvSpPr>
          <p:nvPr>
            <p:ph type="sldNum" sz="quarter" idx="12"/>
          </p:nvPr>
        </p:nvSpPr>
        <p:spPr/>
        <p:txBody>
          <a:bodyPr/>
          <a:lstStyle/>
          <a:p>
            <a:fld id="{3B55BC9B-3B6A-4188-847F-00E454ED831D}" type="slidenum">
              <a:rPr lang="en-US" smtClean="0"/>
              <a:t>‹#›</a:t>
            </a:fld>
            <a:endParaRPr lang="en-US"/>
          </a:p>
        </p:txBody>
      </p:sp>
    </p:spTree>
    <p:extLst>
      <p:ext uri="{BB962C8B-B14F-4D97-AF65-F5344CB8AC3E}">
        <p14:creationId xmlns:p14="http://schemas.microsoft.com/office/powerpoint/2010/main" val="2802658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CE0C10-81F7-4E98-86F0-20EA1B100A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9FBE22-B8C4-4C82-88DE-E7784DFB7A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29967-E22E-40D5-BA8A-8A3E7C407F8C}"/>
              </a:ext>
            </a:extLst>
          </p:cNvPr>
          <p:cNvSpPr>
            <a:spLocks noGrp="1"/>
          </p:cNvSpPr>
          <p:nvPr>
            <p:ph type="dt" sz="half" idx="10"/>
          </p:nvPr>
        </p:nvSpPr>
        <p:spPr/>
        <p:txBody>
          <a:bodyPr/>
          <a:lstStyle/>
          <a:p>
            <a:fld id="{125E9526-B1A4-4C2A-9ACF-01B67FC4F28E}" type="datetimeFigureOut">
              <a:rPr lang="en-US" smtClean="0"/>
              <a:t>7/20/2020</a:t>
            </a:fld>
            <a:endParaRPr lang="en-US"/>
          </a:p>
        </p:txBody>
      </p:sp>
      <p:sp>
        <p:nvSpPr>
          <p:cNvPr id="5" name="Footer Placeholder 4">
            <a:extLst>
              <a:ext uri="{FF2B5EF4-FFF2-40B4-BE49-F238E27FC236}">
                <a16:creationId xmlns:a16="http://schemas.microsoft.com/office/drawing/2014/main" id="{D3907AAC-A094-454A-A332-77EFC13E9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958870-FB58-4766-94D0-5CFDF4F26F6D}"/>
              </a:ext>
            </a:extLst>
          </p:cNvPr>
          <p:cNvSpPr>
            <a:spLocks noGrp="1"/>
          </p:cNvSpPr>
          <p:nvPr>
            <p:ph type="sldNum" sz="quarter" idx="12"/>
          </p:nvPr>
        </p:nvSpPr>
        <p:spPr/>
        <p:txBody>
          <a:bodyPr/>
          <a:lstStyle/>
          <a:p>
            <a:fld id="{3B55BC9B-3B6A-4188-847F-00E454ED831D}" type="slidenum">
              <a:rPr lang="en-US" smtClean="0"/>
              <a:t>‹#›</a:t>
            </a:fld>
            <a:endParaRPr lang="en-US"/>
          </a:p>
        </p:txBody>
      </p:sp>
    </p:spTree>
    <p:extLst>
      <p:ext uri="{BB962C8B-B14F-4D97-AF65-F5344CB8AC3E}">
        <p14:creationId xmlns:p14="http://schemas.microsoft.com/office/powerpoint/2010/main" val="1250052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2EF8-C227-48BE-BEA8-0ACB713F55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747668-FF5A-4B78-93AC-57AD8ABF3D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96A17-0A74-4530-9451-A2D8A4576B85}"/>
              </a:ext>
            </a:extLst>
          </p:cNvPr>
          <p:cNvSpPr>
            <a:spLocks noGrp="1"/>
          </p:cNvSpPr>
          <p:nvPr>
            <p:ph type="dt" sz="half" idx="10"/>
          </p:nvPr>
        </p:nvSpPr>
        <p:spPr/>
        <p:txBody>
          <a:bodyPr/>
          <a:lstStyle/>
          <a:p>
            <a:fld id="{125E9526-B1A4-4C2A-9ACF-01B67FC4F28E}" type="datetimeFigureOut">
              <a:rPr lang="en-US" smtClean="0"/>
              <a:t>7/20/2020</a:t>
            </a:fld>
            <a:endParaRPr lang="en-US"/>
          </a:p>
        </p:txBody>
      </p:sp>
      <p:sp>
        <p:nvSpPr>
          <p:cNvPr id="5" name="Footer Placeholder 4">
            <a:extLst>
              <a:ext uri="{FF2B5EF4-FFF2-40B4-BE49-F238E27FC236}">
                <a16:creationId xmlns:a16="http://schemas.microsoft.com/office/drawing/2014/main" id="{A77A8058-F37B-47C0-B866-7686081C8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C46D0-9758-4B80-9A9E-2C13721B487E}"/>
              </a:ext>
            </a:extLst>
          </p:cNvPr>
          <p:cNvSpPr>
            <a:spLocks noGrp="1"/>
          </p:cNvSpPr>
          <p:nvPr>
            <p:ph type="sldNum" sz="quarter" idx="12"/>
          </p:nvPr>
        </p:nvSpPr>
        <p:spPr/>
        <p:txBody>
          <a:bodyPr/>
          <a:lstStyle/>
          <a:p>
            <a:fld id="{3B55BC9B-3B6A-4188-847F-00E454ED831D}" type="slidenum">
              <a:rPr lang="en-US" smtClean="0"/>
              <a:t>‹#›</a:t>
            </a:fld>
            <a:endParaRPr lang="en-US"/>
          </a:p>
        </p:txBody>
      </p:sp>
    </p:spTree>
    <p:extLst>
      <p:ext uri="{BB962C8B-B14F-4D97-AF65-F5344CB8AC3E}">
        <p14:creationId xmlns:p14="http://schemas.microsoft.com/office/powerpoint/2010/main" val="252003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1EFC-15F3-4C46-B05D-F648AFC8D5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B67681-70C1-4B0C-96DE-3B9FCF0E9B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711BAD-3920-4B2B-B07F-CC1990A55964}"/>
              </a:ext>
            </a:extLst>
          </p:cNvPr>
          <p:cNvSpPr>
            <a:spLocks noGrp="1"/>
          </p:cNvSpPr>
          <p:nvPr>
            <p:ph type="dt" sz="half" idx="10"/>
          </p:nvPr>
        </p:nvSpPr>
        <p:spPr/>
        <p:txBody>
          <a:bodyPr/>
          <a:lstStyle/>
          <a:p>
            <a:fld id="{125E9526-B1A4-4C2A-9ACF-01B67FC4F28E}" type="datetimeFigureOut">
              <a:rPr lang="en-US" smtClean="0"/>
              <a:t>7/20/2020</a:t>
            </a:fld>
            <a:endParaRPr lang="en-US"/>
          </a:p>
        </p:txBody>
      </p:sp>
      <p:sp>
        <p:nvSpPr>
          <p:cNvPr id="5" name="Footer Placeholder 4">
            <a:extLst>
              <a:ext uri="{FF2B5EF4-FFF2-40B4-BE49-F238E27FC236}">
                <a16:creationId xmlns:a16="http://schemas.microsoft.com/office/drawing/2014/main" id="{B30D0757-B8EC-40AF-B0EA-C8E337207D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DBB60-0C77-4B1B-87CF-16195AD7ABEE}"/>
              </a:ext>
            </a:extLst>
          </p:cNvPr>
          <p:cNvSpPr>
            <a:spLocks noGrp="1"/>
          </p:cNvSpPr>
          <p:nvPr>
            <p:ph type="sldNum" sz="quarter" idx="12"/>
          </p:nvPr>
        </p:nvSpPr>
        <p:spPr/>
        <p:txBody>
          <a:bodyPr/>
          <a:lstStyle/>
          <a:p>
            <a:fld id="{3B55BC9B-3B6A-4188-847F-00E454ED831D}" type="slidenum">
              <a:rPr lang="en-US" smtClean="0"/>
              <a:t>‹#›</a:t>
            </a:fld>
            <a:endParaRPr lang="en-US"/>
          </a:p>
        </p:txBody>
      </p:sp>
    </p:spTree>
    <p:extLst>
      <p:ext uri="{BB962C8B-B14F-4D97-AF65-F5344CB8AC3E}">
        <p14:creationId xmlns:p14="http://schemas.microsoft.com/office/powerpoint/2010/main" val="312178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53EC-FB6C-4577-B3FB-D7F52A5B50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102CD9-8BB4-4E8F-83CC-04D57C6A8F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C046CB-0691-45E3-89A1-94D3700853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046454-0237-4A59-89C1-C0132826BE17}"/>
              </a:ext>
            </a:extLst>
          </p:cNvPr>
          <p:cNvSpPr>
            <a:spLocks noGrp="1"/>
          </p:cNvSpPr>
          <p:nvPr>
            <p:ph type="dt" sz="half" idx="10"/>
          </p:nvPr>
        </p:nvSpPr>
        <p:spPr/>
        <p:txBody>
          <a:bodyPr/>
          <a:lstStyle/>
          <a:p>
            <a:fld id="{125E9526-B1A4-4C2A-9ACF-01B67FC4F28E}" type="datetimeFigureOut">
              <a:rPr lang="en-US" smtClean="0"/>
              <a:t>7/20/2020</a:t>
            </a:fld>
            <a:endParaRPr lang="en-US"/>
          </a:p>
        </p:txBody>
      </p:sp>
      <p:sp>
        <p:nvSpPr>
          <p:cNvPr id="6" name="Footer Placeholder 5">
            <a:extLst>
              <a:ext uri="{FF2B5EF4-FFF2-40B4-BE49-F238E27FC236}">
                <a16:creationId xmlns:a16="http://schemas.microsoft.com/office/drawing/2014/main" id="{E23D26B3-0715-4A60-9084-340FDEDE30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D223BA-D75A-490C-8632-E071CD1061C6}"/>
              </a:ext>
            </a:extLst>
          </p:cNvPr>
          <p:cNvSpPr>
            <a:spLocks noGrp="1"/>
          </p:cNvSpPr>
          <p:nvPr>
            <p:ph type="sldNum" sz="quarter" idx="12"/>
          </p:nvPr>
        </p:nvSpPr>
        <p:spPr/>
        <p:txBody>
          <a:bodyPr/>
          <a:lstStyle/>
          <a:p>
            <a:fld id="{3B55BC9B-3B6A-4188-847F-00E454ED831D}" type="slidenum">
              <a:rPr lang="en-US" smtClean="0"/>
              <a:t>‹#›</a:t>
            </a:fld>
            <a:endParaRPr lang="en-US"/>
          </a:p>
        </p:txBody>
      </p:sp>
    </p:spTree>
    <p:extLst>
      <p:ext uri="{BB962C8B-B14F-4D97-AF65-F5344CB8AC3E}">
        <p14:creationId xmlns:p14="http://schemas.microsoft.com/office/powerpoint/2010/main" val="317308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6D02-0A50-4EF4-AFE6-56714EB07D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D0C655-15CA-4615-A1B7-AEDAC4D680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1C41F8-3EED-4A7F-9CDD-BDCFED647A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FD3649-5AC6-46C9-A823-7228DCAF08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0B2367-6291-4C66-94D9-844EAE2C43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463308-ECDB-468F-BB31-C46E982150AB}"/>
              </a:ext>
            </a:extLst>
          </p:cNvPr>
          <p:cNvSpPr>
            <a:spLocks noGrp="1"/>
          </p:cNvSpPr>
          <p:nvPr>
            <p:ph type="dt" sz="half" idx="10"/>
          </p:nvPr>
        </p:nvSpPr>
        <p:spPr/>
        <p:txBody>
          <a:bodyPr/>
          <a:lstStyle/>
          <a:p>
            <a:fld id="{125E9526-B1A4-4C2A-9ACF-01B67FC4F28E}" type="datetimeFigureOut">
              <a:rPr lang="en-US" smtClean="0"/>
              <a:t>7/20/2020</a:t>
            </a:fld>
            <a:endParaRPr lang="en-US"/>
          </a:p>
        </p:txBody>
      </p:sp>
      <p:sp>
        <p:nvSpPr>
          <p:cNvPr id="8" name="Footer Placeholder 7">
            <a:extLst>
              <a:ext uri="{FF2B5EF4-FFF2-40B4-BE49-F238E27FC236}">
                <a16:creationId xmlns:a16="http://schemas.microsoft.com/office/drawing/2014/main" id="{CF50ECE8-0FB3-4405-B139-A08262D467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0ED929-5C0C-4A3F-8C22-0BF26ECEC133}"/>
              </a:ext>
            </a:extLst>
          </p:cNvPr>
          <p:cNvSpPr>
            <a:spLocks noGrp="1"/>
          </p:cNvSpPr>
          <p:nvPr>
            <p:ph type="sldNum" sz="quarter" idx="12"/>
          </p:nvPr>
        </p:nvSpPr>
        <p:spPr/>
        <p:txBody>
          <a:bodyPr/>
          <a:lstStyle/>
          <a:p>
            <a:fld id="{3B55BC9B-3B6A-4188-847F-00E454ED831D}" type="slidenum">
              <a:rPr lang="en-US" smtClean="0"/>
              <a:t>‹#›</a:t>
            </a:fld>
            <a:endParaRPr lang="en-US"/>
          </a:p>
        </p:txBody>
      </p:sp>
    </p:spTree>
    <p:extLst>
      <p:ext uri="{BB962C8B-B14F-4D97-AF65-F5344CB8AC3E}">
        <p14:creationId xmlns:p14="http://schemas.microsoft.com/office/powerpoint/2010/main" val="1025127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AA22E-6E3F-4D68-A5C5-9BA4403EB3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45D0A3-5788-4C9A-89E1-E0AF06E76C14}"/>
              </a:ext>
            </a:extLst>
          </p:cNvPr>
          <p:cNvSpPr>
            <a:spLocks noGrp="1"/>
          </p:cNvSpPr>
          <p:nvPr>
            <p:ph type="dt" sz="half" idx="10"/>
          </p:nvPr>
        </p:nvSpPr>
        <p:spPr/>
        <p:txBody>
          <a:bodyPr/>
          <a:lstStyle/>
          <a:p>
            <a:fld id="{125E9526-B1A4-4C2A-9ACF-01B67FC4F28E}" type="datetimeFigureOut">
              <a:rPr lang="en-US" smtClean="0"/>
              <a:t>7/20/2020</a:t>
            </a:fld>
            <a:endParaRPr lang="en-US"/>
          </a:p>
        </p:txBody>
      </p:sp>
      <p:sp>
        <p:nvSpPr>
          <p:cNvPr id="4" name="Footer Placeholder 3">
            <a:extLst>
              <a:ext uri="{FF2B5EF4-FFF2-40B4-BE49-F238E27FC236}">
                <a16:creationId xmlns:a16="http://schemas.microsoft.com/office/drawing/2014/main" id="{4F8E84F5-E5C2-4A46-884C-6F7CDE62F5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D02B17-F9F6-4F8C-8EB8-3770C783E113}"/>
              </a:ext>
            </a:extLst>
          </p:cNvPr>
          <p:cNvSpPr>
            <a:spLocks noGrp="1"/>
          </p:cNvSpPr>
          <p:nvPr>
            <p:ph type="sldNum" sz="quarter" idx="12"/>
          </p:nvPr>
        </p:nvSpPr>
        <p:spPr/>
        <p:txBody>
          <a:bodyPr/>
          <a:lstStyle/>
          <a:p>
            <a:fld id="{3B55BC9B-3B6A-4188-847F-00E454ED831D}" type="slidenum">
              <a:rPr lang="en-US" smtClean="0"/>
              <a:t>‹#›</a:t>
            </a:fld>
            <a:endParaRPr lang="en-US"/>
          </a:p>
        </p:txBody>
      </p:sp>
    </p:spTree>
    <p:extLst>
      <p:ext uri="{BB962C8B-B14F-4D97-AF65-F5344CB8AC3E}">
        <p14:creationId xmlns:p14="http://schemas.microsoft.com/office/powerpoint/2010/main" val="119579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7A338F-8683-4F33-ACDF-3CE65FCDDEE0}"/>
              </a:ext>
            </a:extLst>
          </p:cNvPr>
          <p:cNvSpPr>
            <a:spLocks noGrp="1"/>
          </p:cNvSpPr>
          <p:nvPr>
            <p:ph type="dt" sz="half" idx="10"/>
          </p:nvPr>
        </p:nvSpPr>
        <p:spPr/>
        <p:txBody>
          <a:bodyPr/>
          <a:lstStyle/>
          <a:p>
            <a:fld id="{125E9526-B1A4-4C2A-9ACF-01B67FC4F28E}" type="datetimeFigureOut">
              <a:rPr lang="en-US" smtClean="0"/>
              <a:t>7/20/2020</a:t>
            </a:fld>
            <a:endParaRPr lang="en-US"/>
          </a:p>
        </p:txBody>
      </p:sp>
      <p:sp>
        <p:nvSpPr>
          <p:cNvPr id="3" name="Footer Placeholder 2">
            <a:extLst>
              <a:ext uri="{FF2B5EF4-FFF2-40B4-BE49-F238E27FC236}">
                <a16:creationId xmlns:a16="http://schemas.microsoft.com/office/drawing/2014/main" id="{AEFE95ED-13AB-44E4-A427-C875EB2045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CF1A5A-2704-446C-8ED8-C846413A9F99}"/>
              </a:ext>
            </a:extLst>
          </p:cNvPr>
          <p:cNvSpPr>
            <a:spLocks noGrp="1"/>
          </p:cNvSpPr>
          <p:nvPr>
            <p:ph type="sldNum" sz="quarter" idx="12"/>
          </p:nvPr>
        </p:nvSpPr>
        <p:spPr/>
        <p:txBody>
          <a:bodyPr/>
          <a:lstStyle/>
          <a:p>
            <a:fld id="{3B55BC9B-3B6A-4188-847F-00E454ED831D}" type="slidenum">
              <a:rPr lang="en-US" smtClean="0"/>
              <a:t>‹#›</a:t>
            </a:fld>
            <a:endParaRPr lang="en-US"/>
          </a:p>
        </p:txBody>
      </p:sp>
    </p:spTree>
    <p:extLst>
      <p:ext uri="{BB962C8B-B14F-4D97-AF65-F5344CB8AC3E}">
        <p14:creationId xmlns:p14="http://schemas.microsoft.com/office/powerpoint/2010/main" val="158307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278A4-726A-4B12-8858-6AB9634291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5B56CD-4ED0-44FD-9FF3-465480638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439523-E63C-4752-83F3-6BACD0BC1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1CE6BC-D97E-4A05-B3C7-AFE0B3C8C395}"/>
              </a:ext>
            </a:extLst>
          </p:cNvPr>
          <p:cNvSpPr>
            <a:spLocks noGrp="1"/>
          </p:cNvSpPr>
          <p:nvPr>
            <p:ph type="dt" sz="half" idx="10"/>
          </p:nvPr>
        </p:nvSpPr>
        <p:spPr/>
        <p:txBody>
          <a:bodyPr/>
          <a:lstStyle/>
          <a:p>
            <a:fld id="{125E9526-B1A4-4C2A-9ACF-01B67FC4F28E}" type="datetimeFigureOut">
              <a:rPr lang="en-US" smtClean="0"/>
              <a:t>7/20/2020</a:t>
            </a:fld>
            <a:endParaRPr lang="en-US"/>
          </a:p>
        </p:txBody>
      </p:sp>
      <p:sp>
        <p:nvSpPr>
          <p:cNvPr id="6" name="Footer Placeholder 5">
            <a:extLst>
              <a:ext uri="{FF2B5EF4-FFF2-40B4-BE49-F238E27FC236}">
                <a16:creationId xmlns:a16="http://schemas.microsoft.com/office/drawing/2014/main" id="{1E44AFD6-56DA-4BDA-BC1E-4563E553A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B9F1A8-D29E-4283-AC26-1D191F553DDE}"/>
              </a:ext>
            </a:extLst>
          </p:cNvPr>
          <p:cNvSpPr>
            <a:spLocks noGrp="1"/>
          </p:cNvSpPr>
          <p:nvPr>
            <p:ph type="sldNum" sz="quarter" idx="12"/>
          </p:nvPr>
        </p:nvSpPr>
        <p:spPr/>
        <p:txBody>
          <a:bodyPr/>
          <a:lstStyle/>
          <a:p>
            <a:fld id="{3B55BC9B-3B6A-4188-847F-00E454ED831D}" type="slidenum">
              <a:rPr lang="en-US" smtClean="0"/>
              <a:t>‹#›</a:t>
            </a:fld>
            <a:endParaRPr lang="en-US"/>
          </a:p>
        </p:txBody>
      </p:sp>
    </p:spTree>
    <p:extLst>
      <p:ext uri="{BB962C8B-B14F-4D97-AF65-F5344CB8AC3E}">
        <p14:creationId xmlns:p14="http://schemas.microsoft.com/office/powerpoint/2010/main" val="299966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9871-2012-41A5-A505-D556CA9858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481133-F758-4BB6-9D11-8E83A1C1E3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FB628C-2680-4592-A80A-46AE7DFAF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F3CBA4-2B98-4A9C-B085-C062A0FADD4C}"/>
              </a:ext>
            </a:extLst>
          </p:cNvPr>
          <p:cNvSpPr>
            <a:spLocks noGrp="1"/>
          </p:cNvSpPr>
          <p:nvPr>
            <p:ph type="dt" sz="half" idx="10"/>
          </p:nvPr>
        </p:nvSpPr>
        <p:spPr/>
        <p:txBody>
          <a:bodyPr/>
          <a:lstStyle/>
          <a:p>
            <a:fld id="{125E9526-B1A4-4C2A-9ACF-01B67FC4F28E}" type="datetimeFigureOut">
              <a:rPr lang="en-US" smtClean="0"/>
              <a:t>7/20/2020</a:t>
            </a:fld>
            <a:endParaRPr lang="en-US"/>
          </a:p>
        </p:txBody>
      </p:sp>
      <p:sp>
        <p:nvSpPr>
          <p:cNvPr id="6" name="Footer Placeholder 5">
            <a:extLst>
              <a:ext uri="{FF2B5EF4-FFF2-40B4-BE49-F238E27FC236}">
                <a16:creationId xmlns:a16="http://schemas.microsoft.com/office/drawing/2014/main" id="{A0A8EFBE-9602-4FDD-BF95-87E9DDF3E2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D3381-76EC-423F-8068-2388F90865CE}"/>
              </a:ext>
            </a:extLst>
          </p:cNvPr>
          <p:cNvSpPr>
            <a:spLocks noGrp="1"/>
          </p:cNvSpPr>
          <p:nvPr>
            <p:ph type="sldNum" sz="quarter" idx="12"/>
          </p:nvPr>
        </p:nvSpPr>
        <p:spPr/>
        <p:txBody>
          <a:bodyPr/>
          <a:lstStyle/>
          <a:p>
            <a:fld id="{3B55BC9B-3B6A-4188-847F-00E454ED831D}" type="slidenum">
              <a:rPr lang="en-US" smtClean="0"/>
              <a:t>‹#›</a:t>
            </a:fld>
            <a:endParaRPr lang="en-US"/>
          </a:p>
        </p:txBody>
      </p:sp>
    </p:spTree>
    <p:extLst>
      <p:ext uri="{BB962C8B-B14F-4D97-AF65-F5344CB8AC3E}">
        <p14:creationId xmlns:p14="http://schemas.microsoft.com/office/powerpoint/2010/main" val="3271547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3F261E-F450-4EA4-B0F6-723F8E3BA9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DDF43C-1F82-4D49-A620-89862EA6F1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E071AA-3F45-4067-A48A-4217A7B273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E9526-B1A4-4C2A-9ACF-01B67FC4F28E}" type="datetimeFigureOut">
              <a:rPr lang="en-US" smtClean="0"/>
              <a:t>7/20/2020</a:t>
            </a:fld>
            <a:endParaRPr lang="en-US"/>
          </a:p>
        </p:txBody>
      </p:sp>
      <p:sp>
        <p:nvSpPr>
          <p:cNvPr id="5" name="Footer Placeholder 4">
            <a:extLst>
              <a:ext uri="{FF2B5EF4-FFF2-40B4-BE49-F238E27FC236}">
                <a16:creationId xmlns:a16="http://schemas.microsoft.com/office/drawing/2014/main" id="{FF023A9F-025B-456C-B010-C3405DFFBF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3F15D6-8AE9-4B9C-8A24-430ABC1AC7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5BC9B-3B6A-4188-847F-00E454ED831D}" type="slidenum">
              <a:rPr lang="en-US" smtClean="0"/>
              <a:t>‹#›</a:t>
            </a:fld>
            <a:endParaRPr lang="en-US"/>
          </a:p>
        </p:txBody>
      </p:sp>
    </p:spTree>
    <p:extLst>
      <p:ext uri="{BB962C8B-B14F-4D97-AF65-F5344CB8AC3E}">
        <p14:creationId xmlns:p14="http://schemas.microsoft.com/office/powerpoint/2010/main" val="4129296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0DA83-CAB8-4320-8345-448A6E1A4184}"/>
              </a:ext>
            </a:extLst>
          </p:cNvPr>
          <p:cNvSpPr>
            <a:spLocks noGrp="1"/>
          </p:cNvSpPr>
          <p:nvPr>
            <p:ph type="ctrTitle"/>
          </p:nvPr>
        </p:nvSpPr>
        <p:spPr/>
        <p:txBody>
          <a:bodyPr/>
          <a:lstStyle/>
          <a:p>
            <a:r>
              <a:rPr lang="en-US" dirty="0"/>
              <a:t>RS of CO2 Evasion</a:t>
            </a:r>
          </a:p>
        </p:txBody>
      </p:sp>
    </p:spTree>
    <p:extLst>
      <p:ext uri="{BB962C8B-B14F-4D97-AF65-F5344CB8AC3E}">
        <p14:creationId xmlns:p14="http://schemas.microsoft.com/office/powerpoint/2010/main" val="2434172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8E89114-0EC5-43F0-8089-54A74E98C07C}"/>
              </a:ext>
            </a:extLst>
          </p:cNvPr>
          <p:cNvPicPr>
            <a:picLocks noChangeAspect="1"/>
          </p:cNvPicPr>
          <p:nvPr/>
        </p:nvPicPr>
        <p:blipFill>
          <a:blip r:embed="rId2"/>
          <a:stretch>
            <a:fillRect/>
          </a:stretch>
        </p:blipFill>
        <p:spPr>
          <a:xfrm>
            <a:off x="6139283" y="1655043"/>
            <a:ext cx="5928950" cy="5202957"/>
          </a:xfrm>
          <a:prstGeom prst="rect">
            <a:avLst/>
          </a:prstGeom>
        </p:spPr>
      </p:pic>
      <p:sp>
        <p:nvSpPr>
          <p:cNvPr id="2" name="Title 1">
            <a:extLst>
              <a:ext uri="{FF2B5EF4-FFF2-40B4-BE49-F238E27FC236}">
                <a16:creationId xmlns:a16="http://schemas.microsoft.com/office/drawing/2014/main" id="{FCD7E25A-7A3A-454B-A19D-3E26D8E1FF96}"/>
              </a:ext>
            </a:extLst>
          </p:cNvPr>
          <p:cNvSpPr>
            <a:spLocks noGrp="1"/>
          </p:cNvSpPr>
          <p:nvPr>
            <p:ph type="title"/>
          </p:nvPr>
        </p:nvSpPr>
        <p:spPr>
          <a:xfrm>
            <a:off x="0" y="0"/>
            <a:ext cx="10515600" cy="994692"/>
          </a:xfrm>
        </p:spPr>
        <p:txBody>
          <a:bodyPr>
            <a:normAutofit fontScale="90000"/>
          </a:bodyPr>
          <a:lstStyle/>
          <a:p>
            <a:r>
              <a:rPr lang="en-US" dirty="0"/>
              <a:t>Test 2: ~perfect CO2 priors, </a:t>
            </a:r>
            <a:br>
              <a:rPr lang="en-US" dirty="0"/>
            </a:br>
            <a:r>
              <a:rPr lang="en-US" dirty="0"/>
              <a:t>global channel priors</a:t>
            </a:r>
          </a:p>
        </p:txBody>
      </p:sp>
      <p:sp>
        <p:nvSpPr>
          <p:cNvPr id="6" name="TextBox 5">
            <a:extLst>
              <a:ext uri="{FF2B5EF4-FFF2-40B4-BE49-F238E27FC236}">
                <a16:creationId xmlns:a16="http://schemas.microsoft.com/office/drawing/2014/main" id="{F124AA69-0D0F-42E4-863B-20339C14C7BC}"/>
              </a:ext>
            </a:extLst>
          </p:cNvPr>
          <p:cNvSpPr txBox="1"/>
          <p:nvPr/>
        </p:nvSpPr>
        <p:spPr>
          <a:xfrm>
            <a:off x="6934899" y="235828"/>
            <a:ext cx="5257101" cy="923330"/>
          </a:xfrm>
          <a:prstGeom prst="rect">
            <a:avLst/>
          </a:prstGeom>
          <a:noFill/>
        </p:spPr>
        <p:txBody>
          <a:bodyPr wrap="square" rtlCol="0">
            <a:spAutoFit/>
          </a:bodyPr>
          <a:lstStyle/>
          <a:p>
            <a:r>
              <a:rPr lang="en-US" b="1" dirty="0"/>
              <a:t>pCO2 prior: </a:t>
            </a:r>
            <a:r>
              <a:rPr lang="en-US" dirty="0"/>
              <a:t>700 </a:t>
            </a:r>
            <a:r>
              <a:rPr lang="en-US" dirty="0" err="1"/>
              <a:t>uatm</a:t>
            </a:r>
            <a:endParaRPr lang="en-US" dirty="0"/>
          </a:p>
          <a:p>
            <a:r>
              <a:rPr lang="en-US" b="1" dirty="0"/>
              <a:t>pCO2 observed: </a:t>
            </a:r>
            <a:r>
              <a:rPr lang="en-US" dirty="0"/>
              <a:t>700 </a:t>
            </a:r>
            <a:r>
              <a:rPr lang="en-US" dirty="0" err="1"/>
              <a:t>uatm</a:t>
            </a:r>
            <a:r>
              <a:rPr lang="en-US" dirty="0"/>
              <a:t> (informed by Beaulieu et al 2012)</a:t>
            </a:r>
          </a:p>
        </p:txBody>
      </p:sp>
      <p:pic>
        <p:nvPicPr>
          <p:cNvPr id="8" name="Picture 7">
            <a:extLst>
              <a:ext uri="{FF2B5EF4-FFF2-40B4-BE49-F238E27FC236}">
                <a16:creationId xmlns:a16="http://schemas.microsoft.com/office/drawing/2014/main" id="{F6936610-763A-49C5-8D0C-476D259C099C}"/>
              </a:ext>
            </a:extLst>
          </p:cNvPr>
          <p:cNvPicPr>
            <a:picLocks noChangeAspect="1"/>
          </p:cNvPicPr>
          <p:nvPr/>
        </p:nvPicPr>
        <p:blipFill>
          <a:blip r:embed="rId3"/>
          <a:stretch>
            <a:fillRect/>
          </a:stretch>
        </p:blipFill>
        <p:spPr>
          <a:xfrm>
            <a:off x="0" y="1655043"/>
            <a:ext cx="5928950" cy="5202957"/>
          </a:xfrm>
          <a:prstGeom prst="rect">
            <a:avLst/>
          </a:prstGeom>
        </p:spPr>
      </p:pic>
    </p:spTree>
    <p:extLst>
      <p:ext uri="{BB962C8B-B14F-4D97-AF65-F5344CB8AC3E}">
        <p14:creationId xmlns:p14="http://schemas.microsoft.com/office/powerpoint/2010/main" val="4168033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3CFD79-3932-4847-B887-2FFB0493A903}"/>
              </a:ext>
            </a:extLst>
          </p:cNvPr>
          <p:cNvPicPr>
            <a:picLocks noChangeAspect="1"/>
          </p:cNvPicPr>
          <p:nvPr/>
        </p:nvPicPr>
        <p:blipFill>
          <a:blip r:embed="rId2"/>
          <a:stretch>
            <a:fillRect/>
          </a:stretch>
        </p:blipFill>
        <p:spPr>
          <a:xfrm>
            <a:off x="6175432" y="1580021"/>
            <a:ext cx="6014442" cy="5277980"/>
          </a:xfrm>
          <a:prstGeom prst="rect">
            <a:avLst/>
          </a:prstGeom>
        </p:spPr>
      </p:pic>
      <p:sp>
        <p:nvSpPr>
          <p:cNvPr id="6" name="Title 1">
            <a:extLst>
              <a:ext uri="{FF2B5EF4-FFF2-40B4-BE49-F238E27FC236}">
                <a16:creationId xmlns:a16="http://schemas.microsoft.com/office/drawing/2014/main" id="{B78DFC0B-0864-45C1-AACE-E7EF6D490888}"/>
              </a:ext>
            </a:extLst>
          </p:cNvPr>
          <p:cNvSpPr>
            <a:spLocks noGrp="1"/>
          </p:cNvSpPr>
          <p:nvPr>
            <p:ph type="title"/>
          </p:nvPr>
        </p:nvSpPr>
        <p:spPr>
          <a:xfrm>
            <a:off x="0" y="1"/>
            <a:ext cx="12192000" cy="923330"/>
          </a:xfrm>
        </p:spPr>
        <p:txBody>
          <a:bodyPr>
            <a:normAutofit/>
          </a:bodyPr>
          <a:lstStyle/>
          <a:p>
            <a:r>
              <a:rPr lang="en-US" dirty="0"/>
              <a:t>Test 3: all remotely-sensed/global priors (good priors)</a:t>
            </a:r>
          </a:p>
        </p:txBody>
      </p:sp>
      <p:sp>
        <p:nvSpPr>
          <p:cNvPr id="10" name="TextBox 9">
            <a:extLst>
              <a:ext uri="{FF2B5EF4-FFF2-40B4-BE49-F238E27FC236}">
                <a16:creationId xmlns:a16="http://schemas.microsoft.com/office/drawing/2014/main" id="{44DAB310-72EC-4E7A-82C2-098ED9195156}"/>
              </a:ext>
            </a:extLst>
          </p:cNvPr>
          <p:cNvSpPr txBox="1"/>
          <p:nvPr/>
        </p:nvSpPr>
        <p:spPr>
          <a:xfrm>
            <a:off x="9765234" y="3247846"/>
            <a:ext cx="1693177" cy="646331"/>
          </a:xfrm>
          <a:prstGeom prst="rect">
            <a:avLst/>
          </a:prstGeom>
          <a:noFill/>
        </p:spPr>
        <p:txBody>
          <a:bodyPr wrap="square" rtlCol="0">
            <a:spAutoFit/>
          </a:bodyPr>
          <a:lstStyle/>
          <a:p>
            <a:r>
              <a:rPr lang="en-US" dirty="0">
                <a:solidFill>
                  <a:srgbClr val="483D8B"/>
                </a:solidFill>
              </a:rPr>
              <a:t>F prior (</a:t>
            </a:r>
            <a:r>
              <a:rPr lang="en-US" dirty="0" err="1">
                <a:solidFill>
                  <a:srgbClr val="483D8B"/>
                </a:solidFill>
              </a:rPr>
              <a:t>Shaoda</a:t>
            </a:r>
            <a:r>
              <a:rPr lang="en-US" dirty="0">
                <a:solidFill>
                  <a:srgbClr val="483D8B"/>
                </a:solidFill>
              </a:rPr>
              <a:t> </a:t>
            </a:r>
          </a:p>
          <a:p>
            <a:r>
              <a:rPr lang="en-US" dirty="0">
                <a:solidFill>
                  <a:srgbClr val="483D8B"/>
                </a:solidFill>
              </a:rPr>
              <a:t>monthly value)</a:t>
            </a:r>
          </a:p>
        </p:txBody>
      </p:sp>
      <p:pic>
        <p:nvPicPr>
          <p:cNvPr id="4" name="Picture 3">
            <a:extLst>
              <a:ext uri="{FF2B5EF4-FFF2-40B4-BE49-F238E27FC236}">
                <a16:creationId xmlns:a16="http://schemas.microsoft.com/office/drawing/2014/main" id="{495FB056-6579-4A4B-81A5-6FE401DBA49D}"/>
              </a:ext>
            </a:extLst>
          </p:cNvPr>
          <p:cNvPicPr>
            <a:picLocks noChangeAspect="1"/>
          </p:cNvPicPr>
          <p:nvPr/>
        </p:nvPicPr>
        <p:blipFill>
          <a:blip r:embed="rId3"/>
          <a:stretch>
            <a:fillRect/>
          </a:stretch>
        </p:blipFill>
        <p:spPr>
          <a:xfrm>
            <a:off x="0" y="1580018"/>
            <a:ext cx="6014443" cy="5277981"/>
          </a:xfrm>
          <a:prstGeom prst="rect">
            <a:avLst/>
          </a:prstGeom>
        </p:spPr>
      </p:pic>
    </p:spTree>
    <p:extLst>
      <p:ext uri="{BB962C8B-B14F-4D97-AF65-F5344CB8AC3E}">
        <p14:creationId xmlns:p14="http://schemas.microsoft.com/office/powerpoint/2010/main" val="2237444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C9137C-5EA4-44DF-9F7F-18B91582BFC8}"/>
              </a:ext>
            </a:extLst>
          </p:cNvPr>
          <p:cNvPicPr>
            <a:picLocks noChangeAspect="1"/>
          </p:cNvPicPr>
          <p:nvPr/>
        </p:nvPicPr>
        <p:blipFill>
          <a:blip r:embed="rId2"/>
          <a:stretch>
            <a:fillRect/>
          </a:stretch>
        </p:blipFill>
        <p:spPr>
          <a:xfrm>
            <a:off x="6225129" y="1621766"/>
            <a:ext cx="5966871" cy="5236234"/>
          </a:xfrm>
          <a:prstGeom prst="rect">
            <a:avLst/>
          </a:prstGeom>
        </p:spPr>
      </p:pic>
      <p:sp>
        <p:nvSpPr>
          <p:cNvPr id="5" name="TextBox 4">
            <a:extLst>
              <a:ext uri="{FF2B5EF4-FFF2-40B4-BE49-F238E27FC236}">
                <a16:creationId xmlns:a16="http://schemas.microsoft.com/office/drawing/2014/main" id="{11A10CAD-0ABC-4545-B263-8076EEF7DEDA}"/>
              </a:ext>
            </a:extLst>
          </p:cNvPr>
          <p:cNvSpPr txBox="1"/>
          <p:nvPr/>
        </p:nvSpPr>
        <p:spPr>
          <a:xfrm>
            <a:off x="6936114" y="4364662"/>
            <a:ext cx="1693177" cy="646331"/>
          </a:xfrm>
          <a:prstGeom prst="rect">
            <a:avLst/>
          </a:prstGeom>
          <a:noFill/>
        </p:spPr>
        <p:txBody>
          <a:bodyPr wrap="square" rtlCol="0">
            <a:spAutoFit/>
          </a:bodyPr>
          <a:lstStyle/>
          <a:p>
            <a:r>
              <a:rPr lang="en-US" dirty="0">
                <a:solidFill>
                  <a:srgbClr val="483D8B"/>
                </a:solidFill>
              </a:rPr>
              <a:t>F prior (</a:t>
            </a:r>
            <a:r>
              <a:rPr lang="en-US" dirty="0" err="1">
                <a:solidFill>
                  <a:srgbClr val="483D8B"/>
                </a:solidFill>
              </a:rPr>
              <a:t>Shaoda</a:t>
            </a:r>
            <a:r>
              <a:rPr lang="en-US" dirty="0">
                <a:solidFill>
                  <a:srgbClr val="483D8B"/>
                </a:solidFill>
              </a:rPr>
              <a:t> </a:t>
            </a:r>
          </a:p>
          <a:p>
            <a:r>
              <a:rPr lang="en-US" dirty="0">
                <a:solidFill>
                  <a:srgbClr val="483D8B"/>
                </a:solidFill>
              </a:rPr>
              <a:t>monthly value)</a:t>
            </a:r>
          </a:p>
        </p:txBody>
      </p:sp>
      <p:sp>
        <p:nvSpPr>
          <p:cNvPr id="6" name="Title 1">
            <a:extLst>
              <a:ext uri="{FF2B5EF4-FFF2-40B4-BE49-F238E27FC236}">
                <a16:creationId xmlns:a16="http://schemas.microsoft.com/office/drawing/2014/main" id="{B78DFC0B-0864-45C1-AACE-E7EF6D490888}"/>
              </a:ext>
            </a:extLst>
          </p:cNvPr>
          <p:cNvSpPr>
            <a:spLocks noGrp="1"/>
          </p:cNvSpPr>
          <p:nvPr>
            <p:ph type="title"/>
          </p:nvPr>
        </p:nvSpPr>
        <p:spPr>
          <a:xfrm>
            <a:off x="0" y="1"/>
            <a:ext cx="12192000" cy="923330"/>
          </a:xfrm>
        </p:spPr>
        <p:txBody>
          <a:bodyPr>
            <a:normAutofit/>
          </a:bodyPr>
          <a:lstStyle/>
          <a:p>
            <a:r>
              <a:rPr lang="en-US" dirty="0"/>
              <a:t>Test 4: all remotely-sensed/global priors (eh priors)</a:t>
            </a:r>
          </a:p>
        </p:txBody>
      </p:sp>
      <p:pic>
        <p:nvPicPr>
          <p:cNvPr id="8" name="Picture 7">
            <a:extLst>
              <a:ext uri="{FF2B5EF4-FFF2-40B4-BE49-F238E27FC236}">
                <a16:creationId xmlns:a16="http://schemas.microsoft.com/office/drawing/2014/main" id="{A2074B61-A7A8-421A-9E9B-A0A9F9218394}"/>
              </a:ext>
            </a:extLst>
          </p:cNvPr>
          <p:cNvPicPr>
            <a:picLocks noChangeAspect="1"/>
          </p:cNvPicPr>
          <p:nvPr/>
        </p:nvPicPr>
        <p:blipFill>
          <a:blip r:embed="rId3"/>
          <a:stretch>
            <a:fillRect/>
          </a:stretch>
        </p:blipFill>
        <p:spPr>
          <a:xfrm>
            <a:off x="0" y="1621765"/>
            <a:ext cx="5966871" cy="5236234"/>
          </a:xfrm>
          <a:prstGeom prst="rect">
            <a:avLst/>
          </a:prstGeom>
        </p:spPr>
      </p:pic>
    </p:spTree>
    <p:extLst>
      <p:ext uri="{BB962C8B-B14F-4D97-AF65-F5344CB8AC3E}">
        <p14:creationId xmlns:p14="http://schemas.microsoft.com/office/powerpoint/2010/main" val="1647359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454701-47C6-4D03-AB5F-63DACD0BA6DE}"/>
              </a:ext>
            </a:extLst>
          </p:cNvPr>
          <p:cNvPicPr>
            <a:picLocks noChangeAspect="1"/>
          </p:cNvPicPr>
          <p:nvPr/>
        </p:nvPicPr>
        <p:blipFill>
          <a:blip r:embed="rId2"/>
          <a:stretch>
            <a:fillRect/>
          </a:stretch>
        </p:blipFill>
        <p:spPr>
          <a:xfrm>
            <a:off x="6177095" y="1579613"/>
            <a:ext cx="6014906" cy="5278387"/>
          </a:xfrm>
          <a:prstGeom prst="rect">
            <a:avLst/>
          </a:prstGeom>
        </p:spPr>
      </p:pic>
      <p:sp>
        <p:nvSpPr>
          <p:cNvPr id="5" name="TextBox 4">
            <a:extLst>
              <a:ext uri="{FF2B5EF4-FFF2-40B4-BE49-F238E27FC236}">
                <a16:creationId xmlns:a16="http://schemas.microsoft.com/office/drawing/2014/main" id="{11A10CAD-0ABC-4545-B263-8076EEF7DEDA}"/>
              </a:ext>
            </a:extLst>
          </p:cNvPr>
          <p:cNvSpPr txBox="1"/>
          <p:nvPr/>
        </p:nvSpPr>
        <p:spPr>
          <a:xfrm>
            <a:off x="9097862" y="2044438"/>
            <a:ext cx="1693177" cy="646331"/>
          </a:xfrm>
          <a:prstGeom prst="rect">
            <a:avLst/>
          </a:prstGeom>
          <a:noFill/>
        </p:spPr>
        <p:txBody>
          <a:bodyPr wrap="square" rtlCol="0">
            <a:spAutoFit/>
          </a:bodyPr>
          <a:lstStyle/>
          <a:p>
            <a:r>
              <a:rPr lang="en-US" dirty="0">
                <a:solidFill>
                  <a:srgbClr val="483D8B"/>
                </a:solidFill>
              </a:rPr>
              <a:t>F prior (</a:t>
            </a:r>
            <a:r>
              <a:rPr lang="en-US" dirty="0" err="1">
                <a:solidFill>
                  <a:srgbClr val="483D8B"/>
                </a:solidFill>
              </a:rPr>
              <a:t>Shaoda</a:t>
            </a:r>
            <a:r>
              <a:rPr lang="en-US" dirty="0">
                <a:solidFill>
                  <a:srgbClr val="483D8B"/>
                </a:solidFill>
              </a:rPr>
              <a:t> </a:t>
            </a:r>
          </a:p>
          <a:p>
            <a:r>
              <a:rPr lang="en-US" dirty="0">
                <a:solidFill>
                  <a:srgbClr val="483D8B"/>
                </a:solidFill>
              </a:rPr>
              <a:t>monthly value)</a:t>
            </a:r>
          </a:p>
        </p:txBody>
      </p:sp>
      <p:sp>
        <p:nvSpPr>
          <p:cNvPr id="6" name="Title 1">
            <a:extLst>
              <a:ext uri="{FF2B5EF4-FFF2-40B4-BE49-F238E27FC236}">
                <a16:creationId xmlns:a16="http://schemas.microsoft.com/office/drawing/2014/main" id="{B78DFC0B-0864-45C1-AACE-E7EF6D490888}"/>
              </a:ext>
            </a:extLst>
          </p:cNvPr>
          <p:cNvSpPr>
            <a:spLocks noGrp="1"/>
          </p:cNvSpPr>
          <p:nvPr>
            <p:ph type="title"/>
          </p:nvPr>
        </p:nvSpPr>
        <p:spPr>
          <a:xfrm>
            <a:off x="0" y="176170"/>
            <a:ext cx="12192000" cy="923330"/>
          </a:xfrm>
        </p:spPr>
        <p:txBody>
          <a:bodyPr>
            <a:normAutofit fontScale="90000"/>
          </a:bodyPr>
          <a:lstStyle/>
          <a:p>
            <a:r>
              <a:rPr lang="en-US" dirty="0"/>
              <a:t>Test 5: all remotely-sensed/global priors (good priors, but wide bounds on CO2)</a:t>
            </a:r>
          </a:p>
        </p:txBody>
      </p:sp>
      <p:pic>
        <p:nvPicPr>
          <p:cNvPr id="3" name="Picture 2">
            <a:extLst>
              <a:ext uri="{FF2B5EF4-FFF2-40B4-BE49-F238E27FC236}">
                <a16:creationId xmlns:a16="http://schemas.microsoft.com/office/drawing/2014/main" id="{6AE8EF33-5710-4B78-9D9A-03C91C8B4C79}"/>
              </a:ext>
            </a:extLst>
          </p:cNvPr>
          <p:cNvPicPr>
            <a:picLocks noChangeAspect="1"/>
          </p:cNvPicPr>
          <p:nvPr/>
        </p:nvPicPr>
        <p:blipFill>
          <a:blip r:embed="rId3"/>
          <a:stretch>
            <a:fillRect/>
          </a:stretch>
        </p:blipFill>
        <p:spPr>
          <a:xfrm>
            <a:off x="0" y="1579613"/>
            <a:ext cx="6014906" cy="5278387"/>
          </a:xfrm>
          <a:prstGeom prst="rect">
            <a:avLst/>
          </a:prstGeom>
        </p:spPr>
      </p:pic>
    </p:spTree>
    <p:extLst>
      <p:ext uri="{BB962C8B-B14F-4D97-AF65-F5344CB8AC3E}">
        <p14:creationId xmlns:p14="http://schemas.microsoft.com/office/powerpoint/2010/main" val="234356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49FF7-3A8E-4905-BF48-609E285336B0}"/>
              </a:ext>
            </a:extLst>
          </p:cNvPr>
          <p:cNvSpPr>
            <a:spLocks noGrp="1"/>
          </p:cNvSpPr>
          <p:nvPr>
            <p:ph type="title"/>
          </p:nvPr>
        </p:nvSpPr>
        <p:spPr/>
        <p:txBody>
          <a:bodyPr/>
          <a:lstStyle/>
          <a:p>
            <a:r>
              <a:rPr lang="en-US" dirty="0"/>
              <a:t>What</a:t>
            </a:r>
          </a:p>
        </p:txBody>
      </p:sp>
      <p:sp>
        <p:nvSpPr>
          <p:cNvPr id="3" name="Content Placeholder 2">
            <a:extLst>
              <a:ext uri="{FF2B5EF4-FFF2-40B4-BE49-F238E27FC236}">
                <a16:creationId xmlns:a16="http://schemas.microsoft.com/office/drawing/2014/main" id="{F515F01D-B44C-4CAC-B5B6-398987B04AF0}"/>
              </a:ext>
            </a:extLst>
          </p:cNvPr>
          <p:cNvSpPr>
            <a:spLocks noGrp="1"/>
          </p:cNvSpPr>
          <p:nvPr>
            <p:ph idx="1"/>
          </p:nvPr>
        </p:nvSpPr>
        <p:spPr>
          <a:xfrm>
            <a:off x="302005" y="1825625"/>
            <a:ext cx="11425804" cy="4351338"/>
          </a:xfrm>
        </p:spPr>
        <p:txBody>
          <a:bodyPr>
            <a:normAutofit/>
          </a:bodyPr>
          <a:lstStyle/>
          <a:p>
            <a:r>
              <a:rPr lang="en-US" dirty="0"/>
              <a:t>Network/global-scale evasion estimates are limited to monthly estimates (Liu et al </a:t>
            </a:r>
            <a:r>
              <a:rPr lang="en-US" i="1" dirty="0"/>
              <a:t>submitted</a:t>
            </a:r>
            <a:r>
              <a:rPr lang="en-US" dirty="0"/>
              <a:t>)</a:t>
            </a:r>
          </a:p>
          <a:p>
            <a:r>
              <a:rPr lang="en-US" dirty="0"/>
              <a:t>NASA SWOT (2021) will provide river heights/slopes and widths for large rivers every 3-21 (avg. 11) days. During calibration, this will be daily (and over the CT!)</a:t>
            </a:r>
          </a:p>
          <a:p>
            <a:pPr lvl="1"/>
            <a:r>
              <a:rPr lang="en-US" dirty="0"/>
              <a:t>A lot of work has been done to use these data for estimating discharge with no in situ data, generally via Bayesian inference + GRADES.</a:t>
            </a:r>
          </a:p>
          <a:p>
            <a:pPr lvl="1"/>
            <a:r>
              <a:rPr lang="en-US" b="1" dirty="0"/>
              <a:t>I think we can do something analogous, using 1) the methods developed for discharge and 2) </a:t>
            </a:r>
            <a:r>
              <a:rPr lang="en-US" b="1" dirty="0" err="1"/>
              <a:t>Shaoda’s</a:t>
            </a:r>
            <a:r>
              <a:rPr lang="en-US" b="1" dirty="0"/>
              <a:t> results to produce near-daily timeseries of CO2 evasion</a:t>
            </a:r>
          </a:p>
        </p:txBody>
      </p:sp>
    </p:spTree>
    <p:extLst>
      <p:ext uri="{BB962C8B-B14F-4D97-AF65-F5344CB8AC3E}">
        <p14:creationId xmlns:p14="http://schemas.microsoft.com/office/powerpoint/2010/main" val="253435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0" y="-13871"/>
            <a:ext cx="11426079" cy="1476436"/>
          </a:xfrm>
        </p:spPr>
        <p:txBody>
          <a:bodyPr>
            <a:noAutofit/>
          </a:bodyPr>
          <a:lstStyle/>
          <a:p>
            <a:pPr marL="0" indent="0">
              <a:buNone/>
            </a:pPr>
            <a:r>
              <a:rPr lang="en-US" sz="3600" b="1" dirty="0">
                <a:latin typeface="+mj-lt"/>
              </a:rPr>
              <a:t>How does Bayesian inference work</a:t>
            </a:r>
          </a:p>
          <a:p>
            <a:pPr marL="0" indent="0">
              <a:buNone/>
            </a:pPr>
            <a:r>
              <a:rPr lang="en-US" sz="3600" b="1" dirty="0">
                <a:latin typeface="+mj-lt"/>
              </a:rPr>
              <a:t>to estimate discharge w/ no in situ info?</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6590C686-94D9-485C-BE03-33B00B6A21B4}"/>
                  </a:ext>
                </a:extLst>
              </p:cNvPr>
              <p:cNvSpPr txBox="1"/>
              <p:nvPr/>
            </p:nvSpPr>
            <p:spPr>
              <a:xfrm>
                <a:off x="1442906" y="2013570"/>
                <a:ext cx="6627303" cy="12488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𝑄</m:t>
                      </m:r>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1</m:t>
                          </m:r>
                        </m:num>
                        <m:den>
                          <m:r>
                            <a:rPr lang="en-US" sz="4000" i="1">
                              <a:latin typeface="Cambria Math" panose="02040503050406030204" pitchFamily="18" charset="0"/>
                            </a:rPr>
                            <m:t>𝑛</m:t>
                          </m:r>
                        </m:den>
                      </m:f>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𝑤</m:t>
                          </m:r>
                        </m:e>
                        <m:sup>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2</m:t>
                              </m:r>
                            </m:num>
                            <m:den>
                              <m:r>
                                <a:rPr lang="en-US" sz="4000" b="0" i="1" smtClean="0">
                                  <a:latin typeface="Cambria Math" panose="02040503050406030204" pitchFamily="18" charset="0"/>
                                </a:rPr>
                                <m:t>3</m:t>
                              </m:r>
                            </m:den>
                          </m:f>
                        </m:sup>
                      </m:sSup>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𝐴</m:t>
                              </m:r>
                            </m:e>
                            <m:sub>
                              <m:r>
                                <a:rPr lang="en-US" sz="4000" b="0" i="1" smtClean="0">
                                  <a:latin typeface="Cambria Math" panose="02040503050406030204" pitchFamily="18" charset="0"/>
                                </a:rPr>
                                <m:t>0</m:t>
                              </m:r>
                            </m:sub>
                          </m:sSub>
                          <m:r>
                            <a:rPr lang="en-US" sz="4000" b="0" i="1" smtClean="0">
                              <a:latin typeface="Cambria Math" panose="02040503050406030204" pitchFamily="18" charset="0"/>
                            </a:rPr>
                            <m:t>+</m:t>
                          </m:r>
                          <m:r>
                            <a:rPr lang="en-US" sz="4000" b="0" i="1" smtClean="0">
                              <a:latin typeface="Cambria Math" panose="02040503050406030204" pitchFamily="18" charset="0"/>
                            </a:rPr>
                            <m:t>𝑑𝐴</m:t>
                          </m:r>
                          <m:r>
                            <a:rPr lang="en-US" sz="4000" b="0" i="1" smtClean="0">
                              <a:latin typeface="Cambria Math" panose="02040503050406030204" pitchFamily="18" charset="0"/>
                            </a:rPr>
                            <m:t>)</m:t>
                          </m:r>
                        </m:e>
                        <m:sup>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5</m:t>
                              </m:r>
                            </m:num>
                            <m:den>
                              <m:r>
                                <a:rPr lang="en-US" sz="4000" b="0" i="1" smtClean="0">
                                  <a:latin typeface="Cambria Math" panose="02040503050406030204" pitchFamily="18" charset="0"/>
                                </a:rPr>
                                <m:t>3</m:t>
                              </m:r>
                            </m:den>
                          </m:f>
                        </m:sup>
                      </m:sSup>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1</m:t>
                              </m:r>
                            </m:num>
                            <m:den>
                              <m:r>
                                <a:rPr lang="en-US" sz="4000" b="0" i="1" smtClean="0">
                                  <a:latin typeface="Cambria Math" panose="02040503050406030204" pitchFamily="18" charset="0"/>
                                </a:rPr>
                                <m:t>2</m:t>
                              </m:r>
                            </m:den>
                          </m:f>
                        </m:sup>
                      </m:sSup>
                    </m:oMath>
                  </m:oMathPara>
                </a14:m>
                <a:endParaRPr lang="en-US" sz="4000" dirty="0"/>
              </a:p>
            </p:txBody>
          </p:sp>
        </mc:Choice>
        <mc:Fallback xmlns="">
          <p:sp>
            <p:nvSpPr>
              <p:cNvPr id="41" name="TextBox 40">
                <a:extLst>
                  <a:ext uri="{FF2B5EF4-FFF2-40B4-BE49-F238E27FC236}">
                    <a16:creationId xmlns:a16="http://schemas.microsoft.com/office/drawing/2014/main" id="{6590C686-94D9-485C-BE03-33B00B6A21B4}"/>
                  </a:ext>
                </a:extLst>
              </p:cNvPr>
              <p:cNvSpPr txBox="1">
                <a:spLocks noRot="1" noChangeAspect="1" noMove="1" noResize="1" noEditPoints="1" noAdjustHandles="1" noChangeArrowheads="1" noChangeShapeType="1" noTextEdit="1"/>
              </p:cNvSpPr>
              <p:nvPr/>
            </p:nvSpPr>
            <p:spPr>
              <a:xfrm>
                <a:off x="1442906" y="2013570"/>
                <a:ext cx="6627303" cy="1248803"/>
              </a:xfrm>
              <a:prstGeom prst="rect">
                <a:avLst/>
              </a:prstGeom>
              <a:blipFill>
                <a:blip r:embed="rId3"/>
                <a:stretch>
                  <a:fillRect/>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3989F8F8-B4B1-4DE3-9BD0-A0DA1F55F89E}"/>
              </a:ext>
            </a:extLst>
          </p:cNvPr>
          <p:cNvCxnSpPr>
            <a:cxnSpLocks/>
          </p:cNvCxnSpPr>
          <p:nvPr/>
        </p:nvCxnSpPr>
        <p:spPr>
          <a:xfrm flipV="1">
            <a:off x="6459170" y="3009374"/>
            <a:ext cx="436580" cy="436376"/>
          </a:xfrm>
          <a:prstGeom prst="straightConnector1">
            <a:avLst/>
          </a:prstGeom>
          <a:ln w="285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42F75A7-A121-4686-B815-065E04B61B46}"/>
              </a:ext>
            </a:extLst>
          </p:cNvPr>
          <p:cNvCxnSpPr>
            <a:cxnSpLocks/>
            <a:stCxn id="66" idx="3"/>
          </p:cNvCxnSpPr>
          <p:nvPr/>
        </p:nvCxnSpPr>
        <p:spPr>
          <a:xfrm flipV="1">
            <a:off x="2596082" y="3258068"/>
            <a:ext cx="508336" cy="721937"/>
          </a:xfrm>
          <a:prstGeom prst="straightConnector1">
            <a:avLst/>
          </a:prstGeom>
          <a:ln w="285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3EF6298-BE7C-4848-83DA-960FD414EE12}"/>
              </a:ext>
            </a:extLst>
          </p:cNvPr>
          <p:cNvSpPr txBox="1"/>
          <p:nvPr/>
        </p:nvSpPr>
        <p:spPr>
          <a:xfrm>
            <a:off x="6009301" y="3354180"/>
            <a:ext cx="2868212" cy="954107"/>
          </a:xfrm>
          <a:prstGeom prst="rect">
            <a:avLst/>
          </a:prstGeom>
          <a:noFill/>
        </p:spPr>
        <p:txBody>
          <a:bodyPr wrap="square" rtlCol="0">
            <a:spAutoFit/>
          </a:bodyPr>
          <a:lstStyle/>
          <a:p>
            <a:r>
              <a:rPr lang="en-US" sz="2800" b="1" dirty="0">
                <a:solidFill>
                  <a:schemeClr val="accent4">
                    <a:lumMod val="50000"/>
                  </a:schemeClr>
                </a:solidFill>
              </a:rPr>
              <a:t>Remotely sensible </a:t>
            </a:r>
            <a:r>
              <a:rPr lang="en-US" sz="2800" b="1" dirty="0">
                <a:solidFill>
                  <a:schemeClr val="accent4">
                    <a:lumMod val="50000"/>
                  </a:schemeClr>
                </a:solidFill>
                <a:sym typeface="Wingdings" panose="05000000000000000000" pitchFamily="2" charset="2"/>
              </a:rPr>
              <a:t> data</a:t>
            </a:r>
            <a:endParaRPr lang="en-US" sz="2800" b="1" dirty="0">
              <a:solidFill>
                <a:schemeClr val="accent4">
                  <a:lumMod val="50000"/>
                </a:schemeClr>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4DB893B9-EE16-4FC2-9D76-95314B7ECC06}"/>
                  </a:ext>
                </a:extLst>
              </p:cNvPr>
              <p:cNvSpPr txBox="1"/>
              <p:nvPr/>
            </p:nvSpPr>
            <p:spPr>
              <a:xfrm>
                <a:off x="174914" y="2856620"/>
                <a:ext cx="2421168" cy="2246769"/>
              </a:xfrm>
              <a:prstGeom prst="rect">
                <a:avLst/>
              </a:prstGeom>
              <a:noFill/>
            </p:spPr>
            <p:txBody>
              <a:bodyPr wrap="square" rtlCol="0">
                <a:spAutoFit/>
              </a:bodyPr>
              <a:lstStyle/>
              <a:p>
                <a:r>
                  <a:rPr lang="en-US" sz="2800" b="1" dirty="0">
                    <a:solidFill>
                      <a:schemeClr val="accent4">
                        <a:lumMod val="50000"/>
                      </a:schemeClr>
                    </a:solidFill>
                  </a:rPr>
                  <a:t>Not Remotely Sensible, define as model </a:t>
                </a:r>
                <a14:m>
                  <m:oMath xmlns:m="http://schemas.openxmlformats.org/officeDocument/2006/math">
                    <m:r>
                      <a:rPr lang="en-US" sz="2800" b="1" i="1">
                        <a:solidFill>
                          <a:schemeClr val="accent4">
                            <a:lumMod val="50000"/>
                          </a:schemeClr>
                        </a:solidFill>
                        <a:latin typeface="Cambria Math" panose="02040503050406030204" pitchFamily="18" charset="0"/>
                        <a:ea typeface="Cambria Math" panose="02040503050406030204" pitchFamily="18" charset="0"/>
                        <a:sym typeface="Wingdings" panose="05000000000000000000" pitchFamily="2" charset="2"/>
                      </a:rPr>
                      <m:t>𝜽</m:t>
                    </m:r>
                  </m:oMath>
                </a14:m>
                <a:r>
                  <a:rPr lang="en-US" sz="2800" b="1" dirty="0">
                    <a:solidFill>
                      <a:schemeClr val="accent4">
                        <a:lumMod val="50000"/>
                      </a:schemeClr>
                    </a:solidFill>
                  </a:rPr>
                  <a:t> and so need priors </a:t>
                </a:r>
              </a:p>
            </p:txBody>
          </p:sp>
        </mc:Choice>
        <mc:Fallback xmlns="">
          <p:sp>
            <p:nvSpPr>
              <p:cNvPr id="66" name="TextBox 65">
                <a:extLst>
                  <a:ext uri="{FF2B5EF4-FFF2-40B4-BE49-F238E27FC236}">
                    <a16:creationId xmlns:a16="http://schemas.microsoft.com/office/drawing/2014/main" id="{4DB893B9-EE16-4FC2-9D76-95314B7ECC06}"/>
                  </a:ext>
                </a:extLst>
              </p:cNvPr>
              <p:cNvSpPr txBox="1">
                <a:spLocks noRot="1" noChangeAspect="1" noMove="1" noResize="1" noEditPoints="1" noAdjustHandles="1" noChangeArrowheads="1" noChangeShapeType="1" noTextEdit="1"/>
              </p:cNvSpPr>
              <p:nvPr/>
            </p:nvSpPr>
            <p:spPr>
              <a:xfrm>
                <a:off x="174914" y="2856620"/>
                <a:ext cx="2421168" cy="2246769"/>
              </a:xfrm>
              <a:prstGeom prst="rect">
                <a:avLst/>
              </a:prstGeom>
              <a:blipFill>
                <a:blip r:embed="rId4"/>
                <a:stretch>
                  <a:fillRect l="-5290" t="-2717" r="-2519" b="-7065"/>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342F75A7-A121-4686-B815-065E04B61B46}"/>
              </a:ext>
            </a:extLst>
          </p:cNvPr>
          <p:cNvCxnSpPr>
            <a:cxnSpLocks/>
            <a:stCxn id="66" idx="3"/>
          </p:cNvCxnSpPr>
          <p:nvPr/>
        </p:nvCxnSpPr>
        <p:spPr>
          <a:xfrm flipV="1">
            <a:off x="2596082" y="3070371"/>
            <a:ext cx="2167142" cy="909634"/>
          </a:xfrm>
          <a:prstGeom prst="straightConnector1">
            <a:avLst/>
          </a:prstGeom>
          <a:ln w="285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989F8F8-B4B1-4DE3-9BD0-A0DA1F55F89E}"/>
              </a:ext>
            </a:extLst>
          </p:cNvPr>
          <p:cNvCxnSpPr>
            <a:cxnSpLocks/>
          </p:cNvCxnSpPr>
          <p:nvPr/>
        </p:nvCxnSpPr>
        <p:spPr>
          <a:xfrm flipH="1" flipV="1">
            <a:off x="6136863" y="3009372"/>
            <a:ext cx="322307" cy="436377"/>
          </a:xfrm>
          <a:prstGeom prst="straightConnector1">
            <a:avLst/>
          </a:prstGeom>
          <a:ln w="285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233953" y="5287738"/>
                <a:ext cx="10201952" cy="1415324"/>
              </a:xfrm>
              <a:prstGeom prst="rect">
                <a:avLst/>
              </a:prstGeom>
              <a:noFill/>
            </p:spPr>
            <p:txBody>
              <a:bodyPr wrap="square" rtlCol="0">
                <a:spAutoFit/>
              </a:bodyPr>
              <a:lstStyle/>
              <a:p>
                <a:r>
                  <a:rPr lang="en-US" sz="3600" b="1" dirty="0">
                    <a:solidFill>
                      <a:schemeClr val="accent4">
                        <a:lumMod val="50000"/>
                      </a:schemeClr>
                    </a:solidFill>
                    <a:latin typeface="+mj-lt"/>
                  </a:rPr>
                  <a:t>What must </a:t>
                </a:r>
                <a:r>
                  <a:rPr lang="en-US" sz="3600" b="1" i="1" dirty="0">
                    <a:solidFill>
                      <a:schemeClr val="accent4">
                        <a:lumMod val="50000"/>
                      </a:schemeClr>
                    </a:solidFill>
                    <a:latin typeface="+mj-lt"/>
                  </a:rPr>
                  <a:t>Q</a:t>
                </a:r>
                <a:r>
                  <a:rPr lang="en-US" sz="3600" b="1" dirty="0">
                    <a:solidFill>
                      <a:schemeClr val="accent4">
                        <a:lumMod val="50000"/>
                      </a:schemeClr>
                    </a:solidFill>
                    <a:latin typeface="+mj-lt"/>
                  </a:rPr>
                  <a:t>, </a:t>
                </a:r>
                <a:r>
                  <a:rPr lang="en-US" sz="3600" b="1" i="1" dirty="0">
                    <a:solidFill>
                      <a:schemeClr val="accent4">
                        <a:lumMod val="50000"/>
                      </a:schemeClr>
                    </a:solidFill>
                    <a:latin typeface="+mj-lt"/>
                  </a:rPr>
                  <a:t>n</a:t>
                </a:r>
                <a:r>
                  <a:rPr lang="en-US" sz="3600" b="1" dirty="0">
                    <a:solidFill>
                      <a:schemeClr val="accent4">
                        <a:lumMod val="50000"/>
                      </a:schemeClr>
                    </a:solidFill>
                    <a:latin typeface="+mj-lt"/>
                  </a:rPr>
                  <a:t> and </a:t>
                </a:r>
                <a:r>
                  <a:rPr lang="en-US" sz="3600" b="1" i="1" dirty="0">
                    <a:solidFill>
                      <a:schemeClr val="accent4">
                        <a:lumMod val="50000"/>
                      </a:schemeClr>
                    </a:solidFill>
                    <a:latin typeface="+mj-lt"/>
                  </a:rPr>
                  <a:t>d</a:t>
                </a:r>
                <a:r>
                  <a:rPr lang="en-US" sz="3600" b="1" dirty="0">
                    <a:solidFill>
                      <a:schemeClr val="accent4">
                        <a:lumMod val="50000"/>
                      </a:schemeClr>
                    </a:solidFill>
                    <a:latin typeface="+mj-lt"/>
                  </a:rPr>
                  <a:t> be, given </a:t>
                </a:r>
                <a:r>
                  <a:rPr lang="en-US" sz="3600" b="1" i="1" dirty="0">
                    <a:solidFill>
                      <a:schemeClr val="accent4">
                        <a:lumMod val="50000"/>
                      </a:schemeClr>
                    </a:solidFill>
                    <a:latin typeface="+mj-lt"/>
                  </a:rPr>
                  <a:t>w </a:t>
                </a:r>
                <a:r>
                  <a:rPr lang="en-US" sz="3600" b="1" dirty="0">
                    <a:solidFill>
                      <a:schemeClr val="accent4">
                        <a:lumMod val="50000"/>
                      </a:schemeClr>
                    </a:solidFill>
                    <a:latin typeface="+mj-lt"/>
                  </a:rPr>
                  <a:t>and </a:t>
                </a:r>
                <a:r>
                  <a:rPr lang="en-US" sz="3600" b="1" i="1" dirty="0">
                    <a:solidFill>
                      <a:schemeClr val="accent4">
                        <a:lumMod val="50000"/>
                      </a:schemeClr>
                    </a:solidFill>
                    <a:latin typeface="+mj-lt"/>
                  </a:rPr>
                  <a:t>S </a:t>
                </a:r>
                <a:r>
                  <a:rPr lang="en-US" sz="3600" b="1" dirty="0">
                    <a:solidFill>
                      <a:schemeClr val="accent4">
                        <a:lumMod val="50000"/>
                      </a:schemeClr>
                    </a:solidFill>
                    <a:latin typeface="+mj-lt"/>
                  </a:rPr>
                  <a:t>observations?</a:t>
                </a:r>
              </a:p>
              <a:p>
                <a:pPr/>
                <a14:m>
                  <m:oMathPara xmlns:m="http://schemas.openxmlformats.org/officeDocument/2006/math">
                    <m:oMathParaPr>
                      <m:jc m:val="centerGroup"/>
                    </m:oMathParaPr>
                    <m:oMath xmlns:m="http://schemas.openxmlformats.org/officeDocument/2006/math">
                      <m:r>
                        <a:rPr lang="en-US" sz="2400" b="1" i="1" smtClean="0">
                          <a:solidFill>
                            <a:schemeClr val="accent4">
                              <a:lumMod val="50000"/>
                            </a:schemeClr>
                          </a:solidFill>
                          <a:latin typeface="Cambria Math" panose="02040503050406030204" pitchFamily="18" charset="0"/>
                        </a:rPr>
                        <m:t>𝑷</m:t>
                      </m:r>
                      <m:d>
                        <m:dPr>
                          <m:ctrlPr>
                            <a:rPr lang="en-US" sz="2400" b="1" i="1" smtClean="0">
                              <a:solidFill>
                                <a:schemeClr val="accent4">
                                  <a:lumMod val="50000"/>
                                </a:schemeClr>
                              </a:solidFill>
                              <a:latin typeface="Cambria Math" panose="02040503050406030204" pitchFamily="18" charset="0"/>
                            </a:rPr>
                          </m:ctrlPr>
                        </m:dPr>
                        <m:e>
                          <m:r>
                            <a:rPr lang="en-US" sz="2400" b="1" i="1" smtClean="0">
                              <a:solidFill>
                                <a:schemeClr val="accent4">
                                  <a:lumMod val="50000"/>
                                </a:schemeClr>
                              </a:solidFill>
                              <a:latin typeface="Cambria Math" panose="02040503050406030204" pitchFamily="18" charset="0"/>
                              <a:ea typeface="Cambria Math" panose="02040503050406030204" pitchFamily="18" charset="0"/>
                            </a:rPr>
                            <m:t>𝜽</m:t>
                          </m:r>
                        </m:e>
                        <m:e>
                          <m:r>
                            <a:rPr lang="en-US" sz="2400" b="1" i="1" smtClean="0">
                              <a:solidFill>
                                <a:schemeClr val="accent4">
                                  <a:lumMod val="50000"/>
                                </a:schemeClr>
                              </a:solidFill>
                              <a:latin typeface="Cambria Math" panose="02040503050406030204" pitchFamily="18" charset="0"/>
                              <a:ea typeface="Cambria Math" panose="02040503050406030204" pitchFamily="18" charset="0"/>
                            </a:rPr>
                            <m:t>𝒅𝒂𝒕𝒂</m:t>
                          </m:r>
                        </m:e>
                      </m:d>
                      <m:r>
                        <a:rPr lang="en-US" sz="2400" b="1" i="1" smtClean="0">
                          <a:solidFill>
                            <a:schemeClr val="accent4">
                              <a:lumMod val="50000"/>
                            </a:schemeClr>
                          </a:solidFill>
                          <a:latin typeface="Cambria Math" panose="02040503050406030204" pitchFamily="18" charset="0"/>
                          <a:ea typeface="Cambria Math" panose="02040503050406030204" pitchFamily="18" charset="0"/>
                        </a:rPr>
                        <m:t>=</m:t>
                      </m:r>
                      <m:f>
                        <m:fPr>
                          <m:ctrlPr>
                            <a:rPr lang="en-US" sz="2400" b="1" i="1" smtClean="0">
                              <a:solidFill>
                                <a:schemeClr val="accent4">
                                  <a:lumMod val="50000"/>
                                </a:schemeClr>
                              </a:solidFill>
                              <a:latin typeface="Cambria Math" panose="02040503050406030204" pitchFamily="18" charset="0"/>
                              <a:ea typeface="Cambria Math" panose="02040503050406030204" pitchFamily="18" charset="0"/>
                            </a:rPr>
                          </m:ctrlPr>
                        </m:fPr>
                        <m:num>
                          <m:r>
                            <a:rPr lang="en-US" sz="2400" b="1" i="1" smtClean="0">
                              <a:solidFill>
                                <a:schemeClr val="accent4">
                                  <a:lumMod val="50000"/>
                                </a:schemeClr>
                              </a:solidFill>
                              <a:latin typeface="Cambria Math" panose="02040503050406030204" pitchFamily="18" charset="0"/>
                              <a:ea typeface="Cambria Math" panose="02040503050406030204" pitchFamily="18" charset="0"/>
                            </a:rPr>
                            <m:t>𝑷</m:t>
                          </m:r>
                          <m:d>
                            <m:dPr>
                              <m:ctrlPr>
                                <a:rPr lang="en-US" sz="2400" b="1" i="1" smtClean="0">
                                  <a:solidFill>
                                    <a:schemeClr val="accent4">
                                      <a:lumMod val="50000"/>
                                    </a:schemeClr>
                                  </a:solidFill>
                                  <a:latin typeface="Cambria Math" panose="02040503050406030204" pitchFamily="18" charset="0"/>
                                  <a:ea typeface="Cambria Math" panose="02040503050406030204" pitchFamily="18" charset="0"/>
                                </a:rPr>
                              </m:ctrlPr>
                            </m:dPr>
                            <m:e>
                              <m:r>
                                <a:rPr lang="en-US" sz="2400" b="1" i="1" smtClean="0">
                                  <a:solidFill>
                                    <a:schemeClr val="accent4">
                                      <a:lumMod val="50000"/>
                                    </a:schemeClr>
                                  </a:solidFill>
                                  <a:latin typeface="Cambria Math" panose="02040503050406030204" pitchFamily="18" charset="0"/>
                                  <a:ea typeface="Cambria Math" panose="02040503050406030204" pitchFamily="18" charset="0"/>
                                </a:rPr>
                                <m:t>𝒅𝒂𝒕𝒂</m:t>
                              </m:r>
                            </m:e>
                            <m:e>
                              <m:r>
                                <a:rPr lang="en-US" sz="2400" b="1" i="1" smtClean="0">
                                  <a:solidFill>
                                    <a:schemeClr val="accent4">
                                      <a:lumMod val="50000"/>
                                    </a:schemeClr>
                                  </a:solidFill>
                                  <a:latin typeface="Cambria Math" panose="02040503050406030204" pitchFamily="18" charset="0"/>
                                  <a:ea typeface="Cambria Math" panose="02040503050406030204" pitchFamily="18" charset="0"/>
                                </a:rPr>
                                <m:t>𝜽</m:t>
                              </m:r>
                            </m:e>
                          </m:d>
                          <m:r>
                            <a:rPr lang="en-US" sz="2400" b="1" i="1" smtClean="0">
                              <a:solidFill>
                                <a:schemeClr val="accent4">
                                  <a:lumMod val="50000"/>
                                </a:schemeClr>
                              </a:solidFill>
                              <a:latin typeface="Cambria Math" panose="02040503050406030204" pitchFamily="18" charset="0"/>
                              <a:ea typeface="Cambria Math" panose="02040503050406030204" pitchFamily="18" charset="0"/>
                            </a:rPr>
                            <m:t>𝑷</m:t>
                          </m:r>
                          <m:d>
                            <m:dPr>
                              <m:ctrlPr>
                                <a:rPr lang="en-US" sz="2400" b="1" i="1" smtClean="0">
                                  <a:solidFill>
                                    <a:schemeClr val="accent4">
                                      <a:lumMod val="50000"/>
                                    </a:schemeClr>
                                  </a:solidFill>
                                  <a:latin typeface="Cambria Math" panose="02040503050406030204" pitchFamily="18" charset="0"/>
                                  <a:ea typeface="Cambria Math" panose="02040503050406030204" pitchFamily="18" charset="0"/>
                                </a:rPr>
                              </m:ctrlPr>
                            </m:dPr>
                            <m:e>
                              <m:r>
                                <a:rPr lang="en-US" sz="2400" b="1" i="1" smtClean="0">
                                  <a:solidFill>
                                    <a:schemeClr val="accent4">
                                      <a:lumMod val="50000"/>
                                    </a:schemeClr>
                                  </a:solidFill>
                                  <a:latin typeface="Cambria Math" panose="02040503050406030204" pitchFamily="18" charset="0"/>
                                  <a:ea typeface="Cambria Math" panose="02040503050406030204" pitchFamily="18" charset="0"/>
                                </a:rPr>
                                <m:t>𝜽</m:t>
                              </m:r>
                            </m:e>
                          </m:d>
                        </m:num>
                        <m:den>
                          <m:r>
                            <a:rPr lang="en-US" sz="2400" b="1" i="1" smtClean="0">
                              <a:solidFill>
                                <a:schemeClr val="accent4">
                                  <a:lumMod val="50000"/>
                                </a:schemeClr>
                              </a:solidFill>
                              <a:latin typeface="Cambria Math" panose="02040503050406030204" pitchFamily="18" charset="0"/>
                              <a:ea typeface="Cambria Math" panose="02040503050406030204" pitchFamily="18" charset="0"/>
                            </a:rPr>
                            <m:t>𝑷</m:t>
                          </m:r>
                          <m:d>
                            <m:dPr>
                              <m:ctrlPr>
                                <a:rPr lang="en-US" sz="2400" b="1" i="1" smtClean="0">
                                  <a:solidFill>
                                    <a:schemeClr val="accent4">
                                      <a:lumMod val="50000"/>
                                    </a:schemeClr>
                                  </a:solidFill>
                                  <a:latin typeface="Cambria Math" panose="02040503050406030204" pitchFamily="18" charset="0"/>
                                  <a:ea typeface="Cambria Math" panose="02040503050406030204" pitchFamily="18" charset="0"/>
                                </a:rPr>
                              </m:ctrlPr>
                            </m:dPr>
                            <m:e>
                              <m:r>
                                <a:rPr lang="en-US" sz="2400" b="1" i="1" smtClean="0">
                                  <a:solidFill>
                                    <a:schemeClr val="accent4">
                                      <a:lumMod val="50000"/>
                                    </a:schemeClr>
                                  </a:solidFill>
                                  <a:latin typeface="Cambria Math" panose="02040503050406030204" pitchFamily="18" charset="0"/>
                                  <a:ea typeface="Cambria Math" panose="02040503050406030204" pitchFamily="18" charset="0"/>
                                </a:rPr>
                                <m:t>𝒅𝒂𝒕𝒂</m:t>
                              </m:r>
                            </m:e>
                          </m:d>
                        </m:den>
                      </m:f>
                    </m:oMath>
                  </m:oMathPara>
                </a14:m>
                <a:endParaRPr lang="en-US" sz="3600" b="1" dirty="0">
                  <a:solidFill>
                    <a:schemeClr val="accent4">
                      <a:lumMod val="50000"/>
                    </a:schemeClr>
                  </a:solidFill>
                  <a:latin typeface="+mj-lt"/>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233953" y="5287738"/>
                <a:ext cx="10201952" cy="1415324"/>
              </a:xfrm>
              <a:prstGeom prst="rect">
                <a:avLst/>
              </a:prstGeom>
              <a:blipFill>
                <a:blip r:embed="rId5"/>
                <a:stretch>
                  <a:fillRect l="-1792" t="-6438"/>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342F75A7-A121-4686-B815-065E04B61B46}"/>
              </a:ext>
            </a:extLst>
          </p:cNvPr>
          <p:cNvCxnSpPr>
            <a:cxnSpLocks/>
            <a:stCxn id="66" idx="3"/>
          </p:cNvCxnSpPr>
          <p:nvPr/>
        </p:nvCxnSpPr>
        <p:spPr>
          <a:xfrm flipH="1" flipV="1">
            <a:off x="2374084" y="3009372"/>
            <a:ext cx="221998" cy="970633"/>
          </a:xfrm>
          <a:prstGeom prst="straightConnector1">
            <a:avLst/>
          </a:prstGeom>
          <a:ln w="285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208F528-9C90-4314-9FB3-636EC7F3A92E}"/>
              </a:ext>
            </a:extLst>
          </p:cNvPr>
          <p:cNvSpPr txBox="1"/>
          <p:nvPr/>
        </p:nvSpPr>
        <p:spPr>
          <a:xfrm>
            <a:off x="8877513" y="13206"/>
            <a:ext cx="3265022" cy="3539430"/>
          </a:xfrm>
          <a:prstGeom prst="rect">
            <a:avLst/>
          </a:prstGeom>
          <a:solidFill>
            <a:schemeClr val="bg1">
              <a:lumMod val="65000"/>
              <a:lumOff val="35000"/>
            </a:schemeClr>
          </a:solidFill>
          <a:ln w="28575">
            <a:solidFill>
              <a:schemeClr val="tx1"/>
            </a:solidFill>
          </a:ln>
        </p:spPr>
        <p:txBody>
          <a:bodyPr wrap="square" rtlCol="0">
            <a:spAutoFit/>
          </a:bodyPr>
          <a:lstStyle/>
          <a:p>
            <a:r>
              <a:rPr lang="en-US" sz="2800" b="1" dirty="0"/>
              <a:t>Priors</a:t>
            </a:r>
            <a:r>
              <a:rPr lang="en-US" sz="2800" dirty="0"/>
              <a:t>: initial guesses at terms not RS-able (</a:t>
            </a:r>
            <a:r>
              <a:rPr lang="en-US" sz="2800" i="1" dirty="0"/>
              <a:t>Q, n, d</a:t>
            </a:r>
            <a:r>
              <a:rPr lang="en-US" sz="2800" dirty="0"/>
              <a:t>)</a:t>
            </a:r>
          </a:p>
          <a:p>
            <a:endParaRPr lang="en-US" sz="2800" dirty="0"/>
          </a:p>
          <a:p>
            <a:r>
              <a:rPr lang="en-US" sz="2800" dirty="0"/>
              <a:t>Estimated using training data &amp; proxies, NOT </a:t>
            </a:r>
            <a:r>
              <a:rPr lang="en-US" sz="2800" i="1" dirty="0"/>
              <a:t>in situ </a:t>
            </a:r>
            <a:r>
              <a:rPr lang="en-US" sz="2800" dirty="0"/>
              <a:t>data</a:t>
            </a:r>
          </a:p>
        </p:txBody>
      </p:sp>
      <p:cxnSp>
        <p:nvCxnSpPr>
          <p:cNvPr id="22" name="Straight Arrow Connector 21">
            <a:extLst>
              <a:ext uri="{FF2B5EF4-FFF2-40B4-BE49-F238E27FC236}">
                <a16:creationId xmlns:a16="http://schemas.microsoft.com/office/drawing/2014/main" id="{E8686E46-B0FD-46BE-B04B-40036712D084}"/>
              </a:ext>
            </a:extLst>
          </p:cNvPr>
          <p:cNvCxnSpPr>
            <a:cxnSpLocks/>
          </p:cNvCxnSpPr>
          <p:nvPr/>
        </p:nvCxnSpPr>
        <p:spPr>
          <a:xfrm flipH="1" flipV="1">
            <a:off x="3842159" y="2877424"/>
            <a:ext cx="2617011" cy="551576"/>
          </a:xfrm>
          <a:prstGeom prst="straightConnector1">
            <a:avLst/>
          </a:prstGeom>
          <a:ln w="28575">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85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E5F49-FE65-44BD-8A96-905099C50EA5}"/>
              </a:ext>
            </a:extLst>
          </p:cNvPr>
          <p:cNvSpPr>
            <a:spLocks noGrp="1"/>
          </p:cNvSpPr>
          <p:nvPr>
            <p:ph type="title"/>
          </p:nvPr>
        </p:nvSpPr>
        <p:spPr>
          <a:xfrm>
            <a:off x="0" y="0"/>
            <a:ext cx="12192000" cy="1325563"/>
          </a:xfrm>
        </p:spPr>
        <p:txBody>
          <a:bodyPr>
            <a:normAutofit/>
          </a:bodyPr>
          <a:lstStyle/>
          <a:p>
            <a:r>
              <a:rPr lang="en-US" sz="3600" dirty="0"/>
              <a:t>Why mass is conserved over a reach</a:t>
            </a:r>
          </a:p>
        </p:txBody>
      </p:sp>
      <p:pic>
        <p:nvPicPr>
          <p:cNvPr id="1026" name="Picture 2" descr="image">
            <a:extLst>
              <a:ext uri="{FF2B5EF4-FFF2-40B4-BE49-F238E27FC236}">
                <a16:creationId xmlns:a16="http://schemas.microsoft.com/office/drawing/2014/main" id="{7CAF3F9E-90FD-4636-8C0E-4CC861EDBB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7010"/>
          <a:stretch/>
        </p:blipFill>
        <p:spPr bwMode="auto">
          <a:xfrm>
            <a:off x="690140" y="1199728"/>
            <a:ext cx="4007694" cy="491175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BCFC6B1-8008-476E-9B98-9B43015C0EE5}"/>
              </a:ext>
            </a:extLst>
          </p:cNvPr>
          <p:cNvSpPr txBox="1"/>
          <p:nvPr/>
        </p:nvSpPr>
        <p:spPr>
          <a:xfrm>
            <a:off x="587229" y="6207961"/>
            <a:ext cx="1954635" cy="369332"/>
          </a:xfrm>
          <a:prstGeom prst="rect">
            <a:avLst/>
          </a:prstGeom>
          <a:noFill/>
        </p:spPr>
        <p:txBody>
          <a:bodyPr wrap="square" rtlCol="0">
            <a:spAutoFit/>
          </a:bodyPr>
          <a:lstStyle/>
          <a:p>
            <a:r>
              <a:rPr lang="en-US" dirty="0"/>
              <a:t>(Feng et al. 2019)</a:t>
            </a:r>
          </a:p>
        </p:txBody>
      </p:sp>
      <p:sp>
        <p:nvSpPr>
          <p:cNvPr id="17" name="TextBox 16">
            <a:extLst>
              <a:ext uri="{FF2B5EF4-FFF2-40B4-BE49-F238E27FC236}">
                <a16:creationId xmlns:a16="http://schemas.microsoft.com/office/drawing/2014/main" id="{F7852E3D-9BFA-4F13-B765-01F1DA09C713}"/>
              </a:ext>
            </a:extLst>
          </p:cNvPr>
          <p:cNvSpPr txBox="1"/>
          <p:nvPr/>
        </p:nvSpPr>
        <p:spPr>
          <a:xfrm>
            <a:off x="5387974" y="1116448"/>
            <a:ext cx="5685494" cy="5078313"/>
          </a:xfrm>
          <a:prstGeom prst="rect">
            <a:avLst/>
          </a:prstGeom>
          <a:noFill/>
        </p:spPr>
        <p:txBody>
          <a:bodyPr wrap="square" rtlCol="0">
            <a:spAutoFit/>
          </a:bodyPr>
          <a:lstStyle/>
          <a:p>
            <a:r>
              <a:rPr lang="en-US" dirty="0"/>
              <a:t>By assuming flux in = flux out over an entire reach, but sampling river width and slope across many </a:t>
            </a:r>
            <a:r>
              <a:rPr lang="en-US" dirty="0" err="1"/>
              <a:t>xs</a:t>
            </a:r>
            <a:r>
              <a:rPr lang="en-US" dirty="0"/>
              <a:t> within that reach, we can reduce the number of priors (Q, n, A0) in the equation relative to the observables (</a:t>
            </a:r>
            <a:r>
              <a:rPr lang="en-US" dirty="0" err="1"/>
              <a:t>dQ</a:t>
            </a:r>
            <a:r>
              <a:rPr lang="en-US" dirty="0"/>
              <a:t>, S, W)</a:t>
            </a:r>
          </a:p>
          <a:p>
            <a:endParaRPr lang="en-US" dirty="0"/>
          </a:p>
          <a:p>
            <a:r>
              <a:rPr lang="en-US" dirty="0"/>
              <a:t>For example:</a:t>
            </a:r>
          </a:p>
          <a:p>
            <a:r>
              <a:rPr lang="en-US" dirty="0"/>
              <a:t>Say we estimate discharge over a single reach:</a:t>
            </a:r>
          </a:p>
          <a:p>
            <a:r>
              <a:rPr lang="en-US" b="1" dirty="0"/>
              <a:t>3 priors, 3 observables </a:t>
            </a:r>
            <a:r>
              <a:rPr lang="en-US" b="1" dirty="0">
                <a:sym typeface="Wingdings" panose="05000000000000000000" pitchFamily="2" charset="2"/>
              </a:rPr>
              <a:t></a:t>
            </a:r>
            <a:r>
              <a:rPr lang="en-US" b="1" dirty="0"/>
              <a:t> 1:1 ratio</a:t>
            </a:r>
          </a:p>
          <a:p>
            <a:endParaRPr lang="en-US" dirty="0"/>
          </a:p>
          <a:p>
            <a:r>
              <a:rPr lang="en-US" dirty="0"/>
              <a:t>Say we estimate discharge for a reach, but through 10 </a:t>
            </a:r>
            <a:r>
              <a:rPr lang="en-US" dirty="0" err="1"/>
              <a:t>xs</a:t>
            </a:r>
            <a:r>
              <a:rPr lang="en-US" dirty="0"/>
              <a:t>:</a:t>
            </a:r>
          </a:p>
          <a:p>
            <a:r>
              <a:rPr lang="en-US" b="1" dirty="0"/>
              <a:t>21 priors, 30 observables </a:t>
            </a:r>
            <a:r>
              <a:rPr lang="en-US" b="1" dirty="0">
                <a:sym typeface="Wingdings" panose="05000000000000000000" pitchFamily="2" charset="2"/>
              </a:rPr>
              <a:t> 1/1.4 ratio</a:t>
            </a:r>
          </a:p>
          <a:p>
            <a:endParaRPr lang="en-US" dirty="0">
              <a:sym typeface="Wingdings" panose="05000000000000000000" pitchFamily="2" charset="2"/>
            </a:endParaRPr>
          </a:p>
          <a:p>
            <a:r>
              <a:rPr lang="en-US" dirty="0"/>
              <a:t>Say we estimate discharge for a reach, but through 30 </a:t>
            </a:r>
            <a:r>
              <a:rPr lang="en-US" dirty="0" err="1"/>
              <a:t>xs</a:t>
            </a:r>
            <a:r>
              <a:rPr lang="en-US" dirty="0"/>
              <a:t>:</a:t>
            </a:r>
          </a:p>
          <a:p>
            <a:r>
              <a:rPr lang="en-US" b="1" dirty="0"/>
              <a:t>61 priors, 90 observables </a:t>
            </a:r>
            <a:r>
              <a:rPr lang="en-US" b="1" dirty="0">
                <a:sym typeface="Wingdings" panose="05000000000000000000" pitchFamily="2" charset="2"/>
              </a:rPr>
              <a:t> 1:1.5 ratio</a:t>
            </a:r>
            <a:endParaRPr lang="en-US" dirty="0"/>
          </a:p>
          <a:p>
            <a:endParaRPr lang="en-US" dirty="0"/>
          </a:p>
          <a:p>
            <a:endParaRPr lang="en-US" dirty="0"/>
          </a:p>
          <a:p>
            <a:endParaRPr lang="en-US" dirty="0"/>
          </a:p>
          <a:p>
            <a:endParaRPr lang="en-US" dirty="0"/>
          </a:p>
        </p:txBody>
      </p:sp>
      <p:sp>
        <p:nvSpPr>
          <p:cNvPr id="18" name="TextBox 17">
            <a:extLst>
              <a:ext uri="{FF2B5EF4-FFF2-40B4-BE49-F238E27FC236}">
                <a16:creationId xmlns:a16="http://schemas.microsoft.com/office/drawing/2014/main" id="{C4E6A55F-C14C-4AD4-B6FB-8D22A5D21385}"/>
              </a:ext>
            </a:extLst>
          </p:cNvPr>
          <p:cNvSpPr txBox="1"/>
          <p:nvPr/>
        </p:nvSpPr>
        <p:spPr>
          <a:xfrm>
            <a:off x="3951213" y="1026517"/>
            <a:ext cx="746621" cy="646331"/>
          </a:xfrm>
          <a:prstGeom prst="rect">
            <a:avLst/>
          </a:prstGeom>
          <a:solidFill>
            <a:schemeClr val="accent2"/>
          </a:solidFill>
        </p:spPr>
        <p:txBody>
          <a:bodyPr wrap="square" rtlCol="0">
            <a:spAutoFit/>
          </a:bodyPr>
          <a:lstStyle/>
          <a:p>
            <a:r>
              <a:rPr lang="en-US" dirty="0"/>
              <a:t>Flux in</a:t>
            </a:r>
          </a:p>
        </p:txBody>
      </p:sp>
      <p:sp>
        <p:nvSpPr>
          <p:cNvPr id="20" name="TextBox 19">
            <a:extLst>
              <a:ext uri="{FF2B5EF4-FFF2-40B4-BE49-F238E27FC236}">
                <a16:creationId xmlns:a16="http://schemas.microsoft.com/office/drawing/2014/main" id="{7A5A6D6E-8C35-4AA9-8C07-907AADAD0412}"/>
              </a:ext>
            </a:extLst>
          </p:cNvPr>
          <p:cNvSpPr txBox="1"/>
          <p:nvPr/>
        </p:nvSpPr>
        <p:spPr>
          <a:xfrm>
            <a:off x="690140" y="5513390"/>
            <a:ext cx="746621" cy="646331"/>
          </a:xfrm>
          <a:prstGeom prst="rect">
            <a:avLst/>
          </a:prstGeom>
          <a:solidFill>
            <a:schemeClr val="accent2"/>
          </a:solidFill>
        </p:spPr>
        <p:txBody>
          <a:bodyPr wrap="square" rtlCol="0">
            <a:spAutoFit/>
          </a:bodyPr>
          <a:lstStyle/>
          <a:p>
            <a:r>
              <a:rPr lang="en-US" dirty="0"/>
              <a:t>Flux out</a:t>
            </a:r>
          </a:p>
        </p:txBody>
      </p:sp>
    </p:spTree>
    <p:extLst>
      <p:ext uri="{BB962C8B-B14F-4D97-AF65-F5344CB8AC3E}">
        <p14:creationId xmlns:p14="http://schemas.microsoft.com/office/powerpoint/2010/main" val="892244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8E4A88-9057-45DB-A8E9-869B49F16E71}"/>
              </a:ext>
            </a:extLst>
          </p:cNvPr>
          <p:cNvSpPr>
            <a:spLocks noGrp="1"/>
          </p:cNvSpPr>
          <p:nvPr>
            <p:ph idx="1"/>
          </p:nvPr>
        </p:nvSpPr>
        <p:spPr>
          <a:xfrm>
            <a:off x="838200" y="1336004"/>
            <a:ext cx="10515600" cy="4813126"/>
          </a:xfrm>
        </p:spPr>
        <p:txBody>
          <a:bodyPr>
            <a:normAutofit/>
          </a:bodyPr>
          <a:lstStyle/>
          <a:p>
            <a:r>
              <a:rPr lang="en-US" sz="2400" dirty="0"/>
              <a:t>I wanted to see if I could infer CO2 flux from remotely-sensible observations that SWOT will provide</a:t>
            </a:r>
          </a:p>
          <a:p>
            <a:r>
              <a:rPr lang="en-US" sz="2400" dirty="0"/>
              <a:t>So, I</a:t>
            </a:r>
          </a:p>
          <a:p>
            <a:pPr lvl="1"/>
            <a:r>
              <a:rPr lang="en-US" sz="2000" dirty="0"/>
              <a:t>1) Built a model that does this using Bayesian inference and conservation of mass</a:t>
            </a:r>
          </a:p>
          <a:p>
            <a:pPr lvl="1"/>
            <a:r>
              <a:rPr lang="en-US" sz="2000" dirty="0"/>
              <a:t>2) ‘validated’ on Ohio River in February</a:t>
            </a:r>
            <a:endParaRPr lang="en-US" sz="1400" dirty="0"/>
          </a:p>
          <a:p>
            <a:pPr lvl="3"/>
            <a:endParaRPr lang="en-US" sz="1400" dirty="0"/>
          </a:p>
        </p:txBody>
      </p:sp>
      <p:sp>
        <p:nvSpPr>
          <p:cNvPr id="12" name="Title 1">
            <a:extLst>
              <a:ext uri="{FF2B5EF4-FFF2-40B4-BE49-F238E27FC236}">
                <a16:creationId xmlns:a16="http://schemas.microsoft.com/office/drawing/2014/main" id="{DE89A8C2-DED1-4310-81DA-B0724DC1883E}"/>
              </a:ext>
            </a:extLst>
          </p:cNvPr>
          <p:cNvSpPr>
            <a:spLocks noGrp="1"/>
          </p:cNvSpPr>
          <p:nvPr>
            <p:ph type="title"/>
          </p:nvPr>
        </p:nvSpPr>
        <p:spPr>
          <a:xfrm>
            <a:off x="838200" y="0"/>
            <a:ext cx="10515600" cy="1325563"/>
          </a:xfrm>
        </p:spPr>
        <p:txBody>
          <a:bodyPr/>
          <a:lstStyle/>
          <a:p>
            <a:r>
              <a:rPr lang="en-US" dirty="0"/>
              <a:t>Model</a:t>
            </a:r>
          </a:p>
        </p:txBody>
      </p:sp>
    </p:spTree>
    <p:extLst>
      <p:ext uri="{BB962C8B-B14F-4D97-AF65-F5344CB8AC3E}">
        <p14:creationId xmlns:p14="http://schemas.microsoft.com/office/powerpoint/2010/main" val="2223233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33F5-85F3-42C6-8A5A-7A9897E45CF5}"/>
              </a:ext>
            </a:extLst>
          </p:cNvPr>
          <p:cNvSpPr>
            <a:spLocks noGrp="1"/>
          </p:cNvSpPr>
          <p:nvPr>
            <p:ph type="title"/>
          </p:nvPr>
        </p:nvSpPr>
        <p:spPr>
          <a:xfrm>
            <a:off x="301305" y="71512"/>
            <a:ext cx="10515600" cy="1170060"/>
          </a:xfrm>
        </p:spPr>
        <p:txBody>
          <a:bodyPr>
            <a:normAutofit/>
          </a:bodyPr>
          <a:lstStyle/>
          <a:p>
            <a:r>
              <a:rPr lang="en-US" dirty="0"/>
              <a:t>CO2 evasion model</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AD72121-9C75-4105-80A2-E73709A1AA41}"/>
                  </a:ext>
                </a:extLst>
              </p:cNvPr>
              <p:cNvSpPr txBox="1"/>
              <p:nvPr/>
            </p:nvSpPr>
            <p:spPr>
              <a:xfrm>
                <a:off x="125660" y="922996"/>
                <a:ext cx="11940679" cy="3718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𝐹𝐶</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𝑂</m:t>
                          </m:r>
                        </m:e>
                        <m:sub>
                          <m:r>
                            <a:rPr lang="en-US" sz="2400" i="1">
                              <a:solidFill>
                                <a:schemeClr val="tx1"/>
                              </a:solidFill>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𝐶</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𝑂</m:t>
                              </m:r>
                            </m:e>
                            <m:sub>
                              <m:r>
                                <a:rPr lang="en-US" sz="2400" b="0" i="1" smtClean="0">
                                  <a:latin typeface="Cambria Math" panose="02040503050406030204" pitchFamily="18" charset="0"/>
                                </a:rPr>
                                <m:t>2</m:t>
                              </m:r>
                            </m:sub>
                          </m:sSub>
                        </m:sub>
                      </m:sSub>
                      <m:r>
                        <m:rPr>
                          <m:sty m:val="p"/>
                        </m:rPr>
                        <a:rPr lang="el-GR" sz="2400" b="0" i="1" smtClean="0">
                          <a:latin typeface="Cambria Math" panose="02040503050406030204" pitchFamily="18" charset="0"/>
                          <a:ea typeface="Cambria Math" panose="02040503050406030204" pitchFamily="18" charset="0"/>
                        </a:rPr>
                        <m:t>Δ</m:t>
                      </m:r>
                      <m:r>
                        <a:rPr lang="en-US" sz="2400" b="0" i="1" smtClean="0">
                          <a:latin typeface="Cambria Math" panose="02040503050406030204" pitchFamily="18" charset="0"/>
                          <a:ea typeface="Cambria Math" panose="02040503050406030204" pitchFamily="18" charset="0"/>
                        </a:rPr>
                        <m:t>𝐶</m:t>
                      </m:r>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𝐹𝐶</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𝑂</m:t>
                          </m:r>
                        </m:e>
                        <m:sub>
                          <m:r>
                            <a:rPr lang="en-US" sz="2400" i="1">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rPr>
                        <m:t>=951.5</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𝑉𝑆</m:t>
                              </m:r>
                            </m:e>
                          </m:d>
                        </m:e>
                        <m:sup>
                          <m:r>
                            <a:rPr lang="en-US" sz="2400" b="0" i="1" smtClean="0">
                              <a:latin typeface="Cambria Math" panose="02040503050406030204" pitchFamily="18" charset="0"/>
                            </a:rPr>
                            <m:t>0.76</m:t>
                          </m:r>
                        </m:sup>
                      </m:sSup>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600</m:t>
                                  </m:r>
                                </m:num>
                                <m:den>
                                  <m:r>
                                    <a:rPr lang="en-US" sz="2400" b="0" i="1" smtClean="0">
                                      <a:latin typeface="Cambria Math" panose="02040503050406030204" pitchFamily="18" charset="0"/>
                                      <a:ea typeface="Cambria Math" panose="02040503050406030204" pitchFamily="18" charset="0"/>
                                    </a:rPr>
                                    <m:t>𝑆𝑐</m:t>
                                  </m:r>
                                </m:den>
                              </m:f>
                            </m:e>
                          </m:d>
                        </m:e>
                        <m:sup>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up>
                      </m:sSup>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𝐶</m:t>
                      </m:r>
                    </m:oMath>
                  </m:oMathPara>
                </a14:m>
                <a:endParaRPr lang="en-US"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𝐹𝐶</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𝑂</m:t>
                          </m:r>
                        </m:e>
                        <m:sub>
                          <m:r>
                            <a:rPr lang="en-US" sz="2400" i="1">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=951.5</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𝑆</m:t>
                          </m:r>
                        </m:e>
                        <m:sup>
                          <m:r>
                            <a:rPr lang="en-US" sz="2400" b="0" i="1" smtClean="0">
                              <a:latin typeface="Cambria Math" panose="02040503050406030204" pitchFamily="18" charset="0"/>
                              <a:ea typeface="Cambria Math" panose="02040503050406030204" pitchFamily="18" charset="0"/>
                            </a:rPr>
                            <m:t>0.76</m:t>
                          </m:r>
                        </m:sup>
                      </m:sSup>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0" smtClean="0">
                                      <a:latin typeface="Cambria Math" panose="02040503050406030204" pitchFamily="18" charset="0"/>
                                      <a:ea typeface="Cambria Math" panose="02040503050406030204" pitchFamily="18" charset="0"/>
                                    </a:rPr>
                                    <m:t>1</m:t>
                                  </m:r>
                                </m:num>
                                <m:den>
                                  <m:r>
                                    <m:rPr>
                                      <m:sty m:val="p"/>
                                    </m:rPr>
                                    <a:rPr lang="en-US" sz="2400" b="0" i="0" smtClean="0">
                                      <a:latin typeface="Cambria Math" panose="02040503050406030204" pitchFamily="18" charset="0"/>
                                      <a:ea typeface="Cambria Math" panose="02040503050406030204" pitchFamily="18" charset="0"/>
                                    </a:rPr>
                                    <m:t>n</m:t>
                                  </m:r>
                                </m:den>
                              </m:f>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0" smtClean="0">
                                              <a:latin typeface="Cambria Math" panose="02040503050406030204" pitchFamily="18" charset="0"/>
                                              <a:ea typeface="Cambria Math" panose="02040503050406030204" pitchFamily="18" charset="0"/>
                                            </a:rPr>
                                            <m:t>A</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𝑑𝐴</m:t>
                                      </m:r>
                                    </m:e>
                                  </m:d>
                                </m:e>
                                <m:sup>
                                  <m:f>
                                    <m:fPr>
                                      <m:ctrlPr>
                                        <a:rPr lang="en-US" sz="2400" b="0" i="1" smtClean="0">
                                          <a:latin typeface="Cambria Math" panose="02040503050406030204" pitchFamily="18" charset="0"/>
                                          <a:ea typeface="Cambria Math" panose="02040503050406030204" pitchFamily="18" charset="0"/>
                                        </a:rPr>
                                      </m:ctrlPr>
                                    </m:fPr>
                                    <m:num>
                                      <m:r>
                                        <a:rPr lang="en-US" sz="2400" b="0" i="0" smtClean="0">
                                          <a:latin typeface="Cambria Math" panose="02040503050406030204" pitchFamily="18" charset="0"/>
                                          <a:ea typeface="Cambria Math" panose="02040503050406030204" pitchFamily="18" charset="0"/>
                                        </a:rPr>
                                        <m:t>2</m:t>
                                      </m:r>
                                    </m:num>
                                    <m:den>
                                      <m:r>
                                        <a:rPr lang="en-US" sz="2400" b="0" i="0" smtClean="0">
                                          <a:latin typeface="Cambria Math" panose="02040503050406030204" pitchFamily="18" charset="0"/>
                                          <a:ea typeface="Cambria Math" panose="02040503050406030204" pitchFamily="18" charset="0"/>
                                        </a:rPr>
                                        <m:t>3</m:t>
                                      </m:r>
                                    </m:den>
                                  </m:f>
                                </m:sup>
                              </m:sSup>
                              <m:sSup>
                                <m:sSupPr>
                                  <m:ctrlPr>
                                    <a:rPr lang="en-US" sz="2400" b="0" i="1" smtClean="0">
                                      <a:latin typeface="Cambria Math" panose="02040503050406030204" pitchFamily="18" charset="0"/>
                                      <a:ea typeface="Cambria Math" panose="02040503050406030204" pitchFamily="18" charset="0"/>
                                    </a:rPr>
                                  </m:ctrlPr>
                                </m:sSupPr>
                                <m:e>
                                  <m:r>
                                    <m:rPr>
                                      <m:sty m:val="p"/>
                                    </m:rPr>
                                    <a:rPr lang="en-US" sz="2400" b="0" i="0" smtClean="0">
                                      <a:latin typeface="Cambria Math" panose="02040503050406030204" pitchFamily="18" charset="0"/>
                                      <a:ea typeface="Cambria Math" panose="02040503050406030204" pitchFamily="18" charset="0"/>
                                    </a:rPr>
                                    <m:t>W</m:t>
                                  </m:r>
                                </m:e>
                                <m:sup>
                                  <m:r>
                                    <a:rPr lang="en-US" sz="2400" b="0" i="0"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0" smtClean="0">
                                          <a:latin typeface="Cambria Math" panose="02040503050406030204" pitchFamily="18" charset="0"/>
                                          <a:ea typeface="Cambria Math" panose="02040503050406030204" pitchFamily="18" charset="0"/>
                                        </a:rPr>
                                        <m:t>2</m:t>
                                      </m:r>
                                    </m:num>
                                    <m:den>
                                      <m:r>
                                        <a:rPr lang="en-US" sz="2400" b="0" i="0" smtClean="0">
                                          <a:latin typeface="Cambria Math" panose="02040503050406030204" pitchFamily="18" charset="0"/>
                                          <a:ea typeface="Cambria Math" panose="02040503050406030204" pitchFamily="18" charset="0"/>
                                        </a:rPr>
                                        <m:t>3</m:t>
                                      </m:r>
                                    </m:den>
                                  </m:f>
                                </m:sup>
                              </m:sSup>
                              <m:sSup>
                                <m:sSupPr>
                                  <m:ctrlPr>
                                    <a:rPr lang="en-US" sz="2400" b="0" i="1" smtClean="0">
                                      <a:latin typeface="Cambria Math" panose="02040503050406030204" pitchFamily="18" charset="0"/>
                                      <a:ea typeface="Cambria Math" panose="02040503050406030204" pitchFamily="18" charset="0"/>
                                    </a:rPr>
                                  </m:ctrlPr>
                                </m:sSupPr>
                                <m:e>
                                  <m:r>
                                    <m:rPr>
                                      <m:sty m:val="p"/>
                                    </m:rPr>
                                    <a:rPr lang="en-US" sz="2400" b="0" i="0" smtClean="0">
                                      <a:latin typeface="Cambria Math" panose="02040503050406030204" pitchFamily="18" charset="0"/>
                                      <a:ea typeface="Cambria Math" panose="02040503050406030204" pitchFamily="18" charset="0"/>
                                    </a:rPr>
                                    <m:t>S</m:t>
                                  </m:r>
                                </m:e>
                                <m:sup>
                                  <m:f>
                                    <m:fPr>
                                      <m:ctrlPr>
                                        <a:rPr lang="en-US" sz="2400" b="0" i="1" smtClean="0">
                                          <a:latin typeface="Cambria Math" panose="02040503050406030204" pitchFamily="18" charset="0"/>
                                          <a:ea typeface="Cambria Math" panose="02040503050406030204" pitchFamily="18" charset="0"/>
                                        </a:rPr>
                                      </m:ctrlPr>
                                    </m:fPr>
                                    <m:num>
                                      <m:r>
                                        <a:rPr lang="en-US" sz="2400" b="0" i="0" smtClean="0">
                                          <a:latin typeface="Cambria Math" panose="02040503050406030204" pitchFamily="18" charset="0"/>
                                          <a:ea typeface="Cambria Math" panose="02040503050406030204" pitchFamily="18" charset="0"/>
                                        </a:rPr>
                                        <m:t>1</m:t>
                                      </m:r>
                                    </m:num>
                                    <m:den>
                                      <m:r>
                                        <a:rPr lang="en-US" sz="2400" b="0" i="0" smtClean="0">
                                          <a:latin typeface="Cambria Math" panose="02040503050406030204" pitchFamily="18" charset="0"/>
                                          <a:ea typeface="Cambria Math" panose="02040503050406030204" pitchFamily="18" charset="0"/>
                                        </a:rPr>
                                        <m:t>2</m:t>
                                      </m:r>
                                    </m:den>
                                  </m:f>
                                </m:sup>
                              </m:sSup>
                            </m:e>
                          </m:d>
                        </m:e>
                        <m:sup>
                          <m:r>
                            <a:rPr lang="en-US" sz="2400" b="0" i="0" smtClean="0">
                              <a:latin typeface="Cambria Math" panose="02040503050406030204" pitchFamily="18" charset="0"/>
                              <a:ea typeface="Cambria Math" panose="02040503050406030204" pitchFamily="18" charset="0"/>
                            </a:rPr>
                            <m:t>0.76</m:t>
                          </m:r>
                        </m:sup>
                      </m:sSup>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600</m:t>
                                  </m:r>
                                </m:num>
                                <m:den>
                                  <m:r>
                                    <a:rPr lang="en-US" sz="2400" b="0" i="1" smtClean="0">
                                      <a:latin typeface="Cambria Math" panose="02040503050406030204" pitchFamily="18" charset="0"/>
                                      <a:ea typeface="Cambria Math" panose="02040503050406030204" pitchFamily="18" charset="0"/>
                                    </a:rPr>
                                    <m:t>𝑆𝑐</m:t>
                                  </m:r>
                                </m:den>
                              </m:f>
                            </m:e>
                          </m:d>
                        </m:e>
                        <m:sup>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sup>
                      </m:sSup>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𝐶</m:t>
                      </m:r>
                    </m:oMath>
                  </m:oMathPara>
                </a14:m>
                <a:endParaRPr lang="en-US"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accent2">
                                  <a:lumMod val="75000"/>
                                </a:schemeClr>
                              </a:solidFill>
                              <a:latin typeface="Cambria Math" panose="02040503050406030204" pitchFamily="18" charset="0"/>
                              <a:ea typeface="Cambria Math" panose="02040503050406030204" pitchFamily="18" charset="0"/>
                            </a:rPr>
                          </m:ctrlPr>
                        </m:sSubPr>
                        <m:e>
                          <m:r>
                            <a:rPr lang="en-US" sz="2400" b="0" i="1" smtClean="0">
                              <a:solidFill>
                                <a:schemeClr val="accent2">
                                  <a:lumMod val="75000"/>
                                </a:schemeClr>
                              </a:solidFill>
                              <a:latin typeface="Cambria Math" panose="02040503050406030204" pitchFamily="18" charset="0"/>
                              <a:ea typeface="Cambria Math" panose="02040503050406030204" pitchFamily="18" charset="0"/>
                            </a:rPr>
                            <m:t>𝐹𝐶</m:t>
                          </m:r>
                          <m:sSub>
                            <m:sSubPr>
                              <m:ctrlPr>
                                <a:rPr lang="en-US" sz="2400" b="0" i="1" smtClean="0">
                                  <a:solidFill>
                                    <a:schemeClr val="accent2">
                                      <a:lumMod val="75000"/>
                                    </a:schemeClr>
                                  </a:solidFill>
                                  <a:latin typeface="Cambria Math" panose="02040503050406030204" pitchFamily="18" charset="0"/>
                                  <a:ea typeface="Cambria Math" panose="02040503050406030204" pitchFamily="18" charset="0"/>
                                </a:rPr>
                              </m:ctrlPr>
                            </m:sSubPr>
                            <m:e>
                              <m:r>
                                <a:rPr lang="en-US" sz="2400" b="0" i="1" smtClean="0">
                                  <a:solidFill>
                                    <a:schemeClr val="accent2">
                                      <a:lumMod val="75000"/>
                                    </a:schemeClr>
                                  </a:solidFill>
                                  <a:latin typeface="Cambria Math" panose="02040503050406030204" pitchFamily="18" charset="0"/>
                                  <a:ea typeface="Cambria Math" panose="02040503050406030204" pitchFamily="18" charset="0"/>
                                </a:rPr>
                                <m:t>𝑂</m:t>
                              </m:r>
                            </m:e>
                            <m:sub>
                              <m:r>
                                <a:rPr lang="en-US" sz="2400" b="0" i="1" smtClean="0">
                                  <a:solidFill>
                                    <a:schemeClr val="accent2">
                                      <a:lumMod val="75000"/>
                                    </a:schemeClr>
                                  </a:solidFill>
                                  <a:latin typeface="Cambria Math" panose="02040503050406030204" pitchFamily="18" charset="0"/>
                                  <a:ea typeface="Cambria Math" panose="02040503050406030204" pitchFamily="18" charset="0"/>
                                </a:rPr>
                                <m:t>2</m:t>
                              </m:r>
                            </m:sub>
                          </m:sSub>
                        </m:e>
                        <m:sub>
                          <m:r>
                            <a:rPr lang="en-US" sz="2400" b="0" i="1" smtClean="0">
                              <a:solidFill>
                                <a:schemeClr val="accent2">
                                  <a:lumMod val="75000"/>
                                </a:schemeClr>
                              </a:solidFill>
                              <a:latin typeface="Cambria Math" panose="02040503050406030204" pitchFamily="18" charset="0"/>
                              <a:ea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=951.5</m:t>
                      </m:r>
                      <m:sSubSup>
                        <m:sSubSupPr>
                          <m:ctrlPr>
                            <a:rPr lang="en-US" sz="2400" b="0" i="1" smtClean="0">
                              <a:solidFill>
                                <a:schemeClr val="accent6">
                                  <a:lumMod val="75000"/>
                                </a:schemeClr>
                              </a:solidFill>
                              <a:latin typeface="Cambria Math" panose="02040503050406030204" pitchFamily="18" charset="0"/>
                              <a:ea typeface="Cambria Math" panose="02040503050406030204" pitchFamily="18" charset="0"/>
                            </a:rPr>
                          </m:ctrlPr>
                        </m:sSubSupPr>
                        <m:e>
                          <m:r>
                            <a:rPr lang="en-US" sz="2400" i="1" smtClean="0">
                              <a:solidFill>
                                <a:schemeClr val="accent6">
                                  <a:lumMod val="75000"/>
                                </a:schemeClr>
                              </a:solidFill>
                              <a:latin typeface="Cambria Math" panose="02040503050406030204" pitchFamily="18" charset="0"/>
                              <a:ea typeface="Cambria Math" panose="02040503050406030204" pitchFamily="18" charset="0"/>
                            </a:rPr>
                            <m:t>𝑆</m:t>
                          </m:r>
                        </m:e>
                        <m:sub>
                          <m:r>
                            <a:rPr lang="en-US" sz="2400" b="0" i="1" smtClean="0">
                              <a:solidFill>
                                <a:schemeClr val="accent6">
                                  <a:lumMod val="75000"/>
                                </a:schemeClr>
                              </a:solidFill>
                              <a:latin typeface="Cambria Math" panose="02040503050406030204" pitchFamily="18" charset="0"/>
                              <a:ea typeface="Cambria Math" panose="02040503050406030204" pitchFamily="18" charset="0"/>
                            </a:rPr>
                            <m:t>𝑖</m:t>
                          </m:r>
                          <m:r>
                            <a:rPr lang="en-US" sz="2400" b="0" i="1" smtClean="0">
                              <a:solidFill>
                                <a:schemeClr val="accent6">
                                  <a:lumMod val="75000"/>
                                </a:schemeClr>
                              </a:solidFill>
                              <a:latin typeface="Cambria Math" panose="02040503050406030204" pitchFamily="18" charset="0"/>
                              <a:ea typeface="Cambria Math" panose="02040503050406030204" pitchFamily="18" charset="0"/>
                            </a:rPr>
                            <m:t>,</m:t>
                          </m:r>
                          <m:r>
                            <a:rPr lang="en-US" sz="2400" b="0" i="1" smtClean="0">
                              <a:solidFill>
                                <a:schemeClr val="accent6">
                                  <a:lumMod val="75000"/>
                                </a:schemeClr>
                              </a:solidFill>
                              <a:latin typeface="Cambria Math" panose="02040503050406030204" pitchFamily="18" charset="0"/>
                              <a:ea typeface="Cambria Math" panose="02040503050406030204" pitchFamily="18" charset="0"/>
                            </a:rPr>
                            <m:t>𝑡</m:t>
                          </m:r>
                        </m:sub>
                        <m:sup>
                          <m:r>
                            <a:rPr lang="en-US" sz="2400" i="1">
                              <a:latin typeface="Cambria Math" panose="02040503050406030204" pitchFamily="18" charset="0"/>
                              <a:ea typeface="Cambria Math" panose="02040503050406030204" pitchFamily="18" charset="0"/>
                            </a:rPr>
                            <m:t>0.76</m:t>
                          </m:r>
                        </m:sup>
                      </m:sSubSup>
                      <m:sSup>
                        <m:sSupPr>
                          <m:ctrlPr>
                            <a:rPr lang="en-US" sz="2400" i="1">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f>
                                <m:fPr>
                                  <m:ctrlPr>
                                    <a:rPr lang="en-US" sz="2400" i="1" smtClean="0">
                                      <a:solidFill>
                                        <a:schemeClr val="accent5">
                                          <a:lumMod val="75000"/>
                                        </a:schemeClr>
                                      </a:solidFill>
                                      <a:latin typeface="Cambria Math" panose="02040503050406030204" pitchFamily="18" charset="0"/>
                                      <a:ea typeface="Cambria Math" panose="02040503050406030204" pitchFamily="18" charset="0"/>
                                    </a:rPr>
                                  </m:ctrlPr>
                                </m:fPr>
                                <m:num>
                                  <m:r>
                                    <a:rPr lang="en-US" sz="2400">
                                      <a:solidFill>
                                        <a:schemeClr val="accent5">
                                          <a:lumMod val="75000"/>
                                        </a:schemeClr>
                                      </a:solidFill>
                                      <a:latin typeface="Cambria Math" panose="02040503050406030204" pitchFamily="18" charset="0"/>
                                      <a:ea typeface="Cambria Math" panose="02040503050406030204" pitchFamily="18" charset="0"/>
                                    </a:rPr>
                                    <m:t>1</m:t>
                                  </m:r>
                                </m:num>
                                <m:den>
                                  <m:sSub>
                                    <m:sSubPr>
                                      <m:ctrlPr>
                                        <a:rPr lang="en-US" sz="2400" b="0" i="1" smtClean="0">
                                          <a:solidFill>
                                            <a:schemeClr val="accent5">
                                              <a:lumMod val="75000"/>
                                            </a:schemeClr>
                                          </a:solidFill>
                                          <a:latin typeface="Cambria Math" panose="02040503050406030204" pitchFamily="18" charset="0"/>
                                          <a:ea typeface="Cambria Math" panose="02040503050406030204" pitchFamily="18" charset="0"/>
                                        </a:rPr>
                                      </m:ctrlPr>
                                    </m:sSubPr>
                                    <m:e>
                                      <m:r>
                                        <m:rPr>
                                          <m:sty m:val="p"/>
                                        </m:rPr>
                                        <a:rPr lang="en-US" sz="2400">
                                          <a:solidFill>
                                            <a:schemeClr val="accent5">
                                              <a:lumMod val="75000"/>
                                            </a:schemeClr>
                                          </a:solidFill>
                                          <a:latin typeface="Cambria Math" panose="02040503050406030204" pitchFamily="18" charset="0"/>
                                          <a:ea typeface="Cambria Math" panose="02040503050406030204" pitchFamily="18" charset="0"/>
                                        </a:rPr>
                                        <m:t>n</m:t>
                                      </m:r>
                                    </m:e>
                                    <m:sub>
                                      <m:r>
                                        <m:rPr>
                                          <m:sty m:val="p"/>
                                        </m:rPr>
                                        <a:rPr lang="en-US" sz="2400" b="0" i="0" smtClean="0">
                                          <a:solidFill>
                                            <a:schemeClr val="accent5">
                                              <a:lumMod val="75000"/>
                                            </a:schemeClr>
                                          </a:solidFill>
                                          <a:latin typeface="Cambria Math" panose="02040503050406030204" pitchFamily="18" charset="0"/>
                                          <a:ea typeface="Cambria Math" panose="02040503050406030204" pitchFamily="18" charset="0"/>
                                        </a:rPr>
                                        <m:t>i</m:t>
                                      </m:r>
                                    </m:sub>
                                  </m:sSub>
                                </m:den>
                              </m:f>
                              <m:sSup>
                                <m:sSupPr>
                                  <m:ctrlPr>
                                    <a:rPr lang="en-US" sz="2400" i="1">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sSub>
                                        <m:sSubPr>
                                          <m:ctrlPr>
                                            <a:rPr lang="en-US" sz="2400" i="1" smtClean="0">
                                              <a:solidFill>
                                                <a:schemeClr val="accent5">
                                                  <a:lumMod val="75000"/>
                                                </a:schemeClr>
                                              </a:solidFill>
                                              <a:latin typeface="Cambria Math" panose="02040503050406030204" pitchFamily="18" charset="0"/>
                                              <a:ea typeface="Cambria Math" panose="02040503050406030204" pitchFamily="18" charset="0"/>
                                            </a:rPr>
                                          </m:ctrlPr>
                                        </m:sSubPr>
                                        <m:e>
                                          <m:r>
                                            <m:rPr>
                                              <m:sty m:val="p"/>
                                            </m:rPr>
                                            <a:rPr lang="en-US" sz="2400">
                                              <a:solidFill>
                                                <a:schemeClr val="accent5">
                                                  <a:lumMod val="75000"/>
                                                </a:schemeClr>
                                              </a:solidFill>
                                              <a:latin typeface="Cambria Math" panose="02040503050406030204" pitchFamily="18" charset="0"/>
                                              <a:ea typeface="Cambria Math" panose="02040503050406030204" pitchFamily="18" charset="0"/>
                                            </a:rPr>
                                            <m:t>A</m:t>
                                          </m:r>
                                        </m:e>
                                        <m:sub>
                                          <m:sSub>
                                            <m:sSubPr>
                                              <m:ctrlPr>
                                                <a:rPr lang="en-US" sz="2400" b="0" i="1" smtClean="0">
                                                  <a:solidFill>
                                                    <a:schemeClr val="accent5">
                                                      <a:lumMod val="75000"/>
                                                    </a:schemeClr>
                                                  </a:solidFill>
                                                  <a:latin typeface="Cambria Math" panose="02040503050406030204" pitchFamily="18" charset="0"/>
                                                  <a:ea typeface="Cambria Math" panose="02040503050406030204" pitchFamily="18" charset="0"/>
                                                </a:rPr>
                                              </m:ctrlPr>
                                            </m:sSubPr>
                                            <m:e>
                                              <m:r>
                                                <a:rPr lang="en-US" sz="2400" i="1">
                                                  <a:solidFill>
                                                    <a:schemeClr val="accent5">
                                                      <a:lumMod val="75000"/>
                                                    </a:schemeClr>
                                                  </a:solidFill>
                                                  <a:latin typeface="Cambria Math" panose="02040503050406030204" pitchFamily="18" charset="0"/>
                                                  <a:ea typeface="Cambria Math" panose="02040503050406030204" pitchFamily="18" charset="0"/>
                                                </a:rPr>
                                                <m:t>0</m:t>
                                              </m:r>
                                            </m:e>
                                            <m:sub>
                                              <m:r>
                                                <a:rPr lang="en-US" sz="2400" b="0" i="1" smtClean="0">
                                                  <a:solidFill>
                                                    <a:schemeClr val="accent5">
                                                      <a:lumMod val="75000"/>
                                                    </a:schemeClr>
                                                  </a:solidFill>
                                                  <a:latin typeface="Cambria Math" panose="02040503050406030204" pitchFamily="18" charset="0"/>
                                                  <a:ea typeface="Cambria Math" panose="02040503050406030204" pitchFamily="18" charset="0"/>
                                                </a:rPr>
                                                <m:t>𝑖</m:t>
                                              </m:r>
                                            </m:sub>
                                          </m:sSub>
                                        </m:sub>
                                      </m:sSub>
                                      <m:r>
                                        <a:rPr lang="en-US" sz="2400" i="1">
                                          <a:latin typeface="Cambria Math" panose="02040503050406030204" pitchFamily="18" charset="0"/>
                                          <a:ea typeface="Cambria Math" panose="02040503050406030204" pitchFamily="18" charset="0"/>
                                        </a:rPr>
                                        <m:t>+</m:t>
                                      </m:r>
                                      <m:r>
                                        <a:rPr lang="en-US" sz="2400" i="1" smtClean="0">
                                          <a:solidFill>
                                            <a:schemeClr val="accent6">
                                              <a:lumMod val="75000"/>
                                            </a:schemeClr>
                                          </a:solidFill>
                                          <a:latin typeface="Cambria Math" panose="02040503050406030204" pitchFamily="18" charset="0"/>
                                          <a:ea typeface="Cambria Math" panose="02040503050406030204" pitchFamily="18" charset="0"/>
                                        </a:rPr>
                                        <m:t>𝑑</m:t>
                                      </m:r>
                                      <m:sSub>
                                        <m:sSubPr>
                                          <m:ctrlPr>
                                            <a:rPr lang="en-US" sz="2400" b="0" i="1" smtClean="0">
                                              <a:solidFill>
                                                <a:schemeClr val="accent6">
                                                  <a:lumMod val="75000"/>
                                                </a:schemeClr>
                                              </a:solidFill>
                                              <a:latin typeface="Cambria Math" panose="02040503050406030204" pitchFamily="18" charset="0"/>
                                              <a:ea typeface="Cambria Math" panose="02040503050406030204" pitchFamily="18" charset="0"/>
                                            </a:rPr>
                                          </m:ctrlPr>
                                        </m:sSubPr>
                                        <m:e>
                                          <m:r>
                                            <a:rPr lang="en-US" sz="2400" i="1" smtClean="0">
                                              <a:solidFill>
                                                <a:schemeClr val="accent6">
                                                  <a:lumMod val="75000"/>
                                                </a:schemeClr>
                                              </a:solidFill>
                                              <a:latin typeface="Cambria Math" panose="02040503050406030204" pitchFamily="18" charset="0"/>
                                              <a:ea typeface="Cambria Math" panose="02040503050406030204" pitchFamily="18" charset="0"/>
                                            </a:rPr>
                                            <m:t>𝐴</m:t>
                                          </m:r>
                                        </m:e>
                                        <m:sub>
                                          <m:r>
                                            <a:rPr lang="en-US" sz="2400" b="0" i="1" smtClean="0">
                                              <a:solidFill>
                                                <a:schemeClr val="accent6">
                                                  <a:lumMod val="75000"/>
                                                </a:schemeClr>
                                              </a:solidFill>
                                              <a:latin typeface="Cambria Math" panose="02040503050406030204" pitchFamily="18" charset="0"/>
                                              <a:ea typeface="Cambria Math" panose="02040503050406030204" pitchFamily="18" charset="0"/>
                                            </a:rPr>
                                            <m:t>𝑖</m:t>
                                          </m:r>
                                          <m:r>
                                            <a:rPr lang="en-US" sz="2400" b="0" i="1" smtClean="0">
                                              <a:solidFill>
                                                <a:schemeClr val="accent6">
                                                  <a:lumMod val="75000"/>
                                                </a:schemeClr>
                                              </a:solidFill>
                                              <a:latin typeface="Cambria Math" panose="02040503050406030204" pitchFamily="18" charset="0"/>
                                              <a:ea typeface="Cambria Math" panose="02040503050406030204" pitchFamily="18" charset="0"/>
                                            </a:rPr>
                                            <m:t>,</m:t>
                                          </m:r>
                                          <m:r>
                                            <a:rPr lang="en-US" sz="2400" b="0" i="1" smtClean="0">
                                              <a:solidFill>
                                                <a:schemeClr val="accent6">
                                                  <a:lumMod val="75000"/>
                                                </a:schemeClr>
                                              </a:solidFill>
                                              <a:latin typeface="Cambria Math" panose="02040503050406030204" pitchFamily="18" charset="0"/>
                                              <a:ea typeface="Cambria Math" panose="02040503050406030204" pitchFamily="18" charset="0"/>
                                            </a:rPr>
                                            <m:t>𝑡</m:t>
                                          </m:r>
                                        </m:sub>
                                      </m:sSub>
                                    </m:e>
                                  </m:d>
                                </m:e>
                                <m:sup>
                                  <m:f>
                                    <m:fPr>
                                      <m:ctrlPr>
                                        <a:rPr lang="en-US" sz="2400" i="1">
                                          <a:latin typeface="Cambria Math" panose="02040503050406030204" pitchFamily="18" charset="0"/>
                                          <a:ea typeface="Cambria Math" panose="02040503050406030204" pitchFamily="18" charset="0"/>
                                        </a:rPr>
                                      </m:ctrlPr>
                                    </m:fPr>
                                    <m:num>
                                      <m:r>
                                        <a:rPr lang="en-US" sz="2400">
                                          <a:latin typeface="Cambria Math" panose="02040503050406030204" pitchFamily="18" charset="0"/>
                                          <a:ea typeface="Cambria Math" panose="02040503050406030204" pitchFamily="18" charset="0"/>
                                        </a:rPr>
                                        <m:t>2</m:t>
                                      </m:r>
                                    </m:num>
                                    <m:den>
                                      <m:r>
                                        <a:rPr lang="en-US" sz="2400">
                                          <a:latin typeface="Cambria Math" panose="02040503050406030204" pitchFamily="18" charset="0"/>
                                          <a:ea typeface="Cambria Math" panose="02040503050406030204" pitchFamily="18" charset="0"/>
                                        </a:rPr>
                                        <m:t>3</m:t>
                                      </m:r>
                                    </m:den>
                                  </m:f>
                                </m:sup>
                              </m:sSup>
                              <m:sSubSup>
                                <m:sSubSupPr>
                                  <m:ctrlPr>
                                    <a:rPr lang="en-US" sz="2400" b="0" i="1" smtClean="0">
                                      <a:solidFill>
                                        <a:schemeClr val="accent6">
                                          <a:lumMod val="75000"/>
                                        </a:schemeClr>
                                      </a:solidFill>
                                      <a:latin typeface="Cambria Math" panose="02040503050406030204" pitchFamily="18" charset="0"/>
                                      <a:ea typeface="Cambria Math" panose="02040503050406030204" pitchFamily="18" charset="0"/>
                                    </a:rPr>
                                  </m:ctrlPr>
                                </m:sSubSupPr>
                                <m:e>
                                  <m:r>
                                    <m:rPr>
                                      <m:sty m:val="p"/>
                                    </m:rPr>
                                    <a:rPr lang="en-US" sz="2400" smtClean="0">
                                      <a:solidFill>
                                        <a:schemeClr val="accent6">
                                          <a:lumMod val="75000"/>
                                        </a:schemeClr>
                                      </a:solidFill>
                                      <a:latin typeface="Cambria Math" panose="02040503050406030204" pitchFamily="18" charset="0"/>
                                      <a:ea typeface="Cambria Math" panose="02040503050406030204" pitchFamily="18" charset="0"/>
                                    </a:rPr>
                                    <m:t>W</m:t>
                                  </m:r>
                                </m:e>
                                <m:sub>
                                  <m:r>
                                    <m:rPr>
                                      <m:sty m:val="p"/>
                                    </m:rPr>
                                    <a:rPr lang="en-US" sz="2400" b="0" i="0" smtClean="0">
                                      <a:solidFill>
                                        <a:schemeClr val="accent6">
                                          <a:lumMod val="75000"/>
                                        </a:schemeClr>
                                      </a:solidFill>
                                      <a:latin typeface="Cambria Math" panose="02040503050406030204" pitchFamily="18" charset="0"/>
                                      <a:ea typeface="Cambria Math" panose="02040503050406030204" pitchFamily="18" charset="0"/>
                                    </a:rPr>
                                    <m:t>i</m:t>
                                  </m:r>
                                  <m:r>
                                    <a:rPr lang="en-US" sz="2400" b="0" i="0" smtClean="0">
                                      <a:solidFill>
                                        <a:schemeClr val="accent6">
                                          <a:lumMod val="75000"/>
                                        </a:schemeClr>
                                      </a:solidFill>
                                      <a:latin typeface="Cambria Math" panose="02040503050406030204" pitchFamily="18" charset="0"/>
                                      <a:ea typeface="Cambria Math" panose="02040503050406030204" pitchFamily="18" charset="0"/>
                                    </a:rPr>
                                    <m:t>,</m:t>
                                  </m:r>
                                  <m:r>
                                    <m:rPr>
                                      <m:sty m:val="p"/>
                                    </m:rPr>
                                    <a:rPr lang="en-US" sz="2400" b="0" i="0" smtClean="0">
                                      <a:solidFill>
                                        <a:schemeClr val="accent6">
                                          <a:lumMod val="75000"/>
                                        </a:schemeClr>
                                      </a:solidFill>
                                      <a:latin typeface="Cambria Math" panose="02040503050406030204" pitchFamily="18" charset="0"/>
                                      <a:ea typeface="Cambria Math" panose="02040503050406030204" pitchFamily="18" charset="0"/>
                                    </a:rPr>
                                    <m:t>t</m:t>
                                  </m:r>
                                </m:sub>
                                <m:sup>
                                  <m:r>
                                    <a:rPr lang="en-US" sz="240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a:latin typeface="Cambria Math" panose="02040503050406030204" pitchFamily="18" charset="0"/>
                                          <a:ea typeface="Cambria Math" panose="02040503050406030204" pitchFamily="18" charset="0"/>
                                        </a:rPr>
                                        <m:t>2</m:t>
                                      </m:r>
                                    </m:num>
                                    <m:den>
                                      <m:r>
                                        <a:rPr lang="en-US" sz="2400">
                                          <a:latin typeface="Cambria Math" panose="02040503050406030204" pitchFamily="18" charset="0"/>
                                          <a:ea typeface="Cambria Math" panose="02040503050406030204" pitchFamily="18" charset="0"/>
                                        </a:rPr>
                                        <m:t>3</m:t>
                                      </m:r>
                                    </m:den>
                                  </m:f>
                                </m:sup>
                              </m:sSubSup>
                              <m:sSubSup>
                                <m:sSubSupPr>
                                  <m:ctrlPr>
                                    <a:rPr lang="en-US" sz="2400" b="0" i="1" smtClean="0">
                                      <a:solidFill>
                                        <a:schemeClr val="accent6">
                                          <a:lumMod val="75000"/>
                                        </a:schemeClr>
                                      </a:solidFill>
                                      <a:latin typeface="Cambria Math" panose="02040503050406030204" pitchFamily="18" charset="0"/>
                                      <a:ea typeface="Cambria Math" panose="02040503050406030204" pitchFamily="18" charset="0"/>
                                    </a:rPr>
                                  </m:ctrlPr>
                                </m:sSubSupPr>
                                <m:e>
                                  <m:r>
                                    <m:rPr>
                                      <m:sty m:val="p"/>
                                    </m:rPr>
                                    <a:rPr lang="en-US" sz="2400" smtClean="0">
                                      <a:solidFill>
                                        <a:schemeClr val="accent6">
                                          <a:lumMod val="75000"/>
                                        </a:schemeClr>
                                      </a:solidFill>
                                      <a:latin typeface="Cambria Math" panose="02040503050406030204" pitchFamily="18" charset="0"/>
                                      <a:ea typeface="Cambria Math" panose="02040503050406030204" pitchFamily="18" charset="0"/>
                                    </a:rPr>
                                    <m:t>S</m:t>
                                  </m:r>
                                </m:e>
                                <m:sub>
                                  <m:r>
                                    <m:rPr>
                                      <m:sty m:val="p"/>
                                    </m:rPr>
                                    <a:rPr lang="en-US" sz="2400" b="0" i="0" smtClean="0">
                                      <a:solidFill>
                                        <a:schemeClr val="accent6">
                                          <a:lumMod val="75000"/>
                                        </a:schemeClr>
                                      </a:solidFill>
                                      <a:latin typeface="Cambria Math" panose="02040503050406030204" pitchFamily="18" charset="0"/>
                                      <a:ea typeface="Cambria Math" panose="02040503050406030204" pitchFamily="18" charset="0"/>
                                    </a:rPr>
                                    <m:t>i</m:t>
                                  </m:r>
                                  <m:r>
                                    <a:rPr lang="en-US" sz="2400" b="0" i="0" smtClean="0">
                                      <a:solidFill>
                                        <a:schemeClr val="accent6">
                                          <a:lumMod val="75000"/>
                                        </a:schemeClr>
                                      </a:solidFill>
                                      <a:latin typeface="Cambria Math" panose="02040503050406030204" pitchFamily="18" charset="0"/>
                                      <a:ea typeface="Cambria Math" panose="02040503050406030204" pitchFamily="18" charset="0"/>
                                    </a:rPr>
                                    <m:t>,</m:t>
                                  </m:r>
                                  <m:r>
                                    <m:rPr>
                                      <m:sty m:val="p"/>
                                    </m:rPr>
                                    <a:rPr lang="en-US" sz="2400" b="0" i="0" smtClean="0">
                                      <a:solidFill>
                                        <a:schemeClr val="accent6">
                                          <a:lumMod val="75000"/>
                                        </a:schemeClr>
                                      </a:solidFill>
                                      <a:latin typeface="Cambria Math" panose="02040503050406030204" pitchFamily="18" charset="0"/>
                                      <a:ea typeface="Cambria Math" panose="02040503050406030204" pitchFamily="18" charset="0"/>
                                    </a:rPr>
                                    <m:t>t</m:t>
                                  </m:r>
                                </m:sub>
                                <m:sup>
                                  <m:f>
                                    <m:fPr>
                                      <m:ctrlPr>
                                        <a:rPr lang="en-US" sz="2400" i="1">
                                          <a:latin typeface="Cambria Math" panose="02040503050406030204" pitchFamily="18" charset="0"/>
                                          <a:ea typeface="Cambria Math" panose="02040503050406030204" pitchFamily="18" charset="0"/>
                                        </a:rPr>
                                      </m:ctrlPr>
                                    </m:fPr>
                                    <m:num>
                                      <m:r>
                                        <a:rPr lang="en-US" sz="2400">
                                          <a:latin typeface="Cambria Math" panose="02040503050406030204" pitchFamily="18" charset="0"/>
                                          <a:ea typeface="Cambria Math" panose="02040503050406030204" pitchFamily="18" charset="0"/>
                                        </a:rPr>
                                        <m:t>1</m:t>
                                      </m:r>
                                    </m:num>
                                    <m:den>
                                      <m:r>
                                        <a:rPr lang="en-US" sz="2400">
                                          <a:latin typeface="Cambria Math" panose="02040503050406030204" pitchFamily="18" charset="0"/>
                                          <a:ea typeface="Cambria Math" panose="02040503050406030204" pitchFamily="18" charset="0"/>
                                        </a:rPr>
                                        <m:t>2</m:t>
                                      </m:r>
                                    </m:den>
                                  </m:f>
                                </m:sup>
                              </m:sSubSup>
                            </m:e>
                          </m:d>
                        </m:e>
                        <m:sup>
                          <m:r>
                            <a:rPr lang="en-US" sz="2400">
                              <a:latin typeface="Cambria Math" panose="02040503050406030204" pitchFamily="18" charset="0"/>
                              <a:ea typeface="Cambria Math" panose="02040503050406030204" pitchFamily="18" charset="0"/>
                            </a:rPr>
                            <m:t>0.76</m:t>
                          </m:r>
                        </m:sup>
                      </m:sSup>
                      <m:sSup>
                        <m:sSupPr>
                          <m:ctrlPr>
                            <a:rPr lang="en-US" sz="2400" i="1">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600</m:t>
                                  </m:r>
                                </m:num>
                                <m:den>
                                  <m:r>
                                    <a:rPr lang="en-US" sz="2400" i="1" smtClean="0">
                                      <a:solidFill>
                                        <a:schemeClr val="accent6">
                                          <a:lumMod val="75000"/>
                                        </a:schemeClr>
                                      </a:solidFill>
                                      <a:latin typeface="Cambria Math" panose="02040503050406030204" pitchFamily="18" charset="0"/>
                                      <a:ea typeface="Cambria Math" panose="02040503050406030204" pitchFamily="18" charset="0"/>
                                    </a:rPr>
                                    <m:t>𝑆</m:t>
                                  </m:r>
                                  <m:sSub>
                                    <m:sSubPr>
                                      <m:ctrlPr>
                                        <a:rPr lang="en-US" sz="2400" b="0" i="1" smtClean="0">
                                          <a:solidFill>
                                            <a:schemeClr val="accent6">
                                              <a:lumMod val="75000"/>
                                            </a:schemeClr>
                                          </a:solidFill>
                                          <a:latin typeface="Cambria Math" panose="02040503050406030204" pitchFamily="18" charset="0"/>
                                          <a:ea typeface="Cambria Math" panose="02040503050406030204" pitchFamily="18" charset="0"/>
                                        </a:rPr>
                                      </m:ctrlPr>
                                    </m:sSubPr>
                                    <m:e>
                                      <m:sSub>
                                        <m:sSubPr>
                                          <m:ctrlPr>
                                            <a:rPr lang="en-US" sz="2400" b="0" i="1" smtClean="0">
                                              <a:solidFill>
                                                <a:schemeClr val="accent6">
                                                  <a:lumMod val="75000"/>
                                                </a:schemeClr>
                                              </a:solidFill>
                                              <a:latin typeface="Cambria Math" panose="02040503050406030204" pitchFamily="18" charset="0"/>
                                              <a:ea typeface="Cambria Math" panose="02040503050406030204" pitchFamily="18" charset="0"/>
                                            </a:rPr>
                                          </m:ctrlPr>
                                        </m:sSubPr>
                                        <m:e>
                                          <m:r>
                                            <a:rPr lang="en-US" sz="2400" i="1">
                                              <a:solidFill>
                                                <a:schemeClr val="accent6">
                                                  <a:lumMod val="75000"/>
                                                </a:schemeClr>
                                              </a:solidFill>
                                              <a:latin typeface="Cambria Math" panose="02040503050406030204" pitchFamily="18" charset="0"/>
                                              <a:ea typeface="Cambria Math" panose="02040503050406030204" pitchFamily="18" charset="0"/>
                                            </a:rPr>
                                            <m:t>𝑐</m:t>
                                          </m:r>
                                        </m:e>
                                        <m:sub>
                                          <m:r>
                                            <a:rPr lang="en-US" sz="2400" b="0" i="1" smtClean="0">
                                              <a:solidFill>
                                                <a:schemeClr val="accent6">
                                                  <a:lumMod val="75000"/>
                                                </a:schemeClr>
                                              </a:solidFill>
                                              <a:latin typeface="Cambria Math" panose="02040503050406030204" pitchFamily="18" charset="0"/>
                                              <a:ea typeface="Cambria Math" panose="02040503050406030204" pitchFamily="18" charset="0"/>
                                            </a:rPr>
                                            <m:t>𝐶</m:t>
                                          </m:r>
                                          <m:sSub>
                                            <m:sSubPr>
                                              <m:ctrlPr>
                                                <a:rPr lang="en-US" sz="2400" b="0" i="1" smtClean="0">
                                                  <a:solidFill>
                                                    <a:schemeClr val="accent6">
                                                      <a:lumMod val="75000"/>
                                                    </a:schemeClr>
                                                  </a:solidFill>
                                                  <a:latin typeface="Cambria Math" panose="02040503050406030204" pitchFamily="18" charset="0"/>
                                                  <a:ea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ea typeface="Cambria Math" panose="02040503050406030204" pitchFamily="18" charset="0"/>
                                                </a:rPr>
                                                <m:t>𝑂</m:t>
                                              </m:r>
                                            </m:e>
                                            <m:sub>
                                              <m:r>
                                                <a:rPr lang="en-US" sz="2400" b="0" i="1" smtClean="0">
                                                  <a:solidFill>
                                                    <a:schemeClr val="accent6">
                                                      <a:lumMod val="75000"/>
                                                    </a:schemeClr>
                                                  </a:solidFill>
                                                  <a:latin typeface="Cambria Math" panose="02040503050406030204" pitchFamily="18" charset="0"/>
                                                  <a:ea typeface="Cambria Math" panose="02040503050406030204" pitchFamily="18" charset="0"/>
                                                </a:rPr>
                                                <m:t>2</m:t>
                                              </m:r>
                                            </m:sub>
                                          </m:sSub>
                                        </m:sub>
                                      </m:sSub>
                                    </m:e>
                                    <m:sub>
                                      <m:r>
                                        <a:rPr lang="en-US" sz="2400" b="0" i="1" smtClean="0">
                                          <a:solidFill>
                                            <a:schemeClr val="accent6">
                                              <a:lumMod val="75000"/>
                                            </a:schemeClr>
                                          </a:solidFill>
                                          <a:latin typeface="Cambria Math" panose="02040503050406030204" pitchFamily="18" charset="0"/>
                                          <a:ea typeface="Cambria Math" panose="02040503050406030204" pitchFamily="18" charset="0"/>
                                        </a:rPr>
                                        <m:t>𝑖</m:t>
                                      </m:r>
                                      <m:r>
                                        <a:rPr lang="en-US" sz="2400" b="0" i="1" smtClean="0">
                                          <a:solidFill>
                                            <a:schemeClr val="accent6">
                                              <a:lumMod val="75000"/>
                                            </a:schemeClr>
                                          </a:solidFill>
                                          <a:latin typeface="Cambria Math" panose="02040503050406030204" pitchFamily="18" charset="0"/>
                                          <a:ea typeface="Cambria Math" panose="02040503050406030204" pitchFamily="18" charset="0"/>
                                        </a:rPr>
                                        <m:t>,</m:t>
                                      </m:r>
                                      <m:r>
                                        <a:rPr lang="en-US" sz="2400" b="0" i="1" smtClean="0">
                                          <a:solidFill>
                                            <a:schemeClr val="accent6">
                                              <a:lumMod val="75000"/>
                                            </a:schemeClr>
                                          </a:solidFill>
                                          <a:latin typeface="Cambria Math" panose="02040503050406030204" pitchFamily="18" charset="0"/>
                                          <a:ea typeface="Cambria Math" panose="02040503050406030204" pitchFamily="18" charset="0"/>
                                        </a:rPr>
                                        <m:t>𝑡</m:t>
                                      </m:r>
                                    </m:sub>
                                  </m:sSub>
                                </m:den>
                              </m:f>
                            </m:e>
                          </m:d>
                        </m:e>
                        <m:sup>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sup>
                      </m:sSup>
                      <m:r>
                        <a:rPr lang="en-US" sz="2000" i="1">
                          <a:latin typeface="Cambria Math" panose="02040503050406030204" pitchFamily="18" charset="0"/>
                          <a:ea typeface="Cambria Math" panose="02040503050406030204" pitchFamily="18" charset="0"/>
                        </a:rPr>
                        <m:t>(</m:t>
                      </m:r>
                      <m:r>
                        <a:rPr lang="en-US" sz="2000" i="1" smtClean="0">
                          <a:solidFill>
                            <a:schemeClr val="accent2">
                              <a:lumMod val="75000"/>
                            </a:schemeClr>
                          </a:solidFill>
                          <a:latin typeface="Cambria Math" panose="02040503050406030204" pitchFamily="18" charset="0"/>
                          <a:ea typeface="Cambria Math" panose="02040503050406030204" pitchFamily="18" charset="0"/>
                        </a:rPr>
                        <m:t>𝑝𝐶</m:t>
                      </m:r>
                      <m:sSub>
                        <m:sSubPr>
                          <m:ctrlPr>
                            <a:rPr lang="en-US" sz="2000" b="0" i="1" smtClean="0">
                              <a:solidFill>
                                <a:schemeClr val="accent2">
                                  <a:lumMod val="75000"/>
                                </a:schemeClr>
                              </a:solidFill>
                              <a:latin typeface="Cambria Math" panose="02040503050406030204" pitchFamily="18" charset="0"/>
                              <a:ea typeface="Cambria Math" panose="02040503050406030204" pitchFamily="18" charset="0"/>
                            </a:rPr>
                          </m:ctrlPr>
                        </m:sSubPr>
                        <m:e>
                          <m:sSub>
                            <m:sSubPr>
                              <m:ctrlPr>
                                <a:rPr lang="en-US" sz="2000" i="1">
                                  <a:solidFill>
                                    <a:schemeClr val="accent2">
                                      <a:lumMod val="75000"/>
                                    </a:schemeClr>
                                  </a:solidFill>
                                  <a:latin typeface="Cambria Math" panose="02040503050406030204" pitchFamily="18" charset="0"/>
                                  <a:ea typeface="Cambria Math" panose="02040503050406030204" pitchFamily="18" charset="0"/>
                                </a:rPr>
                              </m:ctrlPr>
                            </m:sSubPr>
                            <m:e>
                              <m:r>
                                <a:rPr lang="en-US" sz="2000" i="1">
                                  <a:solidFill>
                                    <a:schemeClr val="accent2">
                                      <a:lumMod val="75000"/>
                                    </a:schemeClr>
                                  </a:solidFill>
                                  <a:latin typeface="Cambria Math" panose="02040503050406030204" pitchFamily="18" charset="0"/>
                                  <a:ea typeface="Cambria Math" panose="02040503050406030204" pitchFamily="18" charset="0"/>
                                </a:rPr>
                                <m:t>𝑂</m:t>
                              </m:r>
                            </m:e>
                            <m:sub>
                              <m:r>
                                <a:rPr lang="en-US" sz="2000" i="1">
                                  <a:solidFill>
                                    <a:schemeClr val="accent2">
                                      <a:lumMod val="75000"/>
                                    </a:schemeClr>
                                  </a:solidFill>
                                  <a:latin typeface="Cambria Math" panose="02040503050406030204" pitchFamily="18" charset="0"/>
                                  <a:ea typeface="Cambria Math" panose="02040503050406030204" pitchFamily="18" charset="0"/>
                                </a:rPr>
                                <m:t>2</m:t>
                              </m:r>
                            </m:sub>
                          </m:sSub>
                        </m:e>
                        <m:sub>
                          <m:r>
                            <a:rPr lang="en-US" sz="2000" b="0" i="1" smtClean="0">
                              <a:solidFill>
                                <a:schemeClr val="accent2">
                                  <a:lumMod val="75000"/>
                                </a:schemeClr>
                              </a:solidFill>
                              <a:latin typeface="Cambria Math" panose="02040503050406030204" pitchFamily="18" charset="0"/>
                              <a:ea typeface="Cambria Math" panose="02040503050406030204" pitchFamily="18" charset="0"/>
                            </a:rPr>
                            <m:t>𝑡</m:t>
                          </m:r>
                        </m:sub>
                      </m:sSub>
                      <m:sSub>
                        <m:sSubPr>
                          <m:ctrlPr>
                            <a:rPr lang="en-US" sz="2000" i="1">
                              <a:solidFill>
                                <a:schemeClr val="accent2">
                                  <a:lumMod val="75000"/>
                                </a:schemeClr>
                              </a:solidFill>
                              <a:latin typeface="Cambria Math" panose="02040503050406030204" pitchFamily="18" charset="0"/>
                              <a:ea typeface="Cambria Math" panose="02040503050406030204" pitchFamily="18" charset="0"/>
                            </a:rPr>
                          </m:ctrlPr>
                        </m:sSubPr>
                        <m:e>
                          <m:r>
                            <a:rPr lang="en-US" sz="2000" i="1">
                              <a:solidFill>
                                <a:schemeClr val="accent2">
                                  <a:lumMod val="75000"/>
                                </a:schemeClr>
                              </a:solidFill>
                              <a:latin typeface="Cambria Math" panose="02040503050406030204" pitchFamily="18" charset="0"/>
                              <a:ea typeface="Cambria Math" panose="02040503050406030204" pitchFamily="18" charset="0"/>
                            </a:rPr>
                            <m:t>𝑘</m:t>
                          </m:r>
                        </m:e>
                        <m:sub>
                          <m:r>
                            <a:rPr lang="en-US" sz="2000" i="1">
                              <a:solidFill>
                                <a:schemeClr val="accent2">
                                  <a:lumMod val="75000"/>
                                </a:schemeClr>
                              </a:solidFill>
                              <a:latin typeface="Cambria Math" panose="02040503050406030204" pitchFamily="18" charset="0"/>
                              <a:ea typeface="Cambria Math" panose="02040503050406030204" pitchFamily="18" charset="0"/>
                            </a:rPr>
                            <m:t> </m:t>
                          </m:r>
                          <m:r>
                            <a:rPr lang="en-US" sz="2000" i="1">
                              <a:solidFill>
                                <a:schemeClr val="accent2">
                                  <a:lumMod val="75000"/>
                                </a:schemeClr>
                              </a:solidFill>
                              <a:latin typeface="Cambria Math" panose="02040503050406030204" pitchFamily="18" charset="0"/>
                              <a:ea typeface="Cambria Math" panose="02040503050406030204" pitchFamily="18" charset="0"/>
                            </a:rPr>
                            <m:t>𝐶</m:t>
                          </m:r>
                          <m:sSub>
                            <m:sSubPr>
                              <m:ctrlPr>
                                <a:rPr lang="en-US" sz="2000" i="1">
                                  <a:solidFill>
                                    <a:schemeClr val="accent2">
                                      <a:lumMod val="75000"/>
                                    </a:schemeClr>
                                  </a:solidFill>
                                  <a:latin typeface="Cambria Math" panose="02040503050406030204" pitchFamily="18" charset="0"/>
                                  <a:ea typeface="Cambria Math" panose="02040503050406030204" pitchFamily="18" charset="0"/>
                                </a:rPr>
                              </m:ctrlPr>
                            </m:sSubPr>
                            <m:e>
                              <m:sSub>
                                <m:sSubPr>
                                  <m:ctrlPr>
                                    <a:rPr lang="en-US" sz="2000" i="1">
                                      <a:solidFill>
                                        <a:schemeClr val="accent2">
                                          <a:lumMod val="75000"/>
                                        </a:schemeClr>
                                      </a:solidFill>
                                      <a:latin typeface="Cambria Math" panose="02040503050406030204" pitchFamily="18" charset="0"/>
                                      <a:ea typeface="Cambria Math" panose="02040503050406030204" pitchFamily="18" charset="0"/>
                                    </a:rPr>
                                  </m:ctrlPr>
                                </m:sSubPr>
                                <m:e>
                                  <m:r>
                                    <a:rPr lang="en-US" sz="2000" i="1">
                                      <a:solidFill>
                                        <a:schemeClr val="accent2">
                                          <a:lumMod val="75000"/>
                                        </a:schemeClr>
                                      </a:solidFill>
                                      <a:latin typeface="Cambria Math" panose="02040503050406030204" pitchFamily="18" charset="0"/>
                                      <a:ea typeface="Cambria Math" panose="02040503050406030204" pitchFamily="18" charset="0"/>
                                    </a:rPr>
                                    <m:t>𝑂</m:t>
                                  </m:r>
                                </m:e>
                                <m:sub>
                                  <m:r>
                                    <a:rPr lang="en-US" sz="2000" i="1">
                                      <a:solidFill>
                                        <a:schemeClr val="accent2">
                                          <a:lumMod val="75000"/>
                                        </a:schemeClr>
                                      </a:solidFill>
                                      <a:latin typeface="Cambria Math" panose="02040503050406030204" pitchFamily="18" charset="0"/>
                                      <a:ea typeface="Cambria Math" panose="02040503050406030204" pitchFamily="18" charset="0"/>
                                    </a:rPr>
                                    <m:t>2</m:t>
                                  </m:r>
                                </m:sub>
                              </m:sSub>
                            </m:e>
                            <m:sub>
                              <m:r>
                                <a:rPr lang="en-US" sz="2000" i="1">
                                  <a:solidFill>
                                    <a:schemeClr val="accent2">
                                      <a:lumMod val="75000"/>
                                    </a:schemeClr>
                                  </a:solidFill>
                                  <a:latin typeface="Cambria Math" panose="02040503050406030204" pitchFamily="18" charset="0"/>
                                  <a:ea typeface="Cambria Math" panose="02040503050406030204" pitchFamily="18" charset="0"/>
                                </a:rPr>
                                <m:t>𝑡</m:t>
                              </m:r>
                            </m:sub>
                          </m:sSub>
                        </m:sub>
                      </m:sSub>
                      <m:r>
                        <a:rPr lang="en-US" sz="2000" i="1">
                          <a:solidFill>
                            <a:schemeClr val="accent2">
                              <a:lumMod val="75000"/>
                            </a:schemeClr>
                          </a:solidFill>
                          <a:latin typeface="Cambria Math" panose="02040503050406030204" pitchFamily="18" charset="0"/>
                          <a:ea typeface="Cambria Math" panose="02040503050406030204" pitchFamily="18" charset="0"/>
                        </a:rPr>
                        <m:t>−</m:t>
                      </m:r>
                      <m:r>
                        <a:rPr lang="en-US" sz="2000" b="0" i="1" smtClean="0">
                          <a:solidFill>
                            <a:schemeClr val="accent2">
                              <a:lumMod val="75000"/>
                            </a:schemeClr>
                          </a:solidFill>
                          <a:latin typeface="Cambria Math" panose="02040503050406030204" pitchFamily="18" charset="0"/>
                          <a:ea typeface="Cambria Math" panose="02040503050406030204" pitchFamily="18" charset="0"/>
                        </a:rPr>
                        <m:t>𝑝𝐶</m:t>
                      </m:r>
                      <m:sSub>
                        <m:sSubPr>
                          <m:ctrlPr>
                            <a:rPr lang="en-US" sz="2000" b="0" i="1" smtClean="0">
                              <a:solidFill>
                                <a:schemeClr val="accent2">
                                  <a:lumMod val="75000"/>
                                </a:schemeClr>
                              </a:solidFill>
                              <a:latin typeface="Cambria Math" panose="02040503050406030204" pitchFamily="18" charset="0"/>
                              <a:ea typeface="Cambria Math" panose="02040503050406030204" pitchFamily="18" charset="0"/>
                            </a:rPr>
                          </m:ctrlPr>
                        </m:sSubPr>
                        <m:e>
                          <m:sSub>
                            <m:sSubPr>
                              <m:ctrlPr>
                                <a:rPr lang="en-US" sz="2000" b="0" i="1" smtClean="0">
                                  <a:solidFill>
                                    <a:schemeClr val="accent2">
                                      <a:lumMod val="75000"/>
                                    </a:schemeClr>
                                  </a:solidFill>
                                  <a:latin typeface="Cambria Math" panose="02040503050406030204" pitchFamily="18" charset="0"/>
                                  <a:ea typeface="Cambria Math" panose="02040503050406030204" pitchFamily="18" charset="0"/>
                                </a:rPr>
                              </m:ctrlPr>
                            </m:sSubPr>
                            <m:e>
                              <m:r>
                                <a:rPr lang="en-US" sz="2000" b="0" i="1" smtClean="0">
                                  <a:solidFill>
                                    <a:schemeClr val="accent2">
                                      <a:lumMod val="75000"/>
                                    </a:schemeClr>
                                  </a:solidFill>
                                  <a:latin typeface="Cambria Math" panose="02040503050406030204" pitchFamily="18" charset="0"/>
                                  <a:ea typeface="Cambria Math" panose="02040503050406030204" pitchFamily="18" charset="0"/>
                                </a:rPr>
                                <m:t>𝑂</m:t>
                              </m:r>
                            </m:e>
                            <m:sub>
                              <m:r>
                                <a:rPr lang="en-US" sz="2000" b="0" i="1" smtClean="0">
                                  <a:solidFill>
                                    <a:schemeClr val="accent2">
                                      <a:lumMod val="75000"/>
                                    </a:schemeClr>
                                  </a:solidFill>
                                  <a:latin typeface="Cambria Math" panose="02040503050406030204" pitchFamily="18" charset="0"/>
                                  <a:ea typeface="Cambria Math" panose="02040503050406030204" pitchFamily="18" charset="0"/>
                                </a:rPr>
                                <m:t>2, </m:t>
                              </m:r>
                              <m:r>
                                <a:rPr lang="en-US" sz="2000" b="0" i="1" smtClean="0">
                                  <a:solidFill>
                                    <a:schemeClr val="accent2">
                                      <a:lumMod val="75000"/>
                                    </a:schemeClr>
                                  </a:solidFill>
                                  <a:latin typeface="Cambria Math" panose="02040503050406030204" pitchFamily="18" charset="0"/>
                                  <a:ea typeface="Cambria Math" panose="02040503050406030204" pitchFamily="18" charset="0"/>
                                </a:rPr>
                                <m:t>𝑎𝑖𝑟</m:t>
                              </m:r>
                            </m:sub>
                          </m:sSub>
                        </m:e>
                        <m:sub>
                          <m:r>
                            <a:rPr lang="en-US" sz="2000" b="0" i="1" smtClean="0">
                              <a:solidFill>
                                <a:schemeClr val="accent2">
                                  <a:lumMod val="75000"/>
                                </a:schemeClr>
                              </a:solidFill>
                              <a:latin typeface="Cambria Math" panose="02040503050406030204" pitchFamily="18" charset="0"/>
                              <a:ea typeface="Cambria Math" panose="02040503050406030204" pitchFamily="18" charset="0"/>
                            </a:rPr>
                            <m:t>𝑡</m:t>
                          </m:r>
                        </m:sub>
                      </m:sSub>
                      <m:sSub>
                        <m:sSubPr>
                          <m:ctrlPr>
                            <a:rPr lang="en-US" sz="2000" i="1">
                              <a:solidFill>
                                <a:schemeClr val="accent2">
                                  <a:lumMod val="75000"/>
                                </a:schemeClr>
                              </a:solidFill>
                              <a:latin typeface="Cambria Math" panose="02040503050406030204" pitchFamily="18" charset="0"/>
                              <a:ea typeface="Cambria Math" panose="02040503050406030204" pitchFamily="18" charset="0"/>
                            </a:rPr>
                          </m:ctrlPr>
                        </m:sSubPr>
                        <m:e>
                          <m:r>
                            <a:rPr lang="en-US" sz="2000" i="1">
                              <a:solidFill>
                                <a:schemeClr val="accent2">
                                  <a:lumMod val="75000"/>
                                </a:schemeClr>
                              </a:solidFill>
                              <a:latin typeface="Cambria Math" panose="02040503050406030204" pitchFamily="18" charset="0"/>
                              <a:ea typeface="Cambria Math" panose="02040503050406030204" pitchFamily="18" charset="0"/>
                            </a:rPr>
                            <m:t>𝑘</m:t>
                          </m:r>
                        </m:e>
                        <m:sub>
                          <m:r>
                            <a:rPr lang="en-US" sz="2000" i="1">
                              <a:solidFill>
                                <a:schemeClr val="accent2">
                                  <a:lumMod val="75000"/>
                                </a:schemeClr>
                              </a:solidFill>
                              <a:latin typeface="Cambria Math" panose="02040503050406030204" pitchFamily="18" charset="0"/>
                              <a:ea typeface="Cambria Math" panose="02040503050406030204" pitchFamily="18" charset="0"/>
                            </a:rPr>
                            <m:t> </m:t>
                          </m:r>
                          <m:r>
                            <a:rPr lang="en-US" sz="2000" i="1">
                              <a:solidFill>
                                <a:schemeClr val="accent2">
                                  <a:lumMod val="75000"/>
                                </a:schemeClr>
                              </a:solidFill>
                              <a:latin typeface="Cambria Math" panose="02040503050406030204" pitchFamily="18" charset="0"/>
                              <a:ea typeface="Cambria Math" panose="02040503050406030204" pitchFamily="18" charset="0"/>
                            </a:rPr>
                            <m:t>𝐶</m:t>
                          </m:r>
                          <m:sSub>
                            <m:sSubPr>
                              <m:ctrlPr>
                                <a:rPr lang="en-US" sz="2000" i="1">
                                  <a:solidFill>
                                    <a:schemeClr val="accent2">
                                      <a:lumMod val="75000"/>
                                    </a:schemeClr>
                                  </a:solidFill>
                                  <a:latin typeface="Cambria Math" panose="02040503050406030204" pitchFamily="18" charset="0"/>
                                  <a:ea typeface="Cambria Math" panose="02040503050406030204" pitchFamily="18" charset="0"/>
                                </a:rPr>
                              </m:ctrlPr>
                            </m:sSubPr>
                            <m:e>
                              <m:sSub>
                                <m:sSubPr>
                                  <m:ctrlPr>
                                    <a:rPr lang="en-US" sz="2000" i="1">
                                      <a:solidFill>
                                        <a:schemeClr val="accent2">
                                          <a:lumMod val="75000"/>
                                        </a:schemeClr>
                                      </a:solidFill>
                                      <a:latin typeface="Cambria Math" panose="02040503050406030204" pitchFamily="18" charset="0"/>
                                      <a:ea typeface="Cambria Math" panose="02040503050406030204" pitchFamily="18" charset="0"/>
                                    </a:rPr>
                                  </m:ctrlPr>
                                </m:sSubPr>
                                <m:e>
                                  <m:r>
                                    <a:rPr lang="en-US" sz="2000" i="1">
                                      <a:solidFill>
                                        <a:schemeClr val="accent2">
                                          <a:lumMod val="75000"/>
                                        </a:schemeClr>
                                      </a:solidFill>
                                      <a:latin typeface="Cambria Math" panose="02040503050406030204" pitchFamily="18" charset="0"/>
                                      <a:ea typeface="Cambria Math" panose="02040503050406030204" pitchFamily="18" charset="0"/>
                                    </a:rPr>
                                    <m:t>𝑂</m:t>
                                  </m:r>
                                </m:e>
                                <m:sub>
                                  <m:r>
                                    <a:rPr lang="en-US" sz="2000" i="1">
                                      <a:solidFill>
                                        <a:schemeClr val="accent2">
                                          <a:lumMod val="75000"/>
                                        </a:schemeClr>
                                      </a:solidFill>
                                      <a:latin typeface="Cambria Math" panose="02040503050406030204" pitchFamily="18" charset="0"/>
                                      <a:ea typeface="Cambria Math" panose="02040503050406030204" pitchFamily="18" charset="0"/>
                                    </a:rPr>
                                    <m:t>2</m:t>
                                  </m:r>
                                </m:sub>
                              </m:sSub>
                            </m:e>
                            <m:sub>
                              <m:r>
                                <a:rPr lang="en-US" sz="2000" i="1">
                                  <a:solidFill>
                                    <a:schemeClr val="accent2">
                                      <a:lumMod val="75000"/>
                                    </a:schemeClr>
                                  </a:solidFill>
                                  <a:latin typeface="Cambria Math" panose="02040503050406030204" pitchFamily="18" charset="0"/>
                                  <a:ea typeface="Cambria Math" panose="02040503050406030204" pitchFamily="18" charset="0"/>
                                </a:rPr>
                                <m:t>𝑡</m:t>
                              </m:r>
                            </m:sub>
                          </m:sSub>
                        </m:sub>
                      </m:sSub>
                      <m:r>
                        <a:rPr lang="en-US" sz="2000" i="1">
                          <a:latin typeface="Cambria Math" panose="02040503050406030204" pitchFamily="18" charset="0"/>
                          <a:ea typeface="Cambria Math" panose="02040503050406030204" pitchFamily="18" charset="0"/>
                        </a:rPr>
                        <m:t>)</m:t>
                      </m:r>
                    </m:oMath>
                  </m:oMathPara>
                </a14:m>
                <a:endParaRPr lang="en-US" sz="2000" dirty="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8AD72121-9C75-4105-80A2-E73709A1AA41}"/>
                  </a:ext>
                </a:extLst>
              </p:cNvPr>
              <p:cNvSpPr txBox="1">
                <a:spLocks noRot="1" noChangeAspect="1" noMove="1" noResize="1" noEditPoints="1" noAdjustHandles="1" noChangeArrowheads="1" noChangeShapeType="1" noTextEdit="1"/>
              </p:cNvSpPr>
              <p:nvPr/>
            </p:nvSpPr>
            <p:spPr>
              <a:xfrm>
                <a:off x="125660" y="922996"/>
                <a:ext cx="11940679" cy="3718775"/>
              </a:xfrm>
              <a:prstGeom prst="rect">
                <a:avLst/>
              </a:prstGeo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5C4CF2A-A2E6-4003-8150-8B4C0A126464}"/>
              </a:ext>
            </a:extLst>
          </p:cNvPr>
          <p:cNvSpPr txBox="1"/>
          <p:nvPr/>
        </p:nvSpPr>
        <p:spPr>
          <a:xfrm>
            <a:off x="7071919" y="4805470"/>
            <a:ext cx="5120081" cy="2031325"/>
          </a:xfrm>
          <a:prstGeom prst="rect">
            <a:avLst/>
          </a:prstGeom>
          <a:noFill/>
        </p:spPr>
        <p:txBody>
          <a:bodyPr wrap="square" rtlCol="0">
            <a:spAutoFit/>
          </a:bodyPr>
          <a:lstStyle/>
          <a:p>
            <a:r>
              <a:rPr lang="en-US" b="1" dirty="0">
                <a:solidFill>
                  <a:schemeClr val="accent5">
                    <a:lumMod val="75000"/>
                  </a:schemeClr>
                </a:solidFill>
              </a:rPr>
              <a:t>There are two channel priors</a:t>
            </a:r>
          </a:p>
          <a:p>
            <a:r>
              <a:rPr lang="en-US" b="1" dirty="0">
                <a:solidFill>
                  <a:schemeClr val="accent2">
                    <a:lumMod val="75000"/>
                  </a:schemeClr>
                </a:solidFill>
              </a:rPr>
              <a:t>There are two CO2 priors</a:t>
            </a:r>
          </a:p>
          <a:p>
            <a:r>
              <a:rPr lang="en-US" b="1" dirty="0">
                <a:solidFill>
                  <a:schemeClr val="accent6">
                    <a:lumMod val="75000"/>
                  </a:schemeClr>
                </a:solidFill>
              </a:rPr>
              <a:t>There are four observables</a:t>
            </a:r>
          </a:p>
          <a:p>
            <a:endParaRPr lang="en-US" b="1" dirty="0">
              <a:solidFill>
                <a:schemeClr val="accent6">
                  <a:lumMod val="75000"/>
                </a:schemeClr>
              </a:solidFill>
            </a:endParaRPr>
          </a:p>
          <a:p>
            <a:r>
              <a:rPr lang="en-US" b="1" dirty="0"/>
              <a:t>All told, 4 priors and 4i observables</a:t>
            </a:r>
          </a:p>
          <a:p>
            <a:r>
              <a:rPr lang="en-US" b="1" dirty="0"/>
              <a:t>So, ratio of prior to observations is simply </a:t>
            </a:r>
            <a:r>
              <a:rPr lang="en-US" b="1" dirty="0" err="1"/>
              <a:t>i</a:t>
            </a:r>
            <a:endParaRPr lang="en-US" b="1" dirty="0"/>
          </a:p>
          <a:p>
            <a:r>
              <a:rPr lang="en-US" b="1" dirty="0"/>
              <a:t>So more </a:t>
            </a:r>
            <a:r>
              <a:rPr lang="en-US" b="1" dirty="0" err="1"/>
              <a:t>xs</a:t>
            </a:r>
            <a:r>
              <a:rPr lang="en-US" b="1" dirty="0"/>
              <a:t> </a:t>
            </a:r>
            <a:r>
              <a:rPr lang="en-US" b="1" dirty="0">
                <a:sym typeface="Wingdings" panose="05000000000000000000" pitchFamily="2" charset="2"/>
              </a:rPr>
              <a:t> less reliance on priors</a:t>
            </a:r>
            <a:endParaRPr lang="en-US" b="1" dirty="0"/>
          </a:p>
        </p:txBody>
      </p:sp>
      <p:sp>
        <p:nvSpPr>
          <p:cNvPr id="6" name="TextBox 5">
            <a:extLst>
              <a:ext uri="{FF2B5EF4-FFF2-40B4-BE49-F238E27FC236}">
                <a16:creationId xmlns:a16="http://schemas.microsoft.com/office/drawing/2014/main" id="{FDE26629-C22E-4C82-B541-EEE28C2095ED}"/>
              </a:ext>
            </a:extLst>
          </p:cNvPr>
          <p:cNvSpPr txBox="1"/>
          <p:nvPr/>
        </p:nvSpPr>
        <p:spPr>
          <a:xfrm>
            <a:off x="0" y="5909325"/>
            <a:ext cx="4916647" cy="830997"/>
          </a:xfrm>
          <a:prstGeom prst="rect">
            <a:avLst/>
          </a:prstGeom>
          <a:noFill/>
        </p:spPr>
        <p:txBody>
          <a:bodyPr wrap="square" rtlCol="0">
            <a:spAutoFit/>
          </a:bodyPr>
          <a:lstStyle/>
          <a:p>
            <a:r>
              <a:rPr lang="en-US" sz="1600" dirty="0"/>
              <a:t>Model uncertainty (from Manning’s equation and gas transfer velocity equation) quantified using 1,000 different Monte Carlo runs of 10,000 samples each</a:t>
            </a:r>
          </a:p>
        </p:txBody>
      </p:sp>
    </p:spTree>
    <p:extLst>
      <p:ext uri="{BB962C8B-B14F-4D97-AF65-F5344CB8AC3E}">
        <p14:creationId xmlns:p14="http://schemas.microsoft.com/office/powerpoint/2010/main" val="107727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66081-B2A8-4E1B-8B81-D217F1055B86}"/>
              </a:ext>
            </a:extLst>
          </p:cNvPr>
          <p:cNvSpPr>
            <a:spLocks noGrp="1"/>
          </p:cNvSpPr>
          <p:nvPr>
            <p:ph type="title"/>
          </p:nvPr>
        </p:nvSpPr>
        <p:spPr>
          <a:xfrm>
            <a:off x="771088" y="223936"/>
            <a:ext cx="10515600" cy="1325563"/>
          </a:xfrm>
        </p:spPr>
        <p:txBody>
          <a:bodyPr/>
          <a:lstStyle/>
          <a:p>
            <a:r>
              <a:rPr lang="en-US" dirty="0"/>
              <a:t>Validation: simulated timeseries of CO2 fluxes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0F6F85-EF6F-45D0-A8BF-A49182B69935}"/>
                  </a:ext>
                </a:extLst>
              </p:cNvPr>
              <p:cNvSpPr>
                <a:spLocks noGrp="1"/>
              </p:cNvSpPr>
              <p:nvPr>
                <p:ph idx="1"/>
              </p:nvPr>
            </p:nvSpPr>
            <p:spPr>
              <a:xfrm>
                <a:off x="838199" y="1825625"/>
                <a:ext cx="11191613" cy="4351338"/>
              </a:xfrm>
            </p:spPr>
            <p:txBody>
              <a:bodyPr>
                <a:normAutofit lnSpcReduction="10000"/>
              </a:bodyPr>
              <a:lstStyle/>
              <a:p>
                <a14:m>
                  <m:oMath xmlns:m="http://schemas.openxmlformats.org/officeDocument/2006/math">
                    <m:r>
                      <a:rPr lang="en-US" b="0" i="1" smtClean="0">
                        <a:latin typeface="Cambria Math" panose="02040503050406030204" pitchFamily="18" charset="0"/>
                      </a:rPr>
                      <m:t>𝐹𝐶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𝑦</m:t>
                        </m:r>
                      </m:sup>
                    </m:sSup>
                  </m:oMath>
                </a14:m>
                <a:r>
                  <a:rPr lang="en-US" dirty="0"/>
                  <a:t> (Liu &amp; Raymond, 2018)</a:t>
                </a:r>
              </a:p>
              <a:p>
                <a:pPr lvl="1"/>
                <a:r>
                  <a:rPr lang="en-US" dirty="0"/>
                  <a:t>I set y = 0.20, representative of a high order, Midwest river</a:t>
                </a:r>
              </a:p>
              <a:p>
                <a:pPr lvl="1"/>
                <a:r>
                  <a:rPr lang="en-US" dirty="0"/>
                  <a:t>I calibrate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using nearby field FCO2 data (Beaulieu et al. 2012)</a:t>
                </a:r>
              </a:p>
              <a:p>
                <a:pPr lvl="2"/>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log</m:t>
                        </m:r>
                        <m:r>
                          <a:rPr lang="en-US" b="0" i="1" smtClean="0">
                            <a:latin typeface="Cambria Math" panose="02040503050406030204" pitchFamily="18" charset="0"/>
                          </a:rPr>
                          <m:t>⁡(</m:t>
                        </m:r>
                        <m:r>
                          <a:rPr lang="en-US" b="0" i="1" smtClean="0">
                            <a:latin typeface="Cambria Math" panose="02040503050406030204" pitchFamily="18" charset="0"/>
                          </a:rPr>
                          <m:t>𝐹𝐶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2</m:t>
                            </m:r>
                          </m:sub>
                        </m:sSub>
                        <m:r>
                          <a:rPr lang="en-US" b="0" i="1" smtClean="0">
                            <a:latin typeface="Cambria Math" panose="02040503050406030204" pitchFamily="18" charset="0"/>
                          </a:rPr>
                          <m:t>)</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acc>
                      <m:accPr>
                        <m:chr m:val="̅"/>
                        <m:ctrlPr>
                          <a:rPr lang="en-US" b="0" i="1" smtClean="0">
                            <a:latin typeface="Cambria Math" panose="02040503050406030204" pitchFamily="18" charset="0"/>
                            <a:ea typeface="Cambria Math" panose="02040503050406030204" pitchFamily="18" charset="0"/>
                          </a:rPr>
                        </m:ctrlPr>
                      </m:accPr>
                      <m:e>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e>
                    </m:acc>
                  </m:oMath>
                </a14:m>
                <a:r>
                  <a:rPr lang="en-US" b="0" dirty="0"/>
                  <a:t> where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endParaRPr lang="en-US" b="0" dirty="0"/>
              </a:p>
              <a:p>
                <a:pPr lvl="1"/>
                <a:r>
                  <a:rPr lang="en-US" dirty="0"/>
                  <a:t>Then, I introduce Gaussian noise to these values, (FCO2~Q relations are real noisy)</a:t>
                </a:r>
              </a:p>
              <a:p>
                <a:pPr lvl="2"/>
                <a:r>
                  <a:rPr lang="en-US" dirty="0"/>
                  <a:t>At each simulated FCO2 value, I build a normal distribution:</a:t>
                </a:r>
              </a:p>
              <a:p>
                <a:pPr lvl="1"/>
                <a:endParaRPr lang="en-US" dirty="0"/>
              </a:p>
              <a:p>
                <a:pPr lvl="1"/>
                <a:endParaRPr lang="en-US" dirty="0"/>
              </a:p>
              <a:p>
                <a:pPr lvl="1"/>
                <a:endParaRPr lang="en-US" dirty="0"/>
              </a:p>
              <a:p>
                <a:pPr lvl="1"/>
                <a:endParaRPr lang="en-US" dirty="0"/>
              </a:p>
              <a:p>
                <a:pPr lvl="1"/>
                <a:r>
                  <a:rPr lang="en-US" dirty="0"/>
                  <a:t>I sample 10 times from each of these distributions and take their averages </a:t>
                </a:r>
                <a:r>
                  <a:rPr lang="en-US" dirty="0">
                    <a:sym typeface="Wingdings" panose="05000000000000000000" pitchFamily="2" charset="2"/>
                  </a:rPr>
                  <a:t> simulated FCO2</a:t>
                </a:r>
                <a:endParaRPr lang="en-US" dirty="0"/>
              </a:p>
              <a:p>
                <a:pPr lvl="2"/>
                <a:endParaRPr lang="en-US" dirty="0"/>
              </a:p>
            </p:txBody>
          </p:sp>
        </mc:Choice>
        <mc:Fallback>
          <p:sp>
            <p:nvSpPr>
              <p:cNvPr id="3" name="Content Placeholder 2">
                <a:extLst>
                  <a:ext uri="{FF2B5EF4-FFF2-40B4-BE49-F238E27FC236}">
                    <a16:creationId xmlns:a16="http://schemas.microsoft.com/office/drawing/2014/main" id="{760F6F85-EF6F-45D0-A8BF-A49182B69935}"/>
                  </a:ext>
                </a:extLst>
              </p:cNvPr>
              <p:cNvSpPr>
                <a:spLocks noGrp="1" noRot="1" noChangeAspect="1" noMove="1" noResize="1" noEditPoints="1" noAdjustHandles="1" noChangeArrowheads="1" noChangeShapeType="1" noTextEdit="1"/>
              </p:cNvSpPr>
              <p:nvPr>
                <p:ph idx="1"/>
              </p:nvPr>
            </p:nvSpPr>
            <p:spPr>
              <a:xfrm>
                <a:off x="838199" y="1825625"/>
                <a:ext cx="11191613" cy="4351338"/>
              </a:xfrm>
              <a:blipFill>
                <a:blip r:embed="rId2"/>
                <a:stretch>
                  <a:fillRect t="-308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60E64F7B-E197-45EF-B39D-406C31C40984}"/>
              </a:ext>
            </a:extLst>
          </p:cNvPr>
          <p:cNvCxnSpPr/>
          <p:nvPr/>
        </p:nvCxnSpPr>
        <p:spPr>
          <a:xfrm>
            <a:off x="3355595" y="4268827"/>
            <a:ext cx="0" cy="1100880"/>
          </a:xfrm>
          <a:prstGeom prst="line">
            <a:avLst/>
          </a:prstGeom>
          <a:ln w="12700">
            <a:solidFill>
              <a:schemeClr val="tx1"/>
            </a:solidFill>
            <a:prstDash val="dashDot"/>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31AADA93-DC33-468F-AF85-7994E6408229}"/>
              </a:ext>
            </a:extLst>
          </p:cNvPr>
          <p:cNvSpPr txBox="1"/>
          <p:nvPr/>
        </p:nvSpPr>
        <p:spPr>
          <a:xfrm>
            <a:off x="3053591" y="3908190"/>
            <a:ext cx="2667700" cy="369332"/>
          </a:xfrm>
          <a:prstGeom prst="rect">
            <a:avLst/>
          </a:prstGeom>
          <a:noFill/>
        </p:spPr>
        <p:txBody>
          <a:bodyPr wrap="square" rtlCol="0">
            <a:spAutoFit/>
          </a:bodyPr>
          <a:lstStyle/>
          <a:p>
            <a:r>
              <a:rPr lang="en-US" dirty="0">
                <a:solidFill>
                  <a:schemeClr val="accent5">
                    <a:lumMod val="75000"/>
                  </a:schemeClr>
                </a:solidFill>
              </a:rPr>
              <a:t>Mean = simulated FCO2</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C7B382C6-C1B8-45B4-8BB2-3779D4772964}"/>
                  </a:ext>
                </a:extLst>
              </p14:cNvPr>
              <p14:cNvContentPartPr/>
              <p14:nvPr/>
            </p14:nvContentPartPr>
            <p14:xfrm>
              <a:off x="1543759" y="4269656"/>
              <a:ext cx="1794960" cy="968400"/>
            </p14:xfrm>
          </p:contentPart>
        </mc:Choice>
        <mc:Fallback xmlns="">
          <p:pic>
            <p:nvPicPr>
              <p:cNvPr id="10" name="Ink 9">
                <a:extLst>
                  <a:ext uri="{FF2B5EF4-FFF2-40B4-BE49-F238E27FC236}">
                    <a16:creationId xmlns:a16="http://schemas.microsoft.com/office/drawing/2014/main" id="{C7B382C6-C1B8-45B4-8BB2-3779D4772964}"/>
                  </a:ext>
                </a:extLst>
              </p:cNvPr>
              <p:cNvPicPr/>
              <p:nvPr/>
            </p:nvPicPr>
            <p:blipFill>
              <a:blip r:embed="rId4"/>
              <a:stretch>
                <a:fillRect/>
              </a:stretch>
            </p:blipFill>
            <p:spPr>
              <a:xfrm>
                <a:off x="1535119" y="4260656"/>
                <a:ext cx="1812600" cy="986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7F0609FD-8EE7-49EE-86C6-93ED50096F08}"/>
                  </a:ext>
                </a:extLst>
              </p14:cNvPr>
              <p14:cNvContentPartPr/>
              <p14:nvPr/>
            </p14:nvContentPartPr>
            <p14:xfrm>
              <a:off x="3346639" y="4286216"/>
              <a:ext cx="1845720" cy="990720"/>
            </p14:xfrm>
          </p:contentPart>
        </mc:Choice>
        <mc:Fallback xmlns="">
          <p:pic>
            <p:nvPicPr>
              <p:cNvPr id="11" name="Ink 10">
                <a:extLst>
                  <a:ext uri="{FF2B5EF4-FFF2-40B4-BE49-F238E27FC236}">
                    <a16:creationId xmlns:a16="http://schemas.microsoft.com/office/drawing/2014/main" id="{7F0609FD-8EE7-49EE-86C6-93ED50096F08}"/>
                  </a:ext>
                </a:extLst>
              </p:cNvPr>
              <p:cNvPicPr/>
              <p:nvPr/>
            </p:nvPicPr>
            <p:blipFill>
              <a:blip r:embed="rId6"/>
              <a:stretch>
                <a:fillRect/>
              </a:stretch>
            </p:blipFill>
            <p:spPr>
              <a:xfrm>
                <a:off x="3337999" y="4277576"/>
                <a:ext cx="1863360" cy="1008360"/>
              </a:xfrm>
              <a:prstGeom prst="rect">
                <a:avLst/>
              </a:prstGeom>
            </p:spPr>
          </p:pic>
        </mc:Fallback>
      </mc:AlternateContent>
      <p:sp>
        <p:nvSpPr>
          <p:cNvPr id="12" name="TextBox 11">
            <a:extLst>
              <a:ext uri="{FF2B5EF4-FFF2-40B4-BE49-F238E27FC236}">
                <a16:creationId xmlns:a16="http://schemas.microsoft.com/office/drawing/2014/main" id="{4B4F69F2-D59C-4E05-A376-1FFB1289C09A}"/>
              </a:ext>
            </a:extLst>
          </p:cNvPr>
          <p:cNvSpPr txBox="1"/>
          <p:nvPr/>
        </p:nvSpPr>
        <p:spPr>
          <a:xfrm>
            <a:off x="3749451" y="4353825"/>
            <a:ext cx="7869293" cy="369332"/>
          </a:xfrm>
          <a:prstGeom prst="rect">
            <a:avLst/>
          </a:prstGeom>
          <a:noFill/>
        </p:spPr>
        <p:txBody>
          <a:bodyPr wrap="square" rtlCol="0">
            <a:spAutoFit/>
          </a:bodyPr>
          <a:lstStyle/>
          <a:p>
            <a:r>
              <a:rPr lang="en-US" dirty="0">
                <a:solidFill>
                  <a:schemeClr val="accent5">
                    <a:lumMod val="75000"/>
                  </a:schemeClr>
                </a:solidFill>
              </a:rPr>
              <a:t>sigma = C.V. of 30% </a:t>
            </a:r>
            <a:r>
              <a:rPr lang="en-US" sz="1400" dirty="0">
                <a:solidFill>
                  <a:schemeClr val="accent5">
                    <a:lumMod val="75000"/>
                  </a:schemeClr>
                </a:solidFill>
              </a:rPr>
              <a:t>(</a:t>
            </a:r>
            <a:r>
              <a:rPr lang="en-US" sz="1400" dirty="0" err="1">
                <a:solidFill>
                  <a:schemeClr val="accent5">
                    <a:lumMod val="75000"/>
                  </a:schemeClr>
                </a:solidFill>
              </a:rPr>
              <a:t>kinda</a:t>
            </a:r>
            <a:r>
              <a:rPr lang="en-US" sz="1400" dirty="0">
                <a:solidFill>
                  <a:schemeClr val="accent5">
                    <a:lumMod val="75000"/>
                  </a:schemeClr>
                </a:solidFill>
              </a:rPr>
              <a:t> arbitrary...)</a:t>
            </a:r>
            <a:endParaRPr lang="en-US" dirty="0">
              <a:solidFill>
                <a:schemeClr val="accent5">
                  <a:lumMod val="75000"/>
                </a:schemeClr>
              </a:solidFill>
            </a:endParaRPr>
          </a:p>
        </p:txBody>
      </p:sp>
      <p:cxnSp>
        <p:nvCxnSpPr>
          <p:cNvPr id="13" name="Straight Connector 12">
            <a:extLst>
              <a:ext uri="{FF2B5EF4-FFF2-40B4-BE49-F238E27FC236}">
                <a16:creationId xmlns:a16="http://schemas.microsoft.com/office/drawing/2014/main" id="{C6D47FDE-DC97-4F78-9BB5-7633F8041BEA}"/>
              </a:ext>
            </a:extLst>
          </p:cNvPr>
          <p:cNvCxnSpPr>
            <a:cxnSpLocks/>
          </p:cNvCxnSpPr>
          <p:nvPr/>
        </p:nvCxnSpPr>
        <p:spPr>
          <a:xfrm flipH="1">
            <a:off x="3346639" y="4819267"/>
            <a:ext cx="402814" cy="0"/>
          </a:xfrm>
          <a:prstGeom prst="line">
            <a:avLst/>
          </a:prstGeom>
          <a:ln w="12700">
            <a:solidFill>
              <a:schemeClr val="tx1"/>
            </a:solidFill>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4141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2234787-539D-467E-818A-02A23BA20B54}"/>
              </a:ext>
            </a:extLst>
          </p:cNvPr>
          <p:cNvGraphicFramePr>
            <a:graphicFrameLocks noGrp="1"/>
          </p:cNvGraphicFramePr>
          <p:nvPr>
            <p:extLst>
              <p:ext uri="{D42A27DB-BD31-4B8C-83A1-F6EECF244321}">
                <p14:modId xmlns:p14="http://schemas.microsoft.com/office/powerpoint/2010/main" val="984373551"/>
              </p:ext>
            </p:extLst>
          </p:nvPr>
        </p:nvGraphicFramePr>
        <p:xfrm>
          <a:off x="0" y="646331"/>
          <a:ext cx="12191998" cy="4328160"/>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1649698776"/>
                    </a:ext>
                  </a:extLst>
                </a:gridCol>
                <a:gridCol w="1741714">
                  <a:extLst>
                    <a:ext uri="{9D8B030D-6E8A-4147-A177-3AD203B41FA5}">
                      <a16:colId xmlns:a16="http://schemas.microsoft.com/office/drawing/2014/main" val="1087729306"/>
                    </a:ext>
                  </a:extLst>
                </a:gridCol>
                <a:gridCol w="1741714">
                  <a:extLst>
                    <a:ext uri="{9D8B030D-6E8A-4147-A177-3AD203B41FA5}">
                      <a16:colId xmlns:a16="http://schemas.microsoft.com/office/drawing/2014/main" val="3384854977"/>
                    </a:ext>
                  </a:extLst>
                </a:gridCol>
                <a:gridCol w="1741714">
                  <a:extLst>
                    <a:ext uri="{9D8B030D-6E8A-4147-A177-3AD203B41FA5}">
                      <a16:colId xmlns:a16="http://schemas.microsoft.com/office/drawing/2014/main" val="1333375674"/>
                    </a:ext>
                  </a:extLst>
                </a:gridCol>
                <a:gridCol w="1741714">
                  <a:extLst>
                    <a:ext uri="{9D8B030D-6E8A-4147-A177-3AD203B41FA5}">
                      <a16:colId xmlns:a16="http://schemas.microsoft.com/office/drawing/2014/main" val="1421459436"/>
                    </a:ext>
                  </a:extLst>
                </a:gridCol>
                <a:gridCol w="1741714">
                  <a:extLst>
                    <a:ext uri="{9D8B030D-6E8A-4147-A177-3AD203B41FA5}">
                      <a16:colId xmlns:a16="http://schemas.microsoft.com/office/drawing/2014/main" val="903161226"/>
                    </a:ext>
                  </a:extLst>
                </a:gridCol>
                <a:gridCol w="1741714">
                  <a:extLst>
                    <a:ext uri="{9D8B030D-6E8A-4147-A177-3AD203B41FA5}">
                      <a16:colId xmlns:a16="http://schemas.microsoft.com/office/drawing/2014/main" val="2738773625"/>
                    </a:ext>
                  </a:extLst>
                </a:gridCol>
              </a:tblGrid>
              <a:tr h="370840">
                <a:tc>
                  <a:txBody>
                    <a:bodyPr/>
                    <a:lstStyle/>
                    <a:p>
                      <a:endParaRPr lang="en-US" sz="2000" dirty="0"/>
                    </a:p>
                  </a:txBody>
                  <a:tcPr/>
                </a:tc>
                <a:tc>
                  <a:txBody>
                    <a:bodyPr/>
                    <a:lstStyle/>
                    <a:p>
                      <a:r>
                        <a:rPr lang="en-US" sz="2000" b="1" dirty="0"/>
                        <a:t>N prior</a:t>
                      </a:r>
                    </a:p>
                  </a:txBody>
                  <a:tcPr/>
                </a:tc>
                <a:tc>
                  <a:txBody>
                    <a:bodyPr/>
                    <a:lstStyle/>
                    <a:p>
                      <a:r>
                        <a:rPr lang="en-US" sz="2000" b="1" dirty="0"/>
                        <a:t>A0 prior</a:t>
                      </a:r>
                    </a:p>
                  </a:txBody>
                  <a:tcPr/>
                </a:tc>
                <a:tc>
                  <a:txBody>
                    <a:bodyPr/>
                    <a:lstStyle/>
                    <a:p>
                      <a:r>
                        <a:rPr lang="en-US" sz="2000" b="1" dirty="0"/>
                        <a:t>Flux prior</a:t>
                      </a:r>
                    </a:p>
                  </a:txBody>
                  <a:tcPr/>
                </a:tc>
                <a:tc>
                  <a:txBody>
                    <a:bodyPr/>
                    <a:lstStyle/>
                    <a:p>
                      <a:r>
                        <a:rPr lang="en-US" sz="2000" b="1" dirty="0"/>
                        <a:t>pCO2 prior</a:t>
                      </a:r>
                    </a:p>
                  </a:txBody>
                  <a:tcPr/>
                </a:tc>
                <a:tc>
                  <a:txBody>
                    <a:bodyPr/>
                    <a:lstStyle/>
                    <a:p>
                      <a:r>
                        <a:rPr lang="en-US" sz="2000" b="1" dirty="0"/>
                        <a:t>Expected Performance</a:t>
                      </a:r>
                    </a:p>
                  </a:txBody>
                  <a:tcPr/>
                </a:tc>
                <a:tc>
                  <a:txBody>
                    <a:bodyPr/>
                    <a:lstStyle/>
                    <a:p>
                      <a:r>
                        <a:rPr lang="en-US" sz="2000" b="1" dirty="0"/>
                        <a:t>Required In situ data</a:t>
                      </a:r>
                    </a:p>
                  </a:txBody>
                  <a:tcPr/>
                </a:tc>
                <a:extLst>
                  <a:ext uri="{0D108BD9-81ED-4DB2-BD59-A6C34878D82A}">
                    <a16:rowId xmlns:a16="http://schemas.microsoft.com/office/drawing/2014/main" val="773165777"/>
                  </a:ext>
                </a:extLst>
              </a:tr>
              <a:tr h="370840">
                <a:tc>
                  <a:txBody>
                    <a:bodyPr/>
                    <a:lstStyle/>
                    <a:p>
                      <a:r>
                        <a:rPr lang="en-US" sz="2000" b="1" dirty="0"/>
                        <a:t>Test 1</a:t>
                      </a:r>
                      <a:endParaRPr lang="en-US" sz="2000" b="0" dirty="0"/>
                    </a:p>
                  </a:txBody>
                  <a:tcPr/>
                </a:tc>
                <a:tc>
                  <a:txBody>
                    <a:bodyPr/>
                    <a:lstStyle/>
                    <a:p>
                      <a:r>
                        <a:rPr lang="en-US" sz="2800" b="1" dirty="0">
                          <a:sym typeface="Wingdings" panose="05000000000000000000" pitchFamily="2" charset="2"/>
                        </a:rPr>
                        <a:t></a:t>
                      </a:r>
                      <a:endParaRPr lang="en-US" sz="2800" b="1" dirty="0"/>
                    </a:p>
                  </a:txBody>
                  <a:tcPr/>
                </a:tc>
                <a:tc>
                  <a:txBody>
                    <a:bodyPr/>
                    <a:lstStyle/>
                    <a:p>
                      <a:r>
                        <a:rPr lang="en-US" sz="2800" b="1" dirty="0">
                          <a:sym typeface="Wingdings" panose="05000000000000000000" pitchFamily="2" charset="2"/>
                        </a:rPr>
                        <a:t></a:t>
                      </a:r>
                      <a:endParaRPr lang="en-US" sz="2800" b="1" dirty="0"/>
                    </a:p>
                  </a:txBody>
                  <a:tcPr/>
                </a:tc>
                <a:tc>
                  <a:txBody>
                    <a:bodyPr/>
                    <a:lstStyle/>
                    <a:p>
                      <a:r>
                        <a:rPr lang="en-US" sz="2800" b="1" dirty="0">
                          <a:sym typeface="Wingdings" panose="05000000000000000000" pitchFamily="2" charset="2"/>
                        </a:rPr>
                        <a:t></a:t>
                      </a:r>
                      <a:endParaRPr lang="en-US" sz="2800" b="1" dirty="0"/>
                    </a:p>
                  </a:txBody>
                  <a:tcPr/>
                </a:tc>
                <a:tc>
                  <a:txBody>
                    <a:bodyPr/>
                    <a:lstStyle/>
                    <a:p>
                      <a:r>
                        <a:rPr lang="en-US" sz="2800" b="1" dirty="0">
                          <a:sym typeface="Wingdings" panose="05000000000000000000" pitchFamily="2" charset="2"/>
                        </a:rPr>
                        <a:t></a:t>
                      </a:r>
                      <a:endParaRPr lang="en-US" sz="2800" b="0" dirty="0"/>
                    </a:p>
                  </a:txBody>
                  <a:tcPr/>
                </a:tc>
                <a:tc>
                  <a:txBody>
                    <a:bodyPr/>
                    <a:lstStyle/>
                    <a:p>
                      <a:r>
                        <a:rPr lang="en-US" sz="2400" b="0" dirty="0"/>
                        <a:t>Perfect</a:t>
                      </a:r>
                    </a:p>
                  </a:txBody>
                  <a:tcPr/>
                </a:tc>
                <a:tc>
                  <a:txBody>
                    <a:bodyPr/>
                    <a:lstStyle/>
                    <a:p>
                      <a:r>
                        <a:rPr lang="en-US" sz="2400" b="0" dirty="0"/>
                        <a:t>All</a:t>
                      </a:r>
                    </a:p>
                  </a:txBody>
                  <a:tcPr/>
                </a:tc>
                <a:extLst>
                  <a:ext uri="{0D108BD9-81ED-4DB2-BD59-A6C34878D82A}">
                    <a16:rowId xmlns:a16="http://schemas.microsoft.com/office/drawing/2014/main" val="1354813968"/>
                  </a:ext>
                </a:extLst>
              </a:tr>
              <a:tr h="370840">
                <a:tc>
                  <a:txBody>
                    <a:bodyPr/>
                    <a:lstStyle/>
                    <a:p>
                      <a:r>
                        <a:rPr lang="en-US" sz="2000" b="1" dirty="0"/>
                        <a:t>Test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Brinkerhoff et al. (</a:t>
                      </a:r>
                      <a:r>
                        <a:rPr lang="en-US" sz="2000" i="1" dirty="0"/>
                        <a:t>in review</a:t>
                      </a:r>
                      <a:r>
                        <a:rPr lang="en-US" sz="2000" i="0" dirty="0"/>
                        <a:t>)</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Brinkerhoff et al. (</a:t>
                      </a:r>
                      <a:r>
                        <a:rPr lang="en-US" sz="2000" i="1" dirty="0"/>
                        <a:t>in review</a:t>
                      </a:r>
                      <a:r>
                        <a:rPr lang="en-US" sz="2000" i="0" dirty="0"/>
                        <a:t>)</a:t>
                      </a:r>
                      <a:endParaRPr lang="en-US" sz="2000" dirty="0"/>
                    </a:p>
                  </a:txBody>
                  <a:tcPr/>
                </a:tc>
                <a:tc>
                  <a:txBody>
                    <a:bodyPr/>
                    <a:lstStyle/>
                    <a:p>
                      <a:r>
                        <a:rPr lang="en-US" sz="2800" b="1" dirty="0">
                          <a:sym typeface="Wingdings" panose="05000000000000000000" pitchFamily="2" charset="2"/>
                        </a:rPr>
                        <a:t></a:t>
                      </a:r>
                      <a:endParaRPr lang="en-US" sz="2800" b="1" dirty="0"/>
                    </a:p>
                  </a:txBody>
                  <a:tcPr/>
                </a:tc>
                <a:tc>
                  <a:txBody>
                    <a:bodyPr/>
                    <a:lstStyle/>
                    <a:p>
                      <a:r>
                        <a:rPr lang="en-US" sz="2800" b="1" dirty="0">
                          <a:sym typeface="Wingdings" panose="05000000000000000000" pitchFamily="2" charset="2"/>
                        </a:rPr>
                        <a:t></a:t>
                      </a:r>
                      <a:endParaRPr lang="en-US" sz="2800" b="0" dirty="0"/>
                    </a:p>
                  </a:txBody>
                  <a:tcPr/>
                </a:tc>
                <a:tc>
                  <a:txBody>
                    <a:bodyPr/>
                    <a:lstStyle/>
                    <a:p>
                      <a:r>
                        <a:rPr lang="en-US" sz="2400" b="0" dirty="0"/>
                        <a:t>Good</a:t>
                      </a:r>
                    </a:p>
                  </a:txBody>
                  <a:tcPr/>
                </a:tc>
                <a:tc>
                  <a:txBody>
                    <a:bodyPr/>
                    <a:lstStyle/>
                    <a:p>
                      <a:r>
                        <a:rPr lang="en-US" sz="2400" b="0" dirty="0"/>
                        <a:t>CO2</a:t>
                      </a:r>
                    </a:p>
                  </a:txBody>
                  <a:tcPr/>
                </a:tc>
                <a:extLst>
                  <a:ext uri="{0D108BD9-81ED-4DB2-BD59-A6C34878D82A}">
                    <a16:rowId xmlns:a16="http://schemas.microsoft.com/office/drawing/2014/main" val="2579548454"/>
                  </a:ext>
                </a:extLst>
              </a:tr>
              <a:tr h="370840">
                <a:tc>
                  <a:txBody>
                    <a:bodyPr/>
                    <a:lstStyle/>
                    <a:p>
                      <a:r>
                        <a:rPr lang="en-US" sz="2000" b="1" dirty="0"/>
                        <a:t>Test 3 (great CO2 priors)</a:t>
                      </a:r>
                      <a:endParaRPr lang="en-US" sz="2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Brinkerhoff et al. (</a:t>
                      </a:r>
                      <a:r>
                        <a:rPr lang="en-US" sz="2000" i="1" dirty="0"/>
                        <a:t>in review</a:t>
                      </a:r>
                      <a:r>
                        <a:rPr lang="en-US" sz="2000" i="0" dirty="0"/>
                        <a:t>)</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Brinkerhoff et al. (</a:t>
                      </a:r>
                      <a:r>
                        <a:rPr lang="en-US" sz="2000" i="1" dirty="0"/>
                        <a:t>in review</a:t>
                      </a:r>
                      <a:r>
                        <a:rPr lang="en-US" sz="2000" i="0" dirty="0"/>
                        <a:t>)</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Liu et al. (</a:t>
                      </a:r>
                      <a:r>
                        <a:rPr lang="en-US" sz="2000" i="1" dirty="0"/>
                        <a:t>submitted</a:t>
                      </a:r>
                      <a:r>
                        <a:rPr lang="en-US" sz="2000" i="0" dirty="0"/>
                        <a:t>)</a:t>
                      </a:r>
                      <a:endParaRPr lang="en-US" sz="2000" dirty="0"/>
                    </a:p>
                  </a:txBody>
                  <a:tcPr/>
                </a:tc>
                <a:tc>
                  <a:txBody>
                    <a:bodyPr/>
                    <a:lstStyle/>
                    <a:p>
                      <a:r>
                        <a:rPr lang="en-US" sz="2000" b="0" dirty="0"/>
                        <a:t>Liu et al. (</a:t>
                      </a:r>
                      <a:r>
                        <a:rPr lang="en-US" sz="2000" b="0" i="1" dirty="0"/>
                        <a:t>submitted</a:t>
                      </a:r>
                      <a:r>
                        <a:rPr lang="en-US" sz="2000" b="0" i="0" dirty="0"/>
                        <a:t>)</a:t>
                      </a:r>
                      <a:endParaRPr lang="en-US" sz="2000" b="0" dirty="0"/>
                    </a:p>
                  </a:txBody>
                  <a:tcPr/>
                </a:tc>
                <a:tc>
                  <a:txBody>
                    <a:bodyPr/>
                    <a:lstStyle/>
                    <a:p>
                      <a:r>
                        <a:rPr lang="en-US" sz="2400" b="0" dirty="0"/>
                        <a:t>Acceptable</a:t>
                      </a:r>
                    </a:p>
                  </a:txBody>
                  <a:tcPr/>
                </a:tc>
                <a:tc>
                  <a:txBody>
                    <a:bodyPr/>
                    <a:lstStyle/>
                    <a:p>
                      <a:r>
                        <a:rPr lang="en-US" sz="2400" b="0" dirty="0"/>
                        <a:t>None</a:t>
                      </a:r>
                    </a:p>
                  </a:txBody>
                  <a:tcPr/>
                </a:tc>
                <a:extLst>
                  <a:ext uri="{0D108BD9-81ED-4DB2-BD59-A6C34878D82A}">
                    <a16:rowId xmlns:a16="http://schemas.microsoft.com/office/drawing/2014/main" val="1384665088"/>
                  </a:ext>
                </a:extLst>
              </a:tr>
              <a:tr h="370840">
                <a:tc>
                  <a:txBody>
                    <a:bodyPr/>
                    <a:lstStyle/>
                    <a:p>
                      <a:r>
                        <a:rPr lang="en-US" sz="2000" b="1" dirty="0"/>
                        <a:t>Test 4 (eh CO2 priors)</a:t>
                      </a:r>
                      <a:endParaRPr lang="en-US" sz="2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Brinkerhoff et al. (</a:t>
                      </a:r>
                      <a:r>
                        <a:rPr lang="en-US" sz="2000" i="1" dirty="0"/>
                        <a:t>in review</a:t>
                      </a:r>
                      <a:r>
                        <a:rPr lang="en-US" sz="2000" i="0" dirty="0"/>
                        <a:t>)</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Brinkerhoff et al. (</a:t>
                      </a:r>
                      <a:r>
                        <a:rPr lang="en-US" sz="2000" i="1" dirty="0"/>
                        <a:t>in review</a:t>
                      </a:r>
                      <a:r>
                        <a:rPr lang="en-US" sz="2000" i="0" dirty="0"/>
                        <a:t>)</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Liu et al. (</a:t>
                      </a:r>
                      <a:r>
                        <a:rPr lang="en-US" sz="2000" i="1" dirty="0"/>
                        <a:t>submitted</a:t>
                      </a:r>
                      <a:r>
                        <a:rPr lang="en-US" sz="2000" i="0" dirty="0"/>
                        <a:t>)</a:t>
                      </a:r>
                      <a:endParaRPr lang="en-US" sz="2000" dirty="0"/>
                    </a:p>
                  </a:txBody>
                  <a:tcPr/>
                </a:tc>
                <a:tc>
                  <a:txBody>
                    <a:bodyPr/>
                    <a:lstStyle/>
                    <a:p>
                      <a:r>
                        <a:rPr lang="en-US" sz="2000" b="0" dirty="0"/>
                        <a:t>Liu et al. (</a:t>
                      </a:r>
                      <a:r>
                        <a:rPr lang="en-US" sz="2000" b="0" i="1" dirty="0"/>
                        <a:t>submitted</a:t>
                      </a:r>
                      <a:r>
                        <a:rPr lang="en-US" sz="2000" b="0" i="0" dirty="0"/>
                        <a:t>)</a:t>
                      </a:r>
                      <a:endParaRPr lang="en-US" sz="2000" b="0" dirty="0"/>
                    </a:p>
                  </a:txBody>
                  <a:tcPr/>
                </a:tc>
                <a:tc>
                  <a:txBody>
                    <a:bodyPr/>
                    <a:lstStyle/>
                    <a:p>
                      <a:r>
                        <a:rPr lang="en-US" sz="2400" b="0" dirty="0"/>
                        <a:t>Biased</a:t>
                      </a:r>
                    </a:p>
                  </a:txBody>
                  <a:tcPr/>
                </a:tc>
                <a:tc>
                  <a:txBody>
                    <a:bodyPr/>
                    <a:lstStyle/>
                    <a:p>
                      <a:r>
                        <a:rPr lang="en-US" sz="2400" b="0" dirty="0"/>
                        <a:t>None</a:t>
                      </a:r>
                    </a:p>
                  </a:txBody>
                  <a:tcPr/>
                </a:tc>
                <a:extLst>
                  <a:ext uri="{0D108BD9-81ED-4DB2-BD59-A6C34878D82A}">
                    <a16:rowId xmlns:a16="http://schemas.microsoft.com/office/drawing/2014/main" val="1522941982"/>
                  </a:ext>
                </a:extLst>
              </a:tr>
              <a:tr h="370840">
                <a:tc>
                  <a:txBody>
                    <a:bodyPr/>
                    <a:lstStyle/>
                    <a:p>
                      <a:r>
                        <a:rPr lang="en-US" sz="2000" b="1" dirty="0"/>
                        <a:t>Test 5 (Mark-style CO2 bounds)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Brinkerhoff et al. (</a:t>
                      </a:r>
                      <a:r>
                        <a:rPr lang="en-US" sz="2000" i="1" dirty="0"/>
                        <a:t>in review</a:t>
                      </a:r>
                      <a:r>
                        <a:rPr lang="en-US" sz="2000" i="0" dirty="0"/>
                        <a:t>)</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Brinkerhoff et al. (</a:t>
                      </a:r>
                      <a:r>
                        <a:rPr lang="en-US" sz="2000" i="1" dirty="0"/>
                        <a:t>in review</a:t>
                      </a:r>
                      <a:r>
                        <a:rPr lang="en-US" sz="2000" i="0" dirty="0"/>
                        <a:t>)</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Liu et al. (</a:t>
                      </a:r>
                      <a:r>
                        <a:rPr lang="en-US" sz="2000" i="1" dirty="0"/>
                        <a:t>submitted</a:t>
                      </a:r>
                      <a:r>
                        <a:rPr lang="en-US" sz="2000" i="0" dirty="0"/>
                        <a:t>)</a:t>
                      </a:r>
                      <a:endParaRPr lang="en-US" sz="2000" dirty="0"/>
                    </a:p>
                  </a:txBody>
                  <a:tcPr/>
                </a:tc>
                <a:tc>
                  <a:txBody>
                    <a:bodyPr/>
                    <a:lstStyle/>
                    <a:p>
                      <a:r>
                        <a:rPr lang="en-US" sz="2000" b="0" dirty="0"/>
                        <a:t>Liu et al. (</a:t>
                      </a:r>
                      <a:r>
                        <a:rPr lang="en-US" sz="2000" b="0" i="1" dirty="0"/>
                        <a:t>submitted</a:t>
                      </a:r>
                      <a:r>
                        <a:rPr lang="en-US" sz="2000" b="0" i="0" dirty="0"/>
                        <a:t>)</a:t>
                      </a:r>
                      <a:endParaRPr lang="en-US" sz="2000" b="0" dirty="0"/>
                    </a:p>
                  </a:txBody>
                  <a:tcPr/>
                </a:tc>
                <a:tc>
                  <a:txBody>
                    <a:bodyPr/>
                    <a:lstStyle/>
                    <a:p>
                      <a:r>
                        <a:rPr lang="en-US" sz="2400" b="0" dirty="0"/>
                        <a:t>Terrible</a:t>
                      </a:r>
                    </a:p>
                  </a:txBody>
                  <a:tcPr/>
                </a:tc>
                <a:tc>
                  <a:txBody>
                    <a:bodyPr/>
                    <a:lstStyle/>
                    <a:p>
                      <a:r>
                        <a:rPr lang="en-US" sz="2400" b="0" dirty="0"/>
                        <a:t>None</a:t>
                      </a:r>
                    </a:p>
                  </a:txBody>
                  <a:tcPr/>
                </a:tc>
                <a:extLst>
                  <a:ext uri="{0D108BD9-81ED-4DB2-BD59-A6C34878D82A}">
                    <a16:rowId xmlns:a16="http://schemas.microsoft.com/office/drawing/2014/main" val="2549226229"/>
                  </a:ext>
                </a:extLst>
              </a:tr>
            </a:tbl>
          </a:graphicData>
        </a:graphic>
      </p:graphicFrame>
      <p:sp>
        <p:nvSpPr>
          <p:cNvPr id="3" name="TextBox 2">
            <a:extLst>
              <a:ext uri="{FF2B5EF4-FFF2-40B4-BE49-F238E27FC236}">
                <a16:creationId xmlns:a16="http://schemas.microsoft.com/office/drawing/2014/main" id="{8A5AF222-639B-46FB-BEE3-E89187537A28}"/>
              </a:ext>
            </a:extLst>
          </p:cNvPr>
          <p:cNvSpPr txBox="1"/>
          <p:nvPr/>
        </p:nvSpPr>
        <p:spPr>
          <a:xfrm>
            <a:off x="-1" y="0"/>
            <a:ext cx="12191997" cy="646331"/>
          </a:xfrm>
          <a:prstGeom prst="rect">
            <a:avLst/>
          </a:prstGeom>
          <a:noFill/>
        </p:spPr>
        <p:txBody>
          <a:bodyPr wrap="square" rtlCol="0">
            <a:spAutoFit/>
          </a:bodyPr>
          <a:lstStyle/>
          <a:p>
            <a:r>
              <a:rPr lang="en-US" sz="3600" b="1" dirty="0"/>
              <a:t>5 tests</a:t>
            </a:r>
          </a:p>
        </p:txBody>
      </p:sp>
      <p:sp>
        <p:nvSpPr>
          <p:cNvPr id="2" name="TextBox 1">
            <a:extLst>
              <a:ext uri="{FF2B5EF4-FFF2-40B4-BE49-F238E27FC236}">
                <a16:creationId xmlns:a16="http://schemas.microsoft.com/office/drawing/2014/main" id="{7429AFA8-2379-4FC3-B907-39FE49C44287}"/>
              </a:ext>
            </a:extLst>
          </p:cNvPr>
          <p:cNvSpPr txBox="1"/>
          <p:nvPr/>
        </p:nvSpPr>
        <p:spPr>
          <a:xfrm>
            <a:off x="76636" y="4936362"/>
            <a:ext cx="4344362" cy="1600438"/>
          </a:xfrm>
          <a:prstGeom prst="rect">
            <a:avLst/>
          </a:prstGeom>
          <a:noFill/>
        </p:spPr>
        <p:txBody>
          <a:bodyPr wrap="square" rtlCol="0">
            <a:spAutoFit/>
          </a:bodyPr>
          <a:lstStyle/>
          <a:p>
            <a:r>
              <a:rPr lang="en-US" i="1" dirty="0"/>
              <a:t>In the weeds:</a:t>
            </a:r>
          </a:p>
          <a:p>
            <a:r>
              <a:rPr lang="en-US" sz="1600" dirty="0"/>
              <a:t>When pCO2 prior is known (</a:t>
            </a:r>
            <a:r>
              <a:rPr lang="en-US" sz="1600" b="1" dirty="0">
                <a:sym typeface="Wingdings" panose="05000000000000000000" pitchFamily="2" charset="2"/>
              </a:rPr>
              <a:t></a:t>
            </a:r>
            <a:r>
              <a:rPr lang="en-US" sz="1600" dirty="0">
                <a:sym typeface="Wingdings" panose="05000000000000000000" pitchFamily="2" charset="2"/>
              </a:rPr>
              <a:t>), it is held constant b/c of the way priors must be defined within stan models. But in test 3-4, we actually validate against a simulated timeseries of FCO2 fluxes that are not constant, as would be expected</a:t>
            </a:r>
            <a:endParaRPr lang="en-US" sz="1600" dirty="0"/>
          </a:p>
        </p:txBody>
      </p:sp>
    </p:spTree>
    <p:extLst>
      <p:ext uri="{BB962C8B-B14F-4D97-AF65-F5344CB8AC3E}">
        <p14:creationId xmlns:p14="http://schemas.microsoft.com/office/powerpoint/2010/main" val="2727243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F96563-B77E-423A-AD7D-0A7E0A87FA40}"/>
              </a:ext>
            </a:extLst>
          </p:cNvPr>
          <p:cNvPicPr>
            <a:picLocks noChangeAspect="1"/>
          </p:cNvPicPr>
          <p:nvPr/>
        </p:nvPicPr>
        <p:blipFill>
          <a:blip r:embed="rId2"/>
          <a:stretch>
            <a:fillRect/>
          </a:stretch>
        </p:blipFill>
        <p:spPr>
          <a:xfrm>
            <a:off x="6458667" y="772088"/>
            <a:ext cx="5733333" cy="4504762"/>
          </a:xfrm>
          <a:prstGeom prst="rect">
            <a:avLst/>
          </a:prstGeom>
        </p:spPr>
      </p:pic>
      <p:sp>
        <p:nvSpPr>
          <p:cNvPr id="2" name="Title 1">
            <a:extLst>
              <a:ext uri="{FF2B5EF4-FFF2-40B4-BE49-F238E27FC236}">
                <a16:creationId xmlns:a16="http://schemas.microsoft.com/office/drawing/2014/main" id="{FCD7E25A-7A3A-454B-A19D-3E26D8E1FF96}"/>
              </a:ext>
            </a:extLst>
          </p:cNvPr>
          <p:cNvSpPr>
            <a:spLocks noGrp="1"/>
          </p:cNvSpPr>
          <p:nvPr>
            <p:ph type="title"/>
          </p:nvPr>
        </p:nvSpPr>
        <p:spPr>
          <a:xfrm>
            <a:off x="0" y="0"/>
            <a:ext cx="10515600" cy="994692"/>
          </a:xfrm>
        </p:spPr>
        <p:txBody>
          <a:bodyPr/>
          <a:lstStyle/>
          <a:p>
            <a:r>
              <a:rPr lang="en-US" dirty="0"/>
              <a:t>Test 1: ~perfect priors</a:t>
            </a:r>
          </a:p>
        </p:txBody>
      </p:sp>
      <p:sp>
        <p:nvSpPr>
          <p:cNvPr id="3" name="TextBox 2">
            <a:extLst>
              <a:ext uri="{FF2B5EF4-FFF2-40B4-BE49-F238E27FC236}">
                <a16:creationId xmlns:a16="http://schemas.microsoft.com/office/drawing/2014/main" id="{18292AF3-5C61-4A31-8E14-99A7B5CBBDC2}"/>
              </a:ext>
            </a:extLst>
          </p:cNvPr>
          <p:cNvSpPr txBox="1"/>
          <p:nvPr/>
        </p:nvSpPr>
        <p:spPr>
          <a:xfrm>
            <a:off x="3648075" y="5276850"/>
            <a:ext cx="4391025" cy="646331"/>
          </a:xfrm>
          <a:prstGeom prst="rect">
            <a:avLst/>
          </a:prstGeom>
          <a:noFill/>
        </p:spPr>
        <p:txBody>
          <a:bodyPr wrap="square" rtlCol="0">
            <a:spAutoFit/>
          </a:bodyPr>
          <a:lstStyle/>
          <a:p>
            <a:r>
              <a:rPr lang="en-US" dirty="0"/>
              <a:t>This is good these should be functionally identical! Gut check is approved.</a:t>
            </a:r>
          </a:p>
        </p:txBody>
      </p:sp>
      <p:sp>
        <p:nvSpPr>
          <p:cNvPr id="6" name="TextBox 5">
            <a:extLst>
              <a:ext uri="{FF2B5EF4-FFF2-40B4-BE49-F238E27FC236}">
                <a16:creationId xmlns:a16="http://schemas.microsoft.com/office/drawing/2014/main" id="{F124AA69-0D0F-42E4-863B-20339C14C7BC}"/>
              </a:ext>
            </a:extLst>
          </p:cNvPr>
          <p:cNvSpPr txBox="1"/>
          <p:nvPr/>
        </p:nvSpPr>
        <p:spPr>
          <a:xfrm>
            <a:off x="6934899" y="235828"/>
            <a:ext cx="5257101" cy="923330"/>
          </a:xfrm>
          <a:prstGeom prst="rect">
            <a:avLst/>
          </a:prstGeom>
          <a:noFill/>
        </p:spPr>
        <p:txBody>
          <a:bodyPr wrap="square" rtlCol="0">
            <a:spAutoFit/>
          </a:bodyPr>
          <a:lstStyle/>
          <a:p>
            <a:r>
              <a:rPr lang="en-US" b="1" dirty="0"/>
              <a:t>pCO2 prior: </a:t>
            </a:r>
            <a:r>
              <a:rPr lang="en-US" dirty="0"/>
              <a:t>700 </a:t>
            </a:r>
            <a:r>
              <a:rPr lang="en-US" dirty="0" err="1"/>
              <a:t>uatm</a:t>
            </a:r>
            <a:endParaRPr lang="en-US" dirty="0"/>
          </a:p>
          <a:p>
            <a:r>
              <a:rPr lang="en-US" b="1" dirty="0"/>
              <a:t>pCO2 observed: </a:t>
            </a:r>
            <a:r>
              <a:rPr lang="en-US" dirty="0"/>
              <a:t>700 </a:t>
            </a:r>
            <a:r>
              <a:rPr lang="en-US" dirty="0" err="1"/>
              <a:t>uatm</a:t>
            </a:r>
            <a:r>
              <a:rPr lang="en-US" dirty="0"/>
              <a:t> (informed by Beaulieu et al 2012)</a:t>
            </a:r>
          </a:p>
        </p:txBody>
      </p:sp>
      <p:pic>
        <p:nvPicPr>
          <p:cNvPr id="5" name="Picture 4">
            <a:extLst>
              <a:ext uri="{FF2B5EF4-FFF2-40B4-BE49-F238E27FC236}">
                <a16:creationId xmlns:a16="http://schemas.microsoft.com/office/drawing/2014/main" id="{8D4FDF8D-5419-4EC6-A588-9DA6C2DB5942}"/>
              </a:ext>
            </a:extLst>
          </p:cNvPr>
          <p:cNvPicPr>
            <a:picLocks noChangeAspect="1"/>
          </p:cNvPicPr>
          <p:nvPr/>
        </p:nvPicPr>
        <p:blipFill>
          <a:blip r:embed="rId3"/>
          <a:stretch>
            <a:fillRect/>
          </a:stretch>
        </p:blipFill>
        <p:spPr>
          <a:xfrm>
            <a:off x="2" y="772088"/>
            <a:ext cx="5733333" cy="4504762"/>
          </a:xfrm>
          <a:prstGeom prst="rect">
            <a:avLst/>
          </a:prstGeom>
        </p:spPr>
      </p:pic>
    </p:spTree>
    <p:extLst>
      <p:ext uri="{BB962C8B-B14F-4D97-AF65-F5344CB8AC3E}">
        <p14:creationId xmlns:p14="http://schemas.microsoft.com/office/powerpoint/2010/main" val="3604361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2491</TotalTime>
  <Words>997</Words>
  <Application>Microsoft Office PowerPoint</Application>
  <PresentationFormat>Widescreen</PresentationFormat>
  <Paragraphs>127</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RS of CO2 Evasion</vt:lpstr>
      <vt:lpstr>What</vt:lpstr>
      <vt:lpstr>PowerPoint Presentation</vt:lpstr>
      <vt:lpstr>Why mass is conserved over a reach</vt:lpstr>
      <vt:lpstr>Model</vt:lpstr>
      <vt:lpstr>CO2 evasion model</vt:lpstr>
      <vt:lpstr>Validation: simulated timeseries of CO2 fluxes</vt:lpstr>
      <vt:lpstr>PowerPoint Presentation</vt:lpstr>
      <vt:lpstr>Test 1: ~perfect priors</vt:lpstr>
      <vt:lpstr>Test 2: ~perfect CO2 priors,  global channel priors</vt:lpstr>
      <vt:lpstr>Test 3: all remotely-sensed/global priors (good priors)</vt:lpstr>
      <vt:lpstr>Test 4: all remotely-sensed/global priors (eh priors)</vt:lpstr>
      <vt:lpstr>Test 5: all remotely-sensed/global priors (good priors, but wide bounds on CO2)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 of CO2 Evasion</dc:title>
  <dc:creator>Craig Brinkerhoff</dc:creator>
  <cp:lastModifiedBy>Craig Brinkerhoff</cp:lastModifiedBy>
  <cp:revision>588</cp:revision>
  <dcterms:created xsi:type="dcterms:W3CDTF">2020-07-09T14:37:50Z</dcterms:created>
  <dcterms:modified xsi:type="dcterms:W3CDTF">2020-07-20T12:27:09Z</dcterms:modified>
</cp:coreProperties>
</file>