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60" r:id="rId4"/>
    <p:sldId id="355" r:id="rId5"/>
    <p:sldId id="261" r:id="rId6"/>
    <p:sldId id="262" r:id="rId7"/>
    <p:sldId id="357" r:id="rId8"/>
    <p:sldId id="352" r:id="rId9"/>
    <p:sldId id="358" r:id="rId10"/>
    <p:sldId id="35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7T16:03:18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4986 0,'-2'11,"0"0,0 0,-1-1,-1 1,0-1,0 0,-1 0,0 0,-1-1,-3 4,-17 35,9-15,-2-1,-1 0,-11 11,9-12,1 0,1 2,-2 8,13-25,0 0,-1-1,-11 13,11-15,0 1,0 1,1 0,-2 6,-12 24,-2-1,-2-2,-7 7,20-30,-27 33,33-43,0 0,1 0,0 0,0 1,1 0,0 1,1 0,0-1,1 1,0 1,0-1,1 2,1-1,-1 0,0-1,-1 1,-1-1,0 0,0 0,-1-1,0 1,-1-1,0 0,-4 3,-15 15,-1-1,-30 23,-12 11,-37 40,-4-5,-4-4,-4-6,-78 41,162-108,-19 11,1 2,2 3,-7 8,12-8,-31 17,29-21,-31 27,45-30,-1-2,-1-2,-2-1,-36 17,-39 24,83-45,-2-2,0 0,-1-2,-27 8,-207 67,170-64,-26 9,61-14,-1-3,-36 4,64-17,-1-2,0-1,-33-2,36-1,0 1,0 2,0 1,-27 6,-3 4,0-3,0-2,-37-2,-192-7,112-2,-455 3,588 4,26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7T16:03:24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1,'-1'0,"-1"1,1-1,0 1,0-1,0 1,0-1,1 1,-1 0,0-1,0 1,0 0,0 0,1-1,-1 1,0 0,1 0,-1 0,1 0,-1 0,1 0,-1 0,1 0,0 0,0 1,-1-1,1 0,0 0,0 1,-4 36,3-34,1 9,0 0,0-1,1 1,1-1,0 1,1-1,0 0,3 7,7 12,1-1,11 18,-21-41,15 25,1 0,1-1,2-2,0 0,3-1,8 6,-21-23,2 0,-1-1,2 0,2 0,43 30,-29-12,-1 2,-2 1,-1 2,22 32,14 17,1-10,16 12,-12-15,10 19,1 1,59 50,-104-110,2-1,0-2,2-1,1-2,1-2,0-2,2-1,0-3,3-1,62 22,-1 4,57 33,-79-34,-25-13,37 25,7 1,-71-37,-1 1,-1 1,5 5,-13-9,1-1,0-1,0-1,1-1,0-1,1-2,12 2,40 12,-22-4,0-3,51 6,-87-15,0 1,0 1,-1 0,1 2,-1 0,-1 1,7 5,0-1,0 0,2-2,10 2,41 13,-46-15,0 0,1-3,0 0,0-3,3 0,-15-2,1 1,0 1,-1 0,0 2,-1 1,1 0,-1 1,12 9,31 12,17 3,2-4,33 5,-84-25,21 9,-2 2,0 3,4 4,7 3,39 13,-78-35,0-1,1-1,-1-1,1-1,0-1,17-1,512-3,-531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997B-9E23-4B73-BD0A-AC9607EF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138D-EDA5-4E58-93B8-327ED5498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F381A-0D89-4913-8C6B-86040873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9317-D5B0-4BB7-B6F4-D4860C7F7BD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79CE-FAB6-49F2-961A-90CFFF62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D2F2-2D6A-4ABF-86B8-68324FB7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9975-3402-40CE-AC55-647DDBD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683E-BA6A-4D6C-8024-FF42058F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7264-7BC3-46A4-B824-B7FA656B0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4648-BF44-4127-8301-B5E25C26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9317-D5B0-4BB7-B6F4-D4860C7F7BD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2679-9C10-4835-8FAF-46E3B0ED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C590-CECC-4624-85F4-27F00658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9975-3402-40CE-AC55-647DDBD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00019-74F3-4FF5-A949-1D192D37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E4247-76C2-48A5-B4DA-D293DBC34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A5ED-00EB-4DC5-8FFB-57409BF5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9317-D5B0-4BB7-B6F4-D4860C7F7BD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BA2DE-5303-4A08-A06B-C7BF9BD7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26D4-DD0B-4DF8-96B1-42A5CC48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9975-3402-40CE-AC55-647DDBD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8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AFE8-17F0-4CEF-96EA-DCD57A0F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9825-EA34-4979-95A8-D90CDAFF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4A88-01FA-4B47-8542-0F00F27D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9317-D5B0-4BB7-B6F4-D4860C7F7BD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1512-D3EF-4F23-9408-CAB7159C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5158-852C-4AC7-8270-C4E5C140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9975-3402-40CE-AC55-647DDBD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4171-02B6-41FB-AAE3-D9724406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9DA65-2D2D-43BD-BA1B-DD80B6C2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B56E-0507-4456-98F4-A0BA7756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9317-D5B0-4BB7-B6F4-D4860C7F7BD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F99-0E4D-4608-9971-C45C3B01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8FEF-8DE2-4F74-92FE-C735639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9975-3402-40CE-AC55-647DDBD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643E-1C24-4738-9FF6-6F164DDA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D49C-5960-451B-8AAF-2628DACD1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FEB2F-41EE-4FC1-ABA1-978B3279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9B352-D2D2-49B3-BEE5-475E1526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9317-D5B0-4BB7-B6F4-D4860C7F7BD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A8E49-8080-432A-BB1E-22316E94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141C7-96B2-4EEE-BE83-4F031C14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9975-3402-40CE-AC55-647DDBD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E37A-DD40-49D9-9681-8766F3FF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044FF-0ED9-4659-A9C4-B427D2CA9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5E85-A07D-4246-957D-EA1ECF8EF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6A25B-FCB7-45E3-8755-F7B91D33C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8C10B-6E9A-4180-843C-326F1B478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C8D37-8EAA-46F6-8ED5-DFEDC23E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9317-D5B0-4BB7-B6F4-D4860C7F7BD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3E1F6-7BD6-4B31-93C3-9B56C10A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40AD3-C4C0-4E65-AC14-2D62D36E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9975-3402-40CE-AC55-647DDBD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A37B-54F5-40F1-86DF-AD2191B5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8A585-90A5-4582-BD7A-E3BFF07F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9317-D5B0-4BB7-B6F4-D4860C7F7BD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8B073-7476-4D35-B56A-F307E9A7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3A138-39DD-424E-AA3A-C1E7A412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9975-3402-40CE-AC55-647DDBD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9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5DEDE-B1E1-4E3E-8ED2-5FEC1FEA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9317-D5B0-4BB7-B6F4-D4860C7F7BD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E66CC-A024-413C-8029-8E69D799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5BBC-5821-47CB-9448-2929B7AC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9975-3402-40CE-AC55-647DDBD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F8F4-9AED-4493-879A-D510085F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4EA9-7E7C-41FF-88BB-D73FA8C6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EC912-DFFB-436E-8B67-FC0B805EB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BF556-F2A4-4EFE-A838-4622468C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9317-D5B0-4BB7-B6F4-D4860C7F7BD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971EA-1D15-4C6A-9CD0-5D26B8E3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DD5E1-7CA7-4227-AE57-43AB8F18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9975-3402-40CE-AC55-647DDBD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EE1C-D064-4693-8FF9-F4F490A7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BF0B3-586A-41F0-A4E4-3FCEACE33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BF171-27C3-4DB7-9A10-2CA8B8F2D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6A732-F4FD-48D2-8EF8-9D2D5507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9317-D5B0-4BB7-B6F4-D4860C7F7BD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EA71-EFEF-462F-BBA2-FBE4F4B7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02802-F44C-488B-B16D-C6226566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9975-3402-40CE-AC55-647DDBD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DD4C8-621A-4361-961C-31BB6785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9D258-3455-4F52-A0EE-145BB190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978B-777B-4181-8FB7-E437EC880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9317-D5B0-4BB7-B6F4-D4860C7F7BDA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D029A-ED34-40CD-872A-BDD1888E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5876-E65A-40D3-9DE7-D50EE613B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9975-3402-40CE-AC55-647DDBD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3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FBF3-03E5-4A8A-8A27-DEBC2FCD6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July 20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B44D5-AD56-4A5D-92AB-4B6601D1C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47282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F1D12D-CA4E-4517-983A-EC78858F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7953"/>
            <a:ext cx="6096001" cy="4160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A10CAD-0ABC-4545-B263-8076EEF7DEDA}"/>
              </a:ext>
            </a:extLst>
          </p:cNvPr>
          <p:cNvSpPr txBox="1"/>
          <p:nvPr/>
        </p:nvSpPr>
        <p:spPr>
          <a:xfrm>
            <a:off x="9813784" y="4741180"/>
            <a:ext cx="16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3D8B"/>
                </a:solidFill>
              </a:rPr>
              <a:t>F prior (</a:t>
            </a:r>
            <a:r>
              <a:rPr lang="en-US" dirty="0" err="1">
                <a:solidFill>
                  <a:srgbClr val="483D8B"/>
                </a:solidFill>
              </a:rPr>
              <a:t>Shaoda</a:t>
            </a:r>
            <a:r>
              <a:rPr lang="en-US" dirty="0">
                <a:solidFill>
                  <a:srgbClr val="483D8B"/>
                </a:solidFill>
              </a:rPr>
              <a:t> </a:t>
            </a:r>
          </a:p>
          <a:p>
            <a:r>
              <a:rPr lang="en-US" dirty="0">
                <a:solidFill>
                  <a:srgbClr val="483D8B"/>
                </a:solidFill>
              </a:rPr>
              <a:t>monthly value)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03F190-5E64-4B4A-8D36-837A01A6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294"/>
            <a:ext cx="12192000" cy="92333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5: all remotely-sensed/global priors (good priors, but wide bounds on CO2)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56BD5D-198D-4D21-91BE-2248D5F04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6659"/>
            <a:ext cx="6200473" cy="42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5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CF19-11E3-4D6C-A394-D409EE93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AADB-F982-493E-B524-E43B0CA2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Courses: biogeochemistry course has no one enrolled and he will likely cancel it this fall…</a:t>
            </a:r>
          </a:p>
          <a:p>
            <a:pPr lvl="1"/>
            <a:r>
              <a:rPr lang="en-US" dirty="0"/>
              <a:t>Wetland/Forest hydrology (taking)</a:t>
            </a:r>
          </a:p>
          <a:p>
            <a:pPr lvl="1"/>
            <a:r>
              <a:rPr lang="en-US" dirty="0"/>
              <a:t>Water resources management (maybe)</a:t>
            </a:r>
          </a:p>
          <a:p>
            <a:pPr lvl="1"/>
            <a:r>
              <a:rPr lang="en-US" dirty="0"/>
              <a:t>Aquatic ecology (maybe)</a:t>
            </a:r>
          </a:p>
          <a:p>
            <a:r>
              <a:rPr lang="en-US" dirty="0"/>
              <a:t>Fixed Manning’s n issue</a:t>
            </a:r>
          </a:p>
          <a:p>
            <a:r>
              <a:rPr lang="en-US" dirty="0"/>
              <a:t>Trying to build reasonable simulated FCO2 timeseries</a:t>
            </a:r>
          </a:p>
        </p:txBody>
      </p:sp>
    </p:spTree>
    <p:extLst>
      <p:ext uri="{BB962C8B-B14F-4D97-AF65-F5344CB8AC3E}">
        <p14:creationId xmlns:p14="http://schemas.microsoft.com/office/powerpoint/2010/main" val="128680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7EAC-BCEF-45AF-8497-B88444C6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Manning’s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7124-9997-41FD-8A92-4E0C6EBA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realized that </a:t>
            </a:r>
            <a:r>
              <a:rPr lang="en-US" dirty="0" err="1"/>
              <a:t>pepsi</a:t>
            </a:r>
            <a:r>
              <a:rPr lang="en-US" dirty="0"/>
              <a:t> observed n values are stage-and-time invariant</a:t>
            </a:r>
          </a:p>
          <a:p>
            <a:pPr lvl="1"/>
            <a:r>
              <a:rPr lang="en-US" dirty="0"/>
              <a:t>Now, I should just solve for n using Q, W, and A</a:t>
            </a:r>
          </a:p>
          <a:p>
            <a:pPr lvl="1"/>
            <a:r>
              <a:rPr lang="en-US" dirty="0"/>
              <a:t>Fixed those issues from last week</a:t>
            </a:r>
          </a:p>
        </p:txBody>
      </p:sp>
    </p:spTree>
    <p:extLst>
      <p:ext uri="{BB962C8B-B14F-4D97-AF65-F5344CB8AC3E}">
        <p14:creationId xmlns:p14="http://schemas.microsoft.com/office/powerpoint/2010/main" val="24840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6081-B2A8-4E1B-8B81-D217F105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3936"/>
            <a:ext cx="10515600" cy="1325563"/>
          </a:xfrm>
        </p:spPr>
        <p:txBody>
          <a:bodyPr/>
          <a:lstStyle/>
          <a:p>
            <a:r>
              <a:rPr lang="en-US" dirty="0"/>
              <a:t>2) Reasonable simulated timeseries of FCO2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F6F85-EF6F-45D0-A8BF-A49182B69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1613" cy="435133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dirty="0"/>
                  <a:t> (Liu &amp; Raymond, 2018)</a:t>
                </a:r>
              </a:p>
              <a:p>
                <a:pPr lvl="1"/>
                <a:r>
                  <a:rPr lang="en-US" dirty="0"/>
                  <a:t>I set y = 0.20, representative of a high order, Midwest river</a:t>
                </a:r>
              </a:p>
              <a:p>
                <a:pPr lvl="1"/>
                <a:r>
                  <a:rPr lang="en-US" dirty="0"/>
                  <a:t>I calibrate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using upstream field data (Beaulieu et al. 2012)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b="0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Then, I introduce Gaussian noise to these values, (FCO2~Q relations are pretty noisy)</a:t>
                </a:r>
              </a:p>
              <a:p>
                <a:pPr lvl="2"/>
                <a:r>
                  <a:rPr lang="en-US" dirty="0"/>
                  <a:t>At each simulated FCO2 value, I build a normal distribution: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 sample 10 times from each of these distributions and take their averages </a:t>
                </a:r>
                <a:r>
                  <a:rPr lang="en-US" dirty="0">
                    <a:sym typeface="Wingdings" panose="05000000000000000000" pitchFamily="2" charset="2"/>
                  </a:rPr>
                  <a:t> simulated FCO2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0F6F85-EF6F-45D0-A8BF-A49182B69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1613" cy="4351338"/>
              </a:xfrm>
              <a:blipFill>
                <a:blip r:embed="rId2"/>
                <a:stretch>
                  <a:fillRect t="-21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E64F7B-E197-45EF-B39D-406C31C40984}"/>
              </a:ext>
            </a:extLst>
          </p:cNvPr>
          <p:cNvCxnSpPr/>
          <p:nvPr/>
        </p:nvCxnSpPr>
        <p:spPr>
          <a:xfrm>
            <a:off x="3355595" y="4268827"/>
            <a:ext cx="0" cy="110088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AADA93-DC33-468F-AF85-7994E6408229}"/>
              </a:ext>
            </a:extLst>
          </p:cNvPr>
          <p:cNvSpPr txBox="1"/>
          <p:nvPr/>
        </p:nvSpPr>
        <p:spPr>
          <a:xfrm>
            <a:off x="3053591" y="3908190"/>
            <a:ext cx="26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Mean = simulated FCO2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B382C6-C1B8-45B4-8BB2-3779D4772964}"/>
                  </a:ext>
                </a:extLst>
              </p14:cNvPr>
              <p14:cNvContentPartPr/>
              <p14:nvPr/>
            </p14:nvContentPartPr>
            <p14:xfrm>
              <a:off x="1543759" y="4269656"/>
              <a:ext cx="1794960" cy="968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B382C6-C1B8-45B4-8BB2-3779D47729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119" y="4260656"/>
                <a:ext cx="1812600" cy="9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F0609FD-8EE7-49EE-86C6-93ED50096F08}"/>
                  </a:ext>
                </a:extLst>
              </p14:cNvPr>
              <p14:cNvContentPartPr/>
              <p14:nvPr/>
            </p14:nvContentPartPr>
            <p14:xfrm>
              <a:off x="3346639" y="4286216"/>
              <a:ext cx="1845720" cy="990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F0609FD-8EE7-49EE-86C6-93ED50096F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7999" y="4277576"/>
                <a:ext cx="1863360" cy="10083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B4F69F2-D59C-4E05-A376-1FFB1289C09A}"/>
              </a:ext>
            </a:extLst>
          </p:cNvPr>
          <p:cNvSpPr txBox="1"/>
          <p:nvPr/>
        </p:nvSpPr>
        <p:spPr>
          <a:xfrm>
            <a:off x="3749451" y="4353825"/>
            <a:ext cx="786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sigma = C.V. of 30%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(arbitrary... I might get avg. model error from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Shaoda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…)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D47FDE-DC97-4F78-9BB5-7633F8041BEA}"/>
              </a:ext>
            </a:extLst>
          </p:cNvPr>
          <p:cNvCxnSpPr>
            <a:cxnSpLocks/>
          </p:cNvCxnSpPr>
          <p:nvPr/>
        </p:nvCxnSpPr>
        <p:spPr>
          <a:xfrm flipH="1">
            <a:off x="3346639" y="4819267"/>
            <a:ext cx="40281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4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234787-539D-467E-818A-02A23BA20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89786"/>
              </p:ext>
            </p:extLst>
          </p:nvPr>
        </p:nvGraphicFramePr>
        <p:xfrm>
          <a:off x="0" y="646331"/>
          <a:ext cx="1219199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64969877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877293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8485497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3337567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2145943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90316122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38773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 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A0 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Flux 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pCO2 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Expected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Required In situ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6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Test 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ym typeface="Wingdings" panose="05000000000000000000" pitchFamily="2" charset="2"/>
                        </a:rPr>
                        <a:t>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ym typeface="Wingdings" panose="05000000000000000000" pitchFamily="2" charset="2"/>
                        </a:rPr>
                        <a:t>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ym typeface="Wingdings" panose="05000000000000000000" pitchFamily="2" charset="2"/>
                        </a:rPr>
                        <a:t>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ym typeface="Wingdings" panose="05000000000000000000" pitchFamily="2" charset="2"/>
                        </a:rPr>
                        <a:t>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Perfect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81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geoBAMr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geoBAMr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ym typeface="Wingdings" panose="05000000000000000000" pitchFamily="2" charset="2"/>
                        </a:rPr>
                        <a:t>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ym typeface="Wingdings" panose="05000000000000000000" pitchFamily="2" charset="2"/>
                        </a:rPr>
                        <a:t>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4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Test 3 (great CO2 priors)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geoBAMr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geoBAMr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Shaoda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Shaoda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Acceptable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6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Test 4 (eh CO2 priors)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geoBAMr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geoBAMr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Shaoda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Shaoda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Biased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4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Test 5 (Mark-style CO2 bounds)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geoBAMr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geoBAMr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Shaoda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Shaoda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Terrible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262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A5AF222-639B-46FB-BEE3-E89187537A28}"/>
              </a:ext>
            </a:extLst>
          </p:cNvPr>
          <p:cNvSpPr txBox="1"/>
          <p:nvPr/>
        </p:nvSpPr>
        <p:spPr>
          <a:xfrm>
            <a:off x="-1" y="0"/>
            <a:ext cx="1219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5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9AFA8-2379-4FC3-B907-39FE49C44287}"/>
              </a:ext>
            </a:extLst>
          </p:cNvPr>
          <p:cNvSpPr txBox="1"/>
          <p:nvPr/>
        </p:nvSpPr>
        <p:spPr>
          <a:xfrm>
            <a:off x="76636" y="4936362"/>
            <a:ext cx="43443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the weeds:</a:t>
            </a:r>
          </a:p>
          <a:p>
            <a:r>
              <a:rPr lang="en-US" sz="1600" dirty="0"/>
              <a:t>When pCO2 prior is known (</a:t>
            </a:r>
            <a:r>
              <a:rPr lang="en-US" sz="1600" b="1" dirty="0">
                <a:sym typeface="Wingdings" panose="05000000000000000000" pitchFamily="2" charset="2"/>
              </a:rPr>
              <a:t></a:t>
            </a:r>
            <a:r>
              <a:rPr lang="en-US" sz="1600" dirty="0">
                <a:sym typeface="Wingdings" panose="05000000000000000000" pitchFamily="2" charset="2"/>
              </a:rPr>
              <a:t>), it is held constant b/c of the way priors must be defined within stan models. But in test 3-5, we actually validate against a simulated timeseries of FCO2 fluxes that are not constant, as would be expected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724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E25A-7A3A-454B-A19D-3E26D8E1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4692"/>
          </a:xfrm>
        </p:spPr>
        <p:txBody>
          <a:bodyPr/>
          <a:lstStyle/>
          <a:p>
            <a:r>
              <a:rPr lang="en-US" dirty="0"/>
              <a:t>Test 1: ~perfect priors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92AF3-5C61-4A31-8E14-99A7B5CBBDC2}"/>
              </a:ext>
            </a:extLst>
          </p:cNvPr>
          <p:cNvSpPr txBox="1"/>
          <p:nvPr/>
        </p:nvSpPr>
        <p:spPr>
          <a:xfrm>
            <a:off x="3835426" y="1842756"/>
            <a:ext cx="439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good these should be functionally identical! Gut check is approved.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4AA69-0D0F-42E4-863B-20339C14C7BC}"/>
              </a:ext>
            </a:extLst>
          </p:cNvPr>
          <p:cNvSpPr txBox="1"/>
          <p:nvPr/>
        </p:nvSpPr>
        <p:spPr>
          <a:xfrm>
            <a:off x="6934899" y="235828"/>
            <a:ext cx="5257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pCO2 prior: </a:t>
            </a:r>
            <a:r>
              <a:rPr lang="en-US" dirty="0"/>
              <a:t>700 </a:t>
            </a:r>
            <a:r>
              <a:rPr lang="en-US" dirty="0" err="1"/>
              <a:t>uatm</a:t>
            </a:r>
            <a:endParaRPr lang="en-US" dirty="0"/>
          </a:p>
          <a:p>
            <a:r>
              <a:rPr lang="en-US" b="1" dirty="0"/>
              <a:t>pCO2 observed: </a:t>
            </a:r>
            <a:r>
              <a:rPr lang="en-US" dirty="0"/>
              <a:t>700 </a:t>
            </a:r>
            <a:r>
              <a:rPr lang="en-US" dirty="0" err="1"/>
              <a:t>uatm</a:t>
            </a:r>
            <a:r>
              <a:rPr lang="en-US" dirty="0"/>
              <a:t> (informed by Beaulieu et al 2012)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401F4B-B6B9-45E3-B0FA-2FB0A83C1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7847"/>
            <a:ext cx="6096004" cy="416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0F25F5-6A34-4EEE-BC12-E41EFF0AA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7847"/>
            <a:ext cx="6096002" cy="41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6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E25A-7A3A-454B-A19D-3E26D8E1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4692"/>
          </a:xfrm>
        </p:spPr>
        <p:txBody>
          <a:bodyPr>
            <a:normAutofit fontScale="90000"/>
          </a:bodyPr>
          <a:lstStyle/>
          <a:p>
            <a:r>
              <a:rPr lang="en-US" dirty="0"/>
              <a:t>Test 2: ~perfect CO2 priors, </a:t>
            </a:r>
            <a:br>
              <a:rPr lang="en-US" dirty="0"/>
            </a:br>
            <a:r>
              <a:rPr lang="en-US" dirty="0"/>
              <a:t>global channel priors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4AA69-0D0F-42E4-863B-20339C14C7BC}"/>
              </a:ext>
            </a:extLst>
          </p:cNvPr>
          <p:cNvSpPr txBox="1"/>
          <p:nvPr/>
        </p:nvSpPr>
        <p:spPr>
          <a:xfrm>
            <a:off x="6934899" y="235828"/>
            <a:ext cx="5257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pCO2 prior: </a:t>
            </a:r>
            <a:r>
              <a:rPr lang="en-US" dirty="0"/>
              <a:t>700 </a:t>
            </a:r>
            <a:r>
              <a:rPr lang="en-US" dirty="0" err="1"/>
              <a:t>uatm</a:t>
            </a:r>
            <a:endParaRPr lang="en-US" dirty="0"/>
          </a:p>
          <a:p>
            <a:r>
              <a:rPr lang="en-US" b="1" dirty="0"/>
              <a:t>pCO2 observed: </a:t>
            </a:r>
            <a:r>
              <a:rPr lang="en-US" dirty="0"/>
              <a:t>700 </a:t>
            </a:r>
            <a:r>
              <a:rPr lang="en-US" dirty="0" err="1"/>
              <a:t>uatm</a:t>
            </a:r>
            <a:r>
              <a:rPr lang="en-US" dirty="0"/>
              <a:t> (informed by Beaulieu et al 2012)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406BE-E698-46D4-84EE-1C30BFBC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21" y="2698377"/>
            <a:ext cx="6095380" cy="41596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E33639-7C69-4AC4-819F-9EC904C56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698377"/>
            <a:ext cx="6095380" cy="4159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04F563-EF06-4184-8A40-72DFF1B5E8A8}"/>
              </a:ext>
            </a:extLst>
          </p:cNvPr>
          <p:cNvSpPr txBox="1"/>
          <p:nvPr/>
        </p:nvSpPr>
        <p:spPr>
          <a:xfrm>
            <a:off x="376518" y="1532965"/>
            <a:ext cx="249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Granted, </a:t>
            </a:r>
            <a:r>
              <a:rPr lang="en-US" dirty="0" err="1"/>
              <a:t>geoBAMr</a:t>
            </a:r>
            <a:r>
              <a:rPr lang="en-US" dirty="0"/>
              <a:t> works great on the Ohio…</a:t>
            </a:r>
          </a:p>
        </p:txBody>
      </p:sp>
    </p:spTree>
    <p:extLst>
      <p:ext uri="{BB962C8B-B14F-4D97-AF65-F5344CB8AC3E}">
        <p14:creationId xmlns:p14="http://schemas.microsoft.com/office/powerpoint/2010/main" val="416803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1D5C28-960E-458F-99B4-EA818AEE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7952"/>
            <a:ext cx="6096000" cy="4160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367C80-5D51-40A6-A654-9DC606D5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889" y="2519082"/>
            <a:ext cx="6358112" cy="43389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8DFC0B-0864-45C1-AACE-E7EF6D49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23330"/>
          </a:xfrm>
        </p:spPr>
        <p:txBody>
          <a:bodyPr>
            <a:normAutofit/>
          </a:bodyPr>
          <a:lstStyle/>
          <a:p>
            <a:r>
              <a:rPr lang="en-US" dirty="0"/>
              <a:t>Test 3: all remotely-sensed/global priors (good priors)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DAB310-72EC-4E7A-82C2-098ED9195156}"/>
              </a:ext>
            </a:extLst>
          </p:cNvPr>
          <p:cNvSpPr txBox="1"/>
          <p:nvPr/>
        </p:nvSpPr>
        <p:spPr>
          <a:xfrm>
            <a:off x="10236712" y="3669187"/>
            <a:ext cx="16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3D8B"/>
                </a:solidFill>
              </a:rPr>
              <a:t>F prior (</a:t>
            </a:r>
            <a:r>
              <a:rPr lang="en-US" dirty="0" err="1">
                <a:solidFill>
                  <a:srgbClr val="483D8B"/>
                </a:solidFill>
              </a:rPr>
              <a:t>Shaoda</a:t>
            </a:r>
            <a:r>
              <a:rPr lang="en-US" dirty="0">
                <a:solidFill>
                  <a:srgbClr val="483D8B"/>
                </a:solidFill>
              </a:rPr>
              <a:t> </a:t>
            </a:r>
          </a:p>
          <a:p>
            <a:r>
              <a:rPr lang="en-US" dirty="0">
                <a:solidFill>
                  <a:srgbClr val="483D8B"/>
                </a:solidFill>
              </a:rPr>
              <a:t>monthly value)</a:t>
            </a:r>
          </a:p>
        </p:txBody>
      </p:sp>
    </p:spTree>
    <p:extLst>
      <p:ext uri="{BB962C8B-B14F-4D97-AF65-F5344CB8AC3E}">
        <p14:creationId xmlns:p14="http://schemas.microsoft.com/office/powerpoint/2010/main" val="223744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340DC-D4E3-438C-A2C5-B66865D5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473" y="2690769"/>
            <a:ext cx="6106527" cy="4167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A10CAD-0ABC-4545-B263-8076EEF7DEDA}"/>
              </a:ext>
            </a:extLst>
          </p:cNvPr>
          <p:cNvSpPr txBox="1"/>
          <p:nvPr/>
        </p:nvSpPr>
        <p:spPr>
          <a:xfrm>
            <a:off x="7027015" y="3200885"/>
            <a:ext cx="169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3D8B"/>
                </a:solidFill>
              </a:rPr>
              <a:t>F prior (</a:t>
            </a:r>
            <a:r>
              <a:rPr lang="en-US" dirty="0" err="1">
                <a:solidFill>
                  <a:srgbClr val="483D8B"/>
                </a:solidFill>
              </a:rPr>
              <a:t>Shaoda</a:t>
            </a:r>
            <a:r>
              <a:rPr lang="en-US" dirty="0">
                <a:solidFill>
                  <a:srgbClr val="483D8B"/>
                </a:solidFill>
              </a:rPr>
              <a:t> </a:t>
            </a:r>
          </a:p>
          <a:p>
            <a:r>
              <a:rPr lang="en-US" dirty="0">
                <a:solidFill>
                  <a:srgbClr val="483D8B"/>
                </a:solidFill>
              </a:rPr>
              <a:t>monthly value)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682CC-309D-4FE7-BDED-659A59B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90769"/>
            <a:ext cx="6106527" cy="41672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A92B798-A136-4640-81B3-019D02855C8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Test 4: all remotely-sensed/global priors (eh priors)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6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481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July 20th </vt:lpstr>
      <vt:lpstr>three Updates</vt:lpstr>
      <vt:lpstr>1) Manning’s n</vt:lpstr>
      <vt:lpstr>2) Reasonable simulated timeseries of FCO2</vt:lpstr>
      <vt:lpstr>PowerPoint Presentation</vt:lpstr>
      <vt:lpstr>Test 1: ~perfect priors</vt:lpstr>
      <vt:lpstr>Test 2: ~perfect CO2 priors,  global channel priors</vt:lpstr>
      <vt:lpstr>Test 3: all remotely-sensed/global priors (good priors)</vt:lpstr>
      <vt:lpstr>PowerPoint Presentation</vt:lpstr>
      <vt:lpstr>Test 5: all remotely-sensed/global priors (good priors, but wide bounds on CO2)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July 20th </dc:title>
  <dc:creator>Craig Brinkerhoff</dc:creator>
  <cp:lastModifiedBy>Craig Brinkerhoff</cp:lastModifiedBy>
  <cp:revision>32</cp:revision>
  <dcterms:created xsi:type="dcterms:W3CDTF">2020-07-20T12:22:48Z</dcterms:created>
  <dcterms:modified xsi:type="dcterms:W3CDTF">2020-07-20T15:14:31Z</dcterms:modified>
</cp:coreProperties>
</file>