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4" r:id="rId4"/>
    <p:sldId id="258" r:id="rId5"/>
    <p:sldId id="257" r:id="rId6"/>
    <p:sldId id="262" r:id="rId7"/>
    <p:sldId id="260" r:id="rId8"/>
    <p:sldId id="263" r:id="rId9"/>
    <p:sldId id="265" r:id="rId10"/>
    <p:sldId id="25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ig Brinkerhoff" initials="CB" lastIdx="1" clrIdx="0">
    <p:extLst>
      <p:ext uri="{19B8F6BF-5375-455C-9EA6-DF929625EA0E}">
        <p15:presenceInfo xmlns:p15="http://schemas.microsoft.com/office/powerpoint/2012/main" userId="6e5cf8784bf467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2525"/>
    <a:srgbClr val="BF5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95BA-AEA6-4DA9-9684-FA176BBFE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EFD840-C886-4FC4-944F-D0F66D05B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31042-6845-4660-AF04-F44E2FEC300C}"/>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5" name="Footer Placeholder 4">
            <a:extLst>
              <a:ext uri="{FF2B5EF4-FFF2-40B4-BE49-F238E27FC236}">
                <a16:creationId xmlns:a16="http://schemas.microsoft.com/office/drawing/2014/main" id="{F313D230-C2CD-4408-9005-618A2BB96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D3D9A-0FE7-4CA0-AFAB-D26AB368FF2F}"/>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425941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109B-6F69-4F93-9F8D-561A18BAD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9F83C-C770-4EA6-8ECC-2BE618584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C50EC-9303-4A82-A8F1-B6B27C76E170}"/>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5" name="Footer Placeholder 4">
            <a:extLst>
              <a:ext uri="{FF2B5EF4-FFF2-40B4-BE49-F238E27FC236}">
                <a16:creationId xmlns:a16="http://schemas.microsoft.com/office/drawing/2014/main" id="{EDA194D4-0347-4E53-9924-0D6FE1713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D0423-49B8-48E4-89BC-D8CC5F01FC35}"/>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162447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E6B74-D2F6-4116-B62E-7A8BEB4FF2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BB873B-2F34-44BC-91A3-7B8F1EBAC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5E04F-4B60-467D-96E7-680B201D3699}"/>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5" name="Footer Placeholder 4">
            <a:extLst>
              <a:ext uri="{FF2B5EF4-FFF2-40B4-BE49-F238E27FC236}">
                <a16:creationId xmlns:a16="http://schemas.microsoft.com/office/drawing/2014/main" id="{0AC7799D-739D-4635-A3F8-27A9802C4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FFA30-5268-4CA1-BAB1-4B0DAB72257C}"/>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94870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F426-D7EA-4F62-A726-527CD607A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A914B-433B-4F7F-AD44-E2F3B4A9F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415F4-427F-433F-AF50-A7A9D510E7F2}"/>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5" name="Footer Placeholder 4">
            <a:extLst>
              <a:ext uri="{FF2B5EF4-FFF2-40B4-BE49-F238E27FC236}">
                <a16:creationId xmlns:a16="http://schemas.microsoft.com/office/drawing/2014/main" id="{33666728-064A-47FD-AE5D-500E46009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FFBCC-260D-4352-B83F-DAF7C6ED7642}"/>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195297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C8E3-06D5-4179-9031-9991EDDBA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AF5AC4-929E-49E6-909A-EFB2D06BC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A751F-CDB7-4217-BBDD-B47FDE98C1C4}"/>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5" name="Footer Placeholder 4">
            <a:extLst>
              <a:ext uri="{FF2B5EF4-FFF2-40B4-BE49-F238E27FC236}">
                <a16:creationId xmlns:a16="http://schemas.microsoft.com/office/drawing/2014/main" id="{6013807B-3340-48AB-A639-2E6234B28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102B9-3B9D-4A2D-8D63-CA2101DCF604}"/>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19007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44C3-F34E-4CE0-8A54-8ADE8E9B1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C78EC-BBCC-4F84-B439-090AACEC8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239E40-1BF5-4FAA-A82F-87F5F86EB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50865-5438-471C-BD88-AF09AFE5A987}"/>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6" name="Footer Placeholder 5">
            <a:extLst>
              <a:ext uri="{FF2B5EF4-FFF2-40B4-BE49-F238E27FC236}">
                <a16:creationId xmlns:a16="http://schemas.microsoft.com/office/drawing/2014/main" id="{D68B8E42-18AA-444F-9D54-719F27EE4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678E5-9222-4E67-934F-971CA7A4D6D2}"/>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416042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E7F9-18DF-409D-9D0D-71E519DA8A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893FE8-4073-496B-BBAF-DB7151377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4C793-2BEE-4B7F-9F7C-D835C9BE7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56C7D-625A-42AE-B7C6-3901FA680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4ECB3-BB93-4273-A35C-3903F078A8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36A09F-27D6-4C40-AF83-CF06B9DB0610}"/>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8" name="Footer Placeholder 7">
            <a:extLst>
              <a:ext uri="{FF2B5EF4-FFF2-40B4-BE49-F238E27FC236}">
                <a16:creationId xmlns:a16="http://schemas.microsoft.com/office/drawing/2014/main" id="{3E985EF0-A758-4F0C-AED2-0A4E3181A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B289C5-AED9-4890-906D-C2724F9833F1}"/>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207038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9E43-A497-4135-8649-0189FB8D7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4FCE5F-F88D-4247-AA0A-04B98246279C}"/>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4" name="Footer Placeholder 3">
            <a:extLst>
              <a:ext uri="{FF2B5EF4-FFF2-40B4-BE49-F238E27FC236}">
                <a16:creationId xmlns:a16="http://schemas.microsoft.com/office/drawing/2014/main" id="{C82D6F8B-E107-44F6-9B51-2A267113A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46490-B46A-402B-811D-E73D238A0FEF}"/>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235025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171F7-5A99-4C91-A9E0-3CBCE855FCDF}"/>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3" name="Footer Placeholder 2">
            <a:extLst>
              <a:ext uri="{FF2B5EF4-FFF2-40B4-BE49-F238E27FC236}">
                <a16:creationId xmlns:a16="http://schemas.microsoft.com/office/drawing/2014/main" id="{B0EB162E-B45F-4F78-8AB4-6DC43057F7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205ED-FC31-43FD-80BB-E9AABA792808}"/>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41876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A6F-02FE-4536-9E5E-43C4DD373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7AFB5-3DE7-4867-A3C5-18999E63B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7A452-3E8A-429F-95C6-71C1D8D72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27C86-2E13-49B5-8A3B-45911CB588E3}"/>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6" name="Footer Placeholder 5">
            <a:extLst>
              <a:ext uri="{FF2B5EF4-FFF2-40B4-BE49-F238E27FC236}">
                <a16:creationId xmlns:a16="http://schemas.microsoft.com/office/drawing/2014/main" id="{BCC4DADD-52E4-4B4E-81A8-AEF5E81AB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49AA8-7CBC-4707-BD38-D44110B57DBC}"/>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106537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0E61-2C7F-4330-B10A-B0CBC8300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AC3326-F40C-4496-A11C-028ED0918E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47363E-EFD4-49A0-B1CE-C2AC493C9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41727-A6D5-4562-A8D2-468CD891EFC3}"/>
              </a:ext>
            </a:extLst>
          </p:cNvPr>
          <p:cNvSpPr>
            <a:spLocks noGrp="1"/>
          </p:cNvSpPr>
          <p:nvPr>
            <p:ph type="dt" sz="half" idx="10"/>
          </p:nvPr>
        </p:nvSpPr>
        <p:spPr/>
        <p:txBody>
          <a:bodyPr/>
          <a:lstStyle/>
          <a:p>
            <a:fld id="{5F67B21C-0D32-4B64-A5AE-B5ADE35C0B6A}" type="datetimeFigureOut">
              <a:rPr lang="en-US" smtClean="0"/>
              <a:t>7/27/2020</a:t>
            </a:fld>
            <a:endParaRPr lang="en-US"/>
          </a:p>
        </p:txBody>
      </p:sp>
      <p:sp>
        <p:nvSpPr>
          <p:cNvPr id="6" name="Footer Placeholder 5">
            <a:extLst>
              <a:ext uri="{FF2B5EF4-FFF2-40B4-BE49-F238E27FC236}">
                <a16:creationId xmlns:a16="http://schemas.microsoft.com/office/drawing/2014/main" id="{7815E898-7D4A-4E8B-8D87-49223A1C6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6B2CD-4BD4-4C04-B9D0-AD65E37C10A6}"/>
              </a:ext>
            </a:extLst>
          </p:cNvPr>
          <p:cNvSpPr>
            <a:spLocks noGrp="1"/>
          </p:cNvSpPr>
          <p:nvPr>
            <p:ph type="sldNum" sz="quarter" idx="12"/>
          </p:nvPr>
        </p:nvSpPr>
        <p:spPr/>
        <p:txBody>
          <a:bodyPr/>
          <a:lstStyle/>
          <a:p>
            <a:fld id="{2E2F12DC-A074-4A6D-8BE5-5A82B90A5832}" type="slidenum">
              <a:rPr lang="en-US" smtClean="0"/>
              <a:t>‹#›</a:t>
            </a:fld>
            <a:endParaRPr lang="en-US"/>
          </a:p>
        </p:txBody>
      </p:sp>
    </p:spTree>
    <p:extLst>
      <p:ext uri="{BB962C8B-B14F-4D97-AF65-F5344CB8AC3E}">
        <p14:creationId xmlns:p14="http://schemas.microsoft.com/office/powerpoint/2010/main" val="417711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F5CF66-5B44-4733-BFEF-7BBCB30AD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CDE35B-F814-417F-B82A-DA97A2E61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6A101-D6E6-44B9-8D1A-22B87224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7B21C-0D32-4B64-A5AE-B5ADE35C0B6A}" type="datetimeFigureOut">
              <a:rPr lang="en-US" smtClean="0"/>
              <a:t>7/27/2020</a:t>
            </a:fld>
            <a:endParaRPr lang="en-US"/>
          </a:p>
        </p:txBody>
      </p:sp>
      <p:sp>
        <p:nvSpPr>
          <p:cNvPr id="5" name="Footer Placeholder 4">
            <a:extLst>
              <a:ext uri="{FF2B5EF4-FFF2-40B4-BE49-F238E27FC236}">
                <a16:creationId xmlns:a16="http://schemas.microsoft.com/office/drawing/2014/main" id="{8E9F891E-6F1B-469B-B74A-7634299A2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75A8EE-0264-4DD5-A9A7-30E95627B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F12DC-A074-4A6D-8BE5-5A82B90A5832}" type="slidenum">
              <a:rPr lang="en-US" smtClean="0"/>
              <a:t>‹#›</a:t>
            </a:fld>
            <a:endParaRPr lang="en-US"/>
          </a:p>
        </p:txBody>
      </p:sp>
    </p:spTree>
    <p:extLst>
      <p:ext uri="{BB962C8B-B14F-4D97-AF65-F5344CB8AC3E}">
        <p14:creationId xmlns:p14="http://schemas.microsoft.com/office/powerpoint/2010/main" val="254318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4B1F-247F-4B5F-9955-2B28D2D22893}"/>
              </a:ext>
            </a:extLst>
          </p:cNvPr>
          <p:cNvSpPr>
            <a:spLocks noGrp="1"/>
          </p:cNvSpPr>
          <p:nvPr>
            <p:ph type="title"/>
          </p:nvPr>
        </p:nvSpPr>
        <p:spPr/>
        <p:txBody>
          <a:bodyPr/>
          <a:lstStyle/>
          <a:p>
            <a:r>
              <a:rPr lang="en-US" dirty="0"/>
              <a:t>CT Paper</a:t>
            </a:r>
          </a:p>
        </p:txBody>
      </p:sp>
      <p:sp>
        <p:nvSpPr>
          <p:cNvPr id="3" name="Content Placeholder 2">
            <a:extLst>
              <a:ext uri="{FF2B5EF4-FFF2-40B4-BE49-F238E27FC236}">
                <a16:creationId xmlns:a16="http://schemas.microsoft.com/office/drawing/2014/main" id="{7AA8E72C-BE8F-4142-861A-75174A11F01C}"/>
              </a:ext>
            </a:extLst>
          </p:cNvPr>
          <p:cNvSpPr>
            <a:spLocks noGrp="1"/>
          </p:cNvSpPr>
          <p:nvPr>
            <p:ph idx="1"/>
          </p:nvPr>
        </p:nvSpPr>
        <p:spPr/>
        <p:txBody>
          <a:bodyPr/>
          <a:lstStyle/>
          <a:p>
            <a:r>
              <a:rPr lang="en-US" dirty="0"/>
              <a:t>Submit to GRL this afternoon</a:t>
            </a:r>
          </a:p>
          <a:p>
            <a:r>
              <a:rPr lang="en-US" dirty="0"/>
              <a:t>Send Colin AGU abstract today too</a:t>
            </a:r>
          </a:p>
        </p:txBody>
      </p:sp>
    </p:spTree>
    <p:extLst>
      <p:ext uri="{BB962C8B-B14F-4D97-AF65-F5344CB8AC3E}">
        <p14:creationId xmlns:p14="http://schemas.microsoft.com/office/powerpoint/2010/main" val="242676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BCFD-C796-4EC7-A0E4-BA0ED2528B84}"/>
              </a:ext>
            </a:extLst>
          </p:cNvPr>
          <p:cNvSpPr>
            <a:spLocks noGrp="1"/>
          </p:cNvSpPr>
          <p:nvPr>
            <p:ph type="title"/>
          </p:nvPr>
        </p:nvSpPr>
        <p:spPr/>
        <p:txBody>
          <a:bodyPr/>
          <a:lstStyle/>
          <a:p>
            <a:r>
              <a:rPr lang="en-US" dirty="0"/>
              <a:t>In the weeds: RS of CO2 parcels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6E2FF8-4D94-420F-8235-F79623D6E6F2}"/>
                  </a:ext>
                </a:extLst>
              </p:cNvPr>
              <p:cNvSpPr>
                <a:spLocks noGrp="1"/>
              </p:cNvSpPr>
              <p:nvPr>
                <p:ph idx="1"/>
              </p:nvPr>
            </p:nvSpPr>
            <p:spPr>
              <a:xfrm>
                <a:off x="838200" y="1852519"/>
                <a:ext cx="10515600" cy="4351338"/>
              </a:xfrm>
            </p:spPr>
            <p:txBody>
              <a:bodyPr>
                <a:normAutofit/>
              </a:bodyPr>
              <a:lstStyle/>
              <a:p>
                <a14:m>
                  <m:oMath xmlns:m="http://schemas.openxmlformats.org/officeDocument/2006/math">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𝐶</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2</m:t>
                        </m:r>
                      </m:sub>
                    </m:sSub>
                  </m:oMath>
                </a14:m>
                <a:endParaRPr lang="en-US" b="0" dirty="0"/>
              </a:p>
              <a:p>
                <a14:m>
                  <m:oMath xmlns:m="http://schemas.openxmlformats.org/officeDocument/2006/math">
                    <m:r>
                      <a:rPr lang="en-US" i="1">
                        <a:latin typeface="Cambria Math" panose="02040503050406030204" pitchFamily="18" charset="0"/>
                      </a:rPr>
                      <m:t>𝐹𝐶</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h𝑦𝑑𝑟𝑎𝑢𝑙𝑖𝑐𝑠</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2</m:t>
                        </m:r>
                      </m:sub>
                    </m:sSub>
                  </m:oMath>
                </a14:m>
                <a:endParaRPr lang="en-US" b="1" dirty="0"/>
              </a:p>
              <a:p>
                <a14:m>
                  <m:oMath xmlns:m="http://schemas.openxmlformats.org/officeDocument/2006/math">
                    <m:r>
                      <a:rPr lang="en-US" i="1">
                        <a:latin typeface="Cambria Math" panose="02040503050406030204" pitchFamily="18" charset="0"/>
                      </a:rPr>
                      <m:t>𝐹𝐶</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h𝑦𝑑𝑟𝑎𝑢𝑙𝑖𝑐𝑠</m:t>
                        </m:r>
                      </m:e>
                    </m:d>
                    <m:r>
                      <a:rPr lang="en-US" i="1">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𝑠𝑡𝑟𝑒𝑎𝑚</m:t>
                    </m:r>
                    <m:r>
                      <a:rPr lang="en-US" b="0" i="1" smtClean="0">
                        <a:latin typeface="Cambria Math" panose="02040503050406030204" pitchFamily="18" charset="0"/>
                      </a:rPr>
                      <m:t> &amp; </m:t>
                    </m:r>
                    <m:r>
                      <a:rPr lang="en-US" b="0" i="1" smtClean="0">
                        <a:latin typeface="Cambria Math" panose="02040503050406030204" pitchFamily="18" charset="0"/>
                      </a:rPr>
                      <m:t>𝑤𝑎𝑡𝑒𝑟𝑠h𝑒𝑑</m:t>
                    </m:r>
                    <m:r>
                      <a:rPr lang="en-US" b="0" i="1" smtClean="0">
                        <a:latin typeface="Cambria Math" panose="02040503050406030204" pitchFamily="18" charset="0"/>
                      </a:rPr>
                      <m:t> </m:t>
                    </m:r>
                    <m:r>
                      <a:rPr lang="en-US" b="0" i="1" smtClean="0">
                        <a:latin typeface="Cambria Math" panose="02040503050406030204" pitchFamily="18" charset="0"/>
                      </a:rPr>
                      <m:t>𝑏𝑖𝑜𝑙𝑜𝑔𝑦</m:t>
                    </m:r>
                    <m:r>
                      <a:rPr lang="en-US" b="0" i="1" smtClean="0">
                        <a:latin typeface="Cambria Math" panose="02040503050406030204" pitchFamily="18" charset="0"/>
                      </a:rPr>
                      <m:t>)</m:t>
                    </m:r>
                  </m:oMath>
                </a14:m>
                <a:endParaRPr lang="en-US" b="1" dirty="0"/>
              </a:p>
              <a:p>
                <a:r>
                  <a:rPr lang="en-US" b="1" dirty="0"/>
                  <a:t>This 2</a:t>
                </a:r>
                <a:r>
                  <a:rPr lang="en-US" b="1" baseline="30000" dirty="0"/>
                  <a:t>nd</a:t>
                </a:r>
                <a:r>
                  <a:rPr lang="en-US" b="1" dirty="0"/>
                  <a:t> term is not RS-able, and so in effect we are modeling specific CO2 parcels only. This is b/c for x parcel, evasion is a f(hydraulics) only, but net evasion is also f(biology)</a:t>
                </a:r>
              </a:p>
              <a:p>
                <a:endParaRPr lang="en-US" b="1" dirty="0"/>
              </a:p>
              <a:p>
                <a:r>
                  <a:rPr lang="en-US" b="1" dirty="0"/>
                  <a:t>This is why validation against the advection/evasion model is reasonable, b/c those are also fluxes from specific CO2 parcels</a:t>
                </a:r>
              </a:p>
            </p:txBody>
          </p:sp>
        </mc:Choice>
        <mc:Fallback>
          <p:sp>
            <p:nvSpPr>
              <p:cNvPr id="3" name="Content Placeholder 2">
                <a:extLst>
                  <a:ext uri="{FF2B5EF4-FFF2-40B4-BE49-F238E27FC236}">
                    <a16:creationId xmlns:a16="http://schemas.microsoft.com/office/drawing/2014/main" id="{316E2FF8-4D94-420F-8235-F79623D6E6F2}"/>
                  </a:ext>
                </a:extLst>
              </p:cNvPr>
              <p:cNvSpPr>
                <a:spLocks noGrp="1" noRot="1" noChangeAspect="1" noMove="1" noResize="1" noEditPoints="1" noAdjustHandles="1" noChangeArrowheads="1" noChangeShapeType="1" noTextEdit="1"/>
              </p:cNvSpPr>
              <p:nvPr>
                <p:ph idx="1"/>
              </p:nvPr>
            </p:nvSpPr>
            <p:spPr>
              <a:xfrm>
                <a:off x="838200" y="1852519"/>
                <a:ext cx="10515600" cy="4351338"/>
              </a:xfrm>
              <a:blipFill>
                <a:blip r:embed="rId2"/>
                <a:stretch>
                  <a:fillRect l="-1043" b="-140"/>
                </a:stretch>
              </a:blipFill>
            </p:spPr>
            <p:txBody>
              <a:bodyPr/>
              <a:lstStyle/>
              <a:p>
                <a:r>
                  <a:rPr lang="en-US">
                    <a:noFill/>
                  </a:rPr>
                  <a:t> </a:t>
                </a:r>
              </a:p>
            </p:txBody>
          </p:sp>
        </mc:Fallback>
      </mc:AlternateContent>
    </p:spTree>
    <p:extLst>
      <p:ext uri="{BB962C8B-B14F-4D97-AF65-F5344CB8AC3E}">
        <p14:creationId xmlns:p14="http://schemas.microsoft.com/office/powerpoint/2010/main" val="398259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244A-671C-405D-BB1C-931602BA4C61}"/>
              </a:ext>
            </a:extLst>
          </p:cNvPr>
          <p:cNvSpPr>
            <a:spLocks noGrp="1"/>
          </p:cNvSpPr>
          <p:nvPr>
            <p:ph type="title"/>
          </p:nvPr>
        </p:nvSpPr>
        <p:spPr>
          <a:xfrm>
            <a:off x="5713494" y="275569"/>
            <a:ext cx="3868024" cy="1325563"/>
          </a:xfrm>
        </p:spPr>
        <p:txBody>
          <a:bodyPr/>
          <a:lstStyle/>
          <a:p>
            <a:r>
              <a:rPr lang="en-US" dirty="0"/>
              <a:t>Eventually…</a:t>
            </a:r>
          </a:p>
        </p:txBody>
      </p:sp>
      <p:pic>
        <p:nvPicPr>
          <p:cNvPr id="8" name="Picture 7" descr="A close up of a map&#10;&#10;Description automatically generated">
            <a:extLst>
              <a:ext uri="{FF2B5EF4-FFF2-40B4-BE49-F238E27FC236}">
                <a16:creationId xmlns:a16="http://schemas.microsoft.com/office/drawing/2014/main" id="{97A8D34C-9595-4B04-B738-9A36FA3A8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66876" cy="6858000"/>
          </a:xfrm>
          <a:prstGeom prst="rect">
            <a:avLst/>
          </a:prstGeom>
        </p:spPr>
      </p:pic>
      <p:sp>
        <p:nvSpPr>
          <p:cNvPr id="9" name="TextBox 8">
            <a:extLst>
              <a:ext uri="{FF2B5EF4-FFF2-40B4-BE49-F238E27FC236}">
                <a16:creationId xmlns:a16="http://schemas.microsoft.com/office/drawing/2014/main" id="{43C467EA-162A-49C0-BDE7-ADBFAF27F721}"/>
              </a:ext>
            </a:extLst>
          </p:cNvPr>
          <p:cNvSpPr txBox="1"/>
          <p:nvPr/>
        </p:nvSpPr>
        <p:spPr>
          <a:xfrm>
            <a:off x="207384" y="415131"/>
            <a:ext cx="2038525" cy="523220"/>
          </a:xfrm>
          <a:prstGeom prst="rect">
            <a:avLst/>
          </a:prstGeom>
          <a:noFill/>
        </p:spPr>
        <p:txBody>
          <a:bodyPr wrap="square" rtlCol="0">
            <a:spAutoFit/>
          </a:bodyPr>
          <a:lstStyle/>
          <a:p>
            <a:r>
              <a:rPr lang="en-US" sz="1400" b="1" dirty="0"/>
              <a:t>Benstead &amp; Leigh</a:t>
            </a:r>
          </a:p>
          <a:p>
            <a:r>
              <a:rPr lang="en-US" sz="1400" b="1" dirty="0"/>
              <a:t>(2012)</a:t>
            </a:r>
          </a:p>
        </p:txBody>
      </p:sp>
      <p:sp>
        <p:nvSpPr>
          <p:cNvPr id="11" name="Rectangle 10">
            <a:extLst>
              <a:ext uri="{FF2B5EF4-FFF2-40B4-BE49-F238E27FC236}">
                <a16:creationId xmlns:a16="http://schemas.microsoft.com/office/drawing/2014/main" id="{22B4D1FF-7253-4B62-8E91-4735C018EA0C}"/>
              </a:ext>
            </a:extLst>
          </p:cNvPr>
          <p:cNvSpPr/>
          <p:nvPr/>
        </p:nvSpPr>
        <p:spPr>
          <a:xfrm>
            <a:off x="3749879" y="5880683"/>
            <a:ext cx="1098958" cy="43622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1D0B2A1-95A3-4B8B-97C4-1E9471B9FD09}"/>
              </a:ext>
            </a:extLst>
          </p:cNvPr>
          <p:cNvSpPr txBox="1"/>
          <p:nvPr/>
        </p:nvSpPr>
        <p:spPr>
          <a:xfrm>
            <a:off x="3749879" y="5811912"/>
            <a:ext cx="1327140" cy="573767"/>
          </a:xfrm>
          <a:prstGeom prst="rect">
            <a:avLst/>
          </a:prstGeom>
          <a:noFill/>
        </p:spPr>
        <p:txBody>
          <a:bodyPr wrap="square" rtlCol="0">
            <a:spAutoFit/>
          </a:bodyPr>
          <a:lstStyle/>
          <a:p>
            <a:r>
              <a:rPr lang="en-US" sz="1000" b="1" dirty="0"/>
              <a:t>SWOT Observable</a:t>
            </a:r>
          </a:p>
          <a:p>
            <a:r>
              <a:rPr lang="en-US" sz="1000" b="1" dirty="0"/>
              <a:t>GRADES</a:t>
            </a:r>
          </a:p>
          <a:p>
            <a:r>
              <a:rPr lang="en-US" sz="1000" b="1" dirty="0"/>
              <a:t>USGS NHD</a:t>
            </a:r>
          </a:p>
        </p:txBody>
      </p:sp>
      <p:sp>
        <p:nvSpPr>
          <p:cNvPr id="12" name="TextBox 11">
            <a:extLst>
              <a:ext uri="{FF2B5EF4-FFF2-40B4-BE49-F238E27FC236}">
                <a16:creationId xmlns:a16="http://schemas.microsoft.com/office/drawing/2014/main" id="{88499B3C-EB79-4EB2-9CC2-184823F49EAD}"/>
              </a:ext>
            </a:extLst>
          </p:cNvPr>
          <p:cNvSpPr txBox="1"/>
          <p:nvPr/>
        </p:nvSpPr>
        <p:spPr>
          <a:xfrm>
            <a:off x="5713494" y="1979802"/>
            <a:ext cx="5201175" cy="4524315"/>
          </a:xfrm>
          <a:prstGeom prst="rect">
            <a:avLst/>
          </a:prstGeom>
          <a:noFill/>
        </p:spPr>
        <p:txBody>
          <a:bodyPr wrap="square" rtlCol="0">
            <a:spAutoFit/>
          </a:bodyPr>
          <a:lstStyle/>
          <a:p>
            <a:r>
              <a:rPr lang="en-US" dirty="0"/>
              <a:t>Given SWOT’s limits on observing rivers (and the overwhelming biogeochemical influence of small streams), can we merge SWOT remote sensing with modeling to estimate fluxes in small streams?</a:t>
            </a:r>
          </a:p>
          <a:p>
            <a:endParaRPr lang="en-US" dirty="0"/>
          </a:p>
          <a:p>
            <a:pPr marL="342900" indent="-342900">
              <a:buAutoNum type="arabicParenR"/>
            </a:pPr>
            <a:r>
              <a:rPr lang="en-US" dirty="0"/>
              <a:t>Remotely sense evasion of CO2 parcels in </a:t>
            </a:r>
            <a:r>
              <a:rPr lang="en-US" b="1" dirty="0">
                <a:solidFill>
                  <a:srgbClr val="BF5950"/>
                </a:solidFill>
              </a:rPr>
              <a:t>SWOT rivers</a:t>
            </a:r>
          </a:p>
          <a:p>
            <a:pPr marL="342900" indent="-342900">
              <a:buAutoNum type="arabicParenR"/>
            </a:pPr>
            <a:r>
              <a:rPr lang="en-US" dirty="0"/>
              <a:t>Push those parcels upstream via inverse advection/evasion modeling (from the CT project)</a:t>
            </a:r>
          </a:p>
          <a:p>
            <a:pPr marL="342900" indent="-342900">
              <a:buAutoNum type="arabicParenR"/>
            </a:pPr>
            <a:r>
              <a:rPr lang="en-US" dirty="0"/>
              <a:t>Estimate how much CO2 must have entered the </a:t>
            </a:r>
            <a:r>
              <a:rPr lang="en-US" b="1" dirty="0">
                <a:solidFill>
                  <a:srgbClr val="252525"/>
                </a:solidFill>
              </a:rPr>
              <a:t>1</a:t>
            </a:r>
            <a:r>
              <a:rPr lang="en-US" b="1" baseline="30000" dirty="0">
                <a:solidFill>
                  <a:srgbClr val="252525"/>
                </a:solidFill>
              </a:rPr>
              <a:t>st</a:t>
            </a:r>
            <a:r>
              <a:rPr lang="en-US" b="1" dirty="0">
                <a:solidFill>
                  <a:srgbClr val="252525"/>
                </a:solidFill>
              </a:rPr>
              <a:t> order streams </a:t>
            </a:r>
            <a:r>
              <a:rPr lang="en-US" dirty="0">
                <a:solidFill>
                  <a:srgbClr val="252525"/>
                </a:solidFill>
              </a:rPr>
              <a:t>(i.e. initial size of parcel)</a:t>
            </a:r>
          </a:p>
          <a:p>
            <a:pPr marL="342900" indent="-342900">
              <a:buAutoNum type="arabicParenR"/>
            </a:pPr>
            <a:endParaRPr lang="en-US" dirty="0">
              <a:solidFill>
                <a:srgbClr val="252525"/>
              </a:solidFill>
            </a:endParaRPr>
          </a:p>
          <a:p>
            <a:r>
              <a:rPr lang="en-US" dirty="0">
                <a:solidFill>
                  <a:srgbClr val="252525"/>
                </a:solidFill>
              </a:rPr>
              <a:t>All told, this would be a way to remotely sense average terrestrial CO2 inputs</a:t>
            </a:r>
          </a:p>
          <a:p>
            <a:r>
              <a:rPr lang="en-US" dirty="0">
                <a:solidFill>
                  <a:srgbClr val="252525"/>
                </a:solidFill>
              </a:rPr>
              <a:t>	Assuming I can run the model in reverse……</a:t>
            </a:r>
            <a:endParaRPr lang="en-US" dirty="0"/>
          </a:p>
          <a:p>
            <a:endParaRPr lang="en-US" dirty="0"/>
          </a:p>
        </p:txBody>
      </p:sp>
      <p:sp>
        <p:nvSpPr>
          <p:cNvPr id="16" name="Oval 15">
            <a:extLst>
              <a:ext uri="{FF2B5EF4-FFF2-40B4-BE49-F238E27FC236}">
                <a16:creationId xmlns:a16="http://schemas.microsoft.com/office/drawing/2014/main" id="{8EC60C2E-1946-426B-AA4C-5D5F1B53DA2C}"/>
              </a:ext>
            </a:extLst>
          </p:cNvPr>
          <p:cNvSpPr/>
          <p:nvPr/>
        </p:nvSpPr>
        <p:spPr>
          <a:xfrm>
            <a:off x="2169129" y="4848836"/>
            <a:ext cx="628618" cy="4697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RS</a:t>
            </a:r>
          </a:p>
          <a:p>
            <a:pPr algn="ctr"/>
            <a:r>
              <a:rPr lang="en-US" sz="1200" dirty="0"/>
              <a:t>CO2</a:t>
            </a:r>
          </a:p>
        </p:txBody>
      </p:sp>
      <p:cxnSp>
        <p:nvCxnSpPr>
          <p:cNvPr id="14" name="Straight Arrow Connector 13">
            <a:extLst>
              <a:ext uri="{FF2B5EF4-FFF2-40B4-BE49-F238E27FC236}">
                <a16:creationId xmlns:a16="http://schemas.microsoft.com/office/drawing/2014/main" id="{6D8E30D4-399C-4B72-B3C2-D6E439A2664A}"/>
              </a:ext>
            </a:extLst>
          </p:cNvPr>
          <p:cNvCxnSpPr>
            <a:cxnSpLocks/>
          </p:cNvCxnSpPr>
          <p:nvPr/>
        </p:nvCxnSpPr>
        <p:spPr>
          <a:xfrm flipH="1" flipV="1">
            <a:off x="738231" y="4278385"/>
            <a:ext cx="1602297" cy="80534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B15E0AA-01FF-4EBC-B15A-B370DA4477DF}"/>
              </a:ext>
            </a:extLst>
          </p:cNvPr>
          <p:cNvSpPr/>
          <p:nvPr/>
        </p:nvSpPr>
        <p:spPr>
          <a:xfrm>
            <a:off x="-35654" y="3716323"/>
            <a:ext cx="1050721" cy="805343"/>
          </a:xfrm>
          <a:prstGeom prst="ellipse">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CO2 concentration</a:t>
            </a:r>
          </a:p>
        </p:txBody>
      </p:sp>
    </p:spTree>
    <p:extLst>
      <p:ext uri="{BB962C8B-B14F-4D97-AF65-F5344CB8AC3E}">
        <p14:creationId xmlns:p14="http://schemas.microsoft.com/office/powerpoint/2010/main" val="137928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5E8A-E298-4079-A437-A8C0C41FB510}"/>
              </a:ext>
            </a:extLst>
          </p:cNvPr>
          <p:cNvSpPr>
            <a:spLocks noGrp="1"/>
          </p:cNvSpPr>
          <p:nvPr>
            <p:ph type="ctrTitle"/>
          </p:nvPr>
        </p:nvSpPr>
        <p:spPr/>
        <p:txBody>
          <a:bodyPr/>
          <a:lstStyle/>
          <a:p>
            <a:r>
              <a:rPr lang="en-US" dirty="0"/>
              <a:t>RS of CO2 in the Connecticut</a:t>
            </a:r>
          </a:p>
        </p:txBody>
      </p:sp>
      <p:sp>
        <p:nvSpPr>
          <p:cNvPr id="3" name="Subtitle 2">
            <a:extLst>
              <a:ext uri="{FF2B5EF4-FFF2-40B4-BE49-F238E27FC236}">
                <a16:creationId xmlns:a16="http://schemas.microsoft.com/office/drawing/2014/main" id="{C3296E1A-6212-42A3-878A-8332936D4F04}"/>
              </a:ext>
            </a:extLst>
          </p:cNvPr>
          <p:cNvSpPr>
            <a:spLocks noGrp="1"/>
          </p:cNvSpPr>
          <p:nvPr>
            <p:ph type="subTitle" idx="1"/>
          </p:nvPr>
        </p:nvSpPr>
        <p:spPr/>
        <p:txBody>
          <a:bodyPr/>
          <a:lstStyle/>
          <a:p>
            <a:r>
              <a:rPr lang="en-US" dirty="0"/>
              <a:t>Specifically, RS of potential flux of laterally-transferred, headwater-sourced CO2……</a:t>
            </a:r>
          </a:p>
        </p:txBody>
      </p:sp>
    </p:spTree>
    <p:extLst>
      <p:ext uri="{BB962C8B-B14F-4D97-AF65-F5344CB8AC3E}">
        <p14:creationId xmlns:p14="http://schemas.microsoft.com/office/powerpoint/2010/main" val="210842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E51C-23A5-4BD8-9096-C61D23CE4333}"/>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806C8C94-FFE8-479B-BF91-9E9ED2DF6EA7}"/>
              </a:ext>
            </a:extLst>
          </p:cNvPr>
          <p:cNvSpPr>
            <a:spLocks noGrp="1"/>
          </p:cNvSpPr>
          <p:nvPr>
            <p:ph idx="1"/>
          </p:nvPr>
        </p:nvSpPr>
        <p:spPr>
          <a:xfrm>
            <a:off x="838200" y="1825625"/>
            <a:ext cx="10515600" cy="4584140"/>
          </a:xfrm>
        </p:spPr>
        <p:txBody>
          <a:bodyPr>
            <a:normAutofit fontScale="92500" lnSpcReduction="10000"/>
          </a:bodyPr>
          <a:lstStyle/>
          <a:p>
            <a:r>
              <a:rPr lang="en-US" b="1" dirty="0"/>
              <a:t>Reparametrized model </a:t>
            </a:r>
            <a:r>
              <a:rPr lang="en-US" dirty="0"/>
              <a:t>to address problems w/ observed CO2 in air</a:t>
            </a:r>
          </a:p>
          <a:p>
            <a:pPr lvl="1"/>
            <a:r>
              <a:rPr lang="en-US" dirty="0"/>
              <a:t>Apparently, stan models ‘don’t behave’ when observables are used within transformed parameters</a:t>
            </a:r>
          </a:p>
          <a:p>
            <a:pPr lvl="1"/>
            <a:r>
              <a:rPr lang="en-US"/>
              <a:t>Simpler algebra</a:t>
            </a:r>
            <a:endParaRPr lang="en-US" dirty="0"/>
          </a:p>
          <a:p>
            <a:r>
              <a:rPr lang="en-US" b="1" dirty="0"/>
              <a:t>Model diagnostics</a:t>
            </a:r>
          </a:p>
          <a:p>
            <a:pPr lvl="1"/>
            <a:r>
              <a:rPr lang="en-US" dirty="0"/>
              <a:t>Does model adequately approximate the posterior?</a:t>
            </a:r>
          </a:p>
          <a:p>
            <a:pPr lvl="1"/>
            <a:r>
              <a:rPr lang="en-US" dirty="0"/>
              <a:t>Do chains sufficiently converge?</a:t>
            </a:r>
          </a:p>
          <a:p>
            <a:pPr lvl="1"/>
            <a:r>
              <a:rPr lang="en-US" dirty="0"/>
              <a:t>Autocorrelation of MCMC samples</a:t>
            </a:r>
          </a:p>
          <a:p>
            <a:pPr lvl="2"/>
            <a:r>
              <a:rPr lang="en-US" dirty="0"/>
              <a:t>“MCMC samples are dependent. This does not effect the validity of inference on the posterior if the samplers has time to explore the posterior distribution, but it does affect the efficiency of the sampler. In other words, highly correlated MCMC samplers requires more samples to produce the same level of Monte Carlo error for an estimate.”</a:t>
            </a:r>
          </a:p>
          <a:p>
            <a:r>
              <a:rPr lang="en-US" b="1" dirty="0"/>
              <a:t>Model fit</a:t>
            </a:r>
          </a:p>
          <a:p>
            <a:pPr lvl="1"/>
            <a:r>
              <a:rPr lang="en-US" dirty="0"/>
              <a:t>Preliminary CT runs</a:t>
            </a:r>
          </a:p>
        </p:txBody>
      </p:sp>
    </p:spTree>
    <p:extLst>
      <p:ext uri="{BB962C8B-B14F-4D97-AF65-F5344CB8AC3E}">
        <p14:creationId xmlns:p14="http://schemas.microsoft.com/office/powerpoint/2010/main" val="288003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2036-ECBE-4491-AAEB-C7639F99FC0A}"/>
              </a:ext>
            </a:extLst>
          </p:cNvPr>
          <p:cNvSpPr>
            <a:spLocks noGrp="1"/>
          </p:cNvSpPr>
          <p:nvPr>
            <p:ph type="title"/>
          </p:nvPr>
        </p:nvSpPr>
        <p:spPr/>
        <p:txBody>
          <a:bodyPr/>
          <a:lstStyle/>
          <a:p>
            <a:r>
              <a:rPr lang="en-US" dirty="0"/>
              <a:t>What I’ve Done in CT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F880FF-93B4-4960-A8E8-7BDD8D603312}"/>
                  </a:ext>
                </a:extLst>
              </p:cNvPr>
              <p:cNvSpPr>
                <a:spLocks noGrp="1"/>
              </p:cNvSpPr>
              <p:nvPr>
                <p:ph idx="1"/>
              </p:nvPr>
            </p:nvSpPr>
            <p:spPr/>
            <p:txBody>
              <a:bodyPr>
                <a:normAutofit fontScale="92500" lnSpcReduction="10000"/>
              </a:bodyPr>
              <a:lstStyle/>
              <a:p>
                <a:r>
                  <a:rPr lang="en-US" dirty="0"/>
                  <a:t>1) Get widths and heights for the CT network</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0, </m:t>
                        </m:r>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𝑖</m:t>
                        </m:r>
                      </m:sub>
                      <m:sup>
                        <m:r>
                          <a:rPr lang="en-US" b="0" i="1" smtClean="0">
                            <a:latin typeface="Cambria Math" panose="02040503050406030204" pitchFamily="18" charset="0"/>
                          </a:rPr>
                          <m:t>−0.3</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sub>
                      <m:sup>
                        <m:r>
                          <a:rPr lang="en-US" b="0" i="1" smtClean="0">
                            <a:latin typeface="Cambria Math" panose="02040503050406030204" pitchFamily="18" charset="0"/>
                          </a:rPr>
                          <m:t>−0.6</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𝑖</m:t>
                        </m:r>
                      </m:sub>
                      <m:sup>
                        <m:r>
                          <a:rPr lang="en-US" b="0" i="1" smtClean="0">
                            <a:latin typeface="Cambria Math" panose="02040503050406030204" pitchFamily="18" charset="0"/>
                          </a:rPr>
                          <m:t>0.6</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up>
                        <m:r>
                          <a:rPr lang="en-US" b="0" i="1" smtClean="0">
                            <a:latin typeface="Cambria Math" panose="02040503050406030204" pitchFamily="18" charset="0"/>
                          </a:rPr>
                          <m:t>0.6</m:t>
                        </m:r>
                      </m:sup>
                    </m:sSubSup>
                    <m:r>
                      <a:rPr lang="en-US" b="0" i="1" smtClean="0">
                        <a:latin typeface="Cambria Math" panose="02040503050406030204" pitchFamily="18" charset="0"/>
                      </a:rPr>
                      <m:t>]</m:t>
                    </m:r>
                  </m:oMath>
                </a14:m>
                <a:r>
                  <a:rPr lang="en-US" dirty="0"/>
                  <a:t> where H0 is mean reach elevation from NHD and depth equation is from Dingman (2007)</a:t>
                </a:r>
              </a:p>
              <a:p>
                <a:r>
                  <a:rPr lang="en-US" dirty="0"/>
                  <a:t>2) Ran CO2 advection/evasion model for network for 30 days</a:t>
                </a:r>
              </a:p>
              <a:p>
                <a:pPr lvl="1"/>
                <a:r>
                  <a:rPr lang="en-US" dirty="0"/>
                  <a:t>Currently ignoring lakes/reservoirs</a:t>
                </a:r>
              </a:p>
              <a:p>
                <a:pPr lvl="1"/>
                <a:r>
                  <a:rPr lang="en-US" dirty="0"/>
                  <a:t>Provides in-stream CO2 and CO2 flux for every reach</a:t>
                </a:r>
              </a:p>
              <a:p>
                <a:pPr lvl="2"/>
                <a14:m>
                  <m:oMath xmlns:m="http://schemas.openxmlformats.org/officeDocument/2006/math">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e>
                      <m:sub>
                        <m:r>
                          <a:rPr lang="en-US" b="0" i="1" smtClean="0">
                            <a:latin typeface="Cambria Math" panose="02040503050406030204" pitchFamily="18" charset="0"/>
                          </a:rPr>
                          <m:t>𝑒𝑣𝑎𝑑𝑒𝑑</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𝑟𝑒𝑎𝑐h</m:t>
                    </m:r>
                    <m:r>
                      <a:rPr lang="en-US" b="0" i="1" smtClean="0">
                        <a:latin typeface="Cambria Math" panose="02040503050406030204" pitchFamily="18" charset="0"/>
                      </a:rPr>
                      <m:t> </m:t>
                    </m:r>
                    <m:r>
                      <a:rPr lang="en-US" b="0" i="1" smtClean="0">
                        <a:latin typeface="Cambria Math" panose="02040503050406030204" pitchFamily="18" charset="0"/>
                      </a:rPr>
                      <m:t>𝑠𝑢𝑟𝑓𝑎𝑐𝑒</m:t>
                    </m:r>
                    <m:r>
                      <a:rPr lang="en-US" b="0" i="1" smtClean="0">
                        <a:latin typeface="Cambria Math" panose="02040503050406030204" pitchFamily="18" charset="0"/>
                      </a:rPr>
                      <m:t> </m:t>
                    </m:r>
                    <m:r>
                      <a:rPr lang="en-US" b="0" i="1" smtClean="0">
                        <a:latin typeface="Cambria Math" panose="02040503050406030204" pitchFamily="18" charset="0"/>
                      </a:rPr>
                      <m:t>𝑎𝑟𝑒𝑎</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𝐻𝑅𝑇</m:t>
                    </m:r>
                  </m:oMath>
                </a14:m>
                <a:endParaRPr lang="en-US" b="0" dirty="0"/>
              </a:p>
              <a:p>
                <a:pPr lvl="2"/>
                <a14:m>
                  <m:oMath xmlns:m="http://schemas.openxmlformats.org/officeDocument/2006/math">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3</m:t>
                                </m:r>
                              </m:sup>
                            </m:sSup>
                            <m:r>
                              <a:rPr lang="en-US" b="0" i="1" smtClean="0">
                                <a:latin typeface="Cambria Math" panose="02040503050406030204" pitchFamily="18" charset="0"/>
                              </a:rPr>
                              <m:t>𝑇</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e>
                      <m:sub>
                        <m:r>
                          <a:rPr lang="en-US" b="0" i="1" smtClean="0">
                            <a:latin typeface="Cambria Math" panose="02040503050406030204" pitchFamily="18" charset="0"/>
                          </a:rPr>
                          <m:t>𝑒𝑣𝑎𝑑𝑒𝑑</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3</m:t>
                                </m:r>
                              </m:sup>
                            </m:sSup>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m:t>
                        </m:r>
                      </m:num>
                      <m:den>
                        <m:r>
                          <a:rPr lang="en-US" b="0" i="1" smtClean="0">
                            <a:latin typeface="Cambria Math" panose="02040503050406030204" pitchFamily="18" charset="0"/>
                          </a:rPr>
                          <m:t>𝐻𝑅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den>
                    </m:f>
                  </m:oMath>
                </a14:m>
                <a:endParaRPr lang="en-US" dirty="0"/>
              </a:p>
              <a:p>
                <a:pPr lvl="1"/>
                <a:r>
                  <a:rPr lang="en-US" dirty="0"/>
                  <a:t>DIFFERENT GAS TRANSFER VELOCITY MODEL FROM MY BAYESIAN ONE</a:t>
                </a:r>
              </a:p>
              <a:p>
                <a:r>
                  <a:rPr lang="en-US" dirty="0"/>
                  <a:t>3) Extract part of the CT main stem and run Bayesian model on those reaches</a:t>
                </a:r>
              </a:p>
            </p:txBody>
          </p:sp>
        </mc:Choice>
        <mc:Fallback>
          <p:sp>
            <p:nvSpPr>
              <p:cNvPr id="3" name="Content Placeholder 2">
                <a:extLst>
                  <a:ext uri="{FF2B5EF4-FFF2-40B4-BE49-F238E27FC236}">
                    <a16:creationId xmlns:a16="http://schemas.microsoft.com/office/drawing/2014/main" id="{81F880FF-93B4-4960-A8E8-7BDD8D603312}"/>
                  </a:ext>
                </a:extLst>
              </p:cNvPr>
              <p:cNvSpPr>
                <a:spLocks noGrp="1" noRot="1" noChangeAspect="1" noMove="1" noResize="1" noEditPoints="1" noAdjustHandles="1" noChangeArrowheads="1" noChangeShapeType="1" noTextEdit="1"/>
              </p:cNvSpPr>
              <p:nvPr>
                <p:ph idx="1"/>
              </p:nvPr>
            </p:nvSpPr>
            <p:spPr>
              <a:blipFill>
                <a:blip r:embed="rId2"/>
                <a:stretch>
                  <a:fillRect l="-928" t="-2801" r="-812"/>
                </a:stretch>
              </a:blipFill>
            </p:spPr>
            <p:txBody>
              <a:bodyPr/>
              <a:lstStyle/>
              <a:p>
                <a:r>
                  <a:rPr lang="en-US">
                    <a:noFill/>
                  </a:rPr>
                  <a:t> </a:t>
                </a:r>
              </a:p>
            </p:txBody>
          </p:sp>
        </mc:Fallback>
      </mc:AlternateContent>
    </p:spTree>
    <p:extLst>
      <p:ext uri="{BB962C8B-B14F-4D97-AF65-F5344CB8AC3E}">
        <p14:creationId xmlns:p14="http://schemas.microsoft.com/office/powerpoint/2010/main" val="267315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F2DFEF9C-C65C-4C30-A8C2-459B828022DF}"/>
              </a:ext>
            </a:extLst>
          </p:cNvPr>
          <p:cNvPicPr>
            <a:picLocks noChangeAspect="1"/>
          </p:cNvPicPr>
          <p:nvPr/>
        </p:nvPicPr>
        <p:blipFill rotWithShape="1">
          <a:blip r:embed="rId2">
            <a:extLst>
              <a:ext uri="{28A0092B-C50C-407E-A947-70E740481C1C}">
                <a14:useLocalDpi xmlns:a14="http://schemas.microsoft.com/office/drawing/2010/main" val="0"/>
              </a:ext>
            </a:extLst>
          </a:blip>
          <a:srcRect l="29191"/>
          <a:stretch/>
        </p:blipFill>
        <p:spPr>
          <a:xfrm>
            <a:off x="125506" y="421169"/>
            <a:ext cx="8633012" cy="6015662"/>
          </a:xfrm>
          <a:prstGeom prst="rect">
            <a:avLst/>
          </a:prstGeom>
        </p:spPr>
      </p:pic>
      <p:sp>
        <p:nvSpPr>
          <p:cNvPr id="4" name="Right Brace 3">
            <a:extLst>
              <a:ext uri="{FF2B5EF4-FFF2-40B4-BE49-F238E27FC236}">
                <a16:creationId xmlns:a16="http://schemas.microsoft.com/office/drawing/2014/main" id="{1A4FC4D8-28D3-43A8-9165-F6BA496BA8FB}"/>
              </a:ext>
            </a:extLst>
          </p:cNvPr>
          <p:cNvSpPr/>
          <p:nvPr/>
        </p:nvSpPr>
        <p:spPr>
          <a:xfrm>
            <a:off x="3998259" y="806824"/>
            <a:ext cx="2788024" cy="5244352"/>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329C8F4F-69AF-445E-80FE-751CA2324103}"/>
              </a:ext>
            </a:extLst>
          </p:cNvPr>
          <p:cNvSpPr txBox="1"/>
          <p:nvPr/>
        </p:nvSpPr>
        <p:spPr>
          <a:xfrm>
            <a:off x="8919883" y="628000"/>
            <a:ext cx="3478306" cy="1200329"/>
          </a:xfrm>
          <a:prstGeom prst="rect">
            <a:avLst/>
          </a:prstGeom>
          <a:noFill/>
        </p:spPr>
        <p:txBody>
          <a:bodyPr wrap="square" rtlCol="0">
            <a:spAutoFit/>
          </a:bodyPr>
          <a:lstStyle/>
          <a:p>
            <a:r>
              <a:rPr lang="en-US" sz="2400" b="1" dirty="0"/>
              <a:t>I used the five reaches separating Hadley and Northampton/Hatfield!!</a:t>
            </a:r>
          </a:p>
        </p:txBody>
      </p:sp>
      <p:sp>
        <p:nvSpPr>
          <p:cNvPr id="6" name="TextBox 5">
            <a:extLst>
              <a:ext uri="{FF2B5EF4-FFF2-40B4-BE49-F238E27FC236}">
                <a16:creationId xmlns:a16="http://schemas.microsoft.com/office/drawing/2014/main" id="{38BF75B8-C889-4ACE-9E3A-BCAFFCB91DE8}"/>
              </a:ext>
            </a:extLst>
          </p:cNvPr>
          <p:cNvSpPr txBox="1"/>
          <p:nvPr/>
        </p:nvSpPr>
        <p:spPr>
          <a:xfrm>
            <a:off x="6786283" y="3198167"/>
            <a:ext cx="690282" cy="461665"/>
          </a:xfrm>
          <a:prstGeom prst="rect">
            <a:avLst/>
          </a:prstGeom>
          <a:noFill/>
        </p:spPr>
        <p:txBody>
          <a:bodyPr wrap="square" rtlCol="0">
            <a:spAutoFit/>
          </a:bodyPr>
          <a:lstStyle/>
          <a:p>
            <a:r>
              <a:rPr lang="en-US" sz="2400" b="1" dirty="0" err="1"/>
              <a:t>Ish</a:t>
            </a:r>
            <a:endParaRPr lang="en-US" sz="2400" b="1" dirty="0"/>
          </a:p>
        </p:txBody>
      </p:sp>
    </p:spTree>
    <p:extLst>
      <p:ext uri="{BB962C8B-B14F-4D97-AF65-F5344CB8AC3E}">
        <p14:creationId xmlns:p14="http://schemas.microsoft.com/office/powerpoint/2010/main" val="27528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computer&#10;&#10;Description automatically generated">
            <a:extLst>
              <a:ext uri="{FF2B5EF4-FFF2-40B4-BE49-F238E27FC236}">
                <a16:creationId xmlns:a16="http://schemas.microsoft.com/office/drawing/2014/main" id="{BC384B3F-E87D-465B-A50E-FD407147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1691"/>
            <a:ext cx="12192000" cy="5936752"/>
          </a:xfrm>
          <a:prstGeom prst="rect">
            <a:avLst/>
          </a:prstGeom>
        </p:spPr>
      </p:pic>
      <p:sp>
        <p:nvSpPr>
          <p:cNvPr id="2" name="Title 1">
            <a:extLst>
              <a:ext uri="{FF2B5EF4-FFF2-40B4-BE49-F238E27FC236}">
                <a16:creationId xmlns:a16="http://schemas.microsoft.com/office/drawing/2014/main" id="{A07CC547-E9B2-42FF-9098-CE8A45E4934C}"/>
              </a:ext>
            </a:extLst>
          </p:cNvPr>
          <p:cNvSpPr>
            <a:spLocks noGrp="1"/>
          </p:cNvSpPr>
          <p:nvPr>
            <p:ph type="title"/>
          </p:nvPr>
        </p:nvSpPr>
        <p:spPr>
          <a:xfrm>
            <a:off x="0" y="0"/>
            <a:ext cx="10515600" cy="940171"/>
          </a:xfrm>
        </p:spPr>
        <p:txBody>
          <a:bodyPr/>
          <a:lstStyle/>
          <a:p>
            <a:r>
              <a:rPr lang="en-US" dirty="0"/>
              <a:t>Model diagnostics using ‘</a:t>
            </a:r>
            <a:r>
              <a:rPr lang="en-US" dirty="0" err="1"/>
              <a:t>shinystan</a:t>
            </a:r>
            <a:r>
              <a:rPr lang="en-US" dirty="0"/>
              <a:t>’</a:t>
            </a:r>
          </a:p>
        </p:txBody>
      </p:sp>
      <p:sp>
        <p:nvSpPr>
          <p:cNvPr id="5" name="TextBox 4">
            <a:extLst>
              <a:ext uri="{FF2B5EF4-FFF2-40B4-BE49-F238E27FC236}">
                <a16:creationId xmlns:a16="http://schemas.microsoft.com/office/drawing/2014/main" id="{01499EE5-A8FE-44DA-99DA-B3B33E1A46D5}"/>
              </a:ext>
            </a:extLst>
          </p:cNvPr>
          <p:cNvSpPr txBox="1"/>
          <p:nvPr/>
        </p:nvSpPr>
        <p:spPr>
          <a:xfrm>
            <a:off x="277906" y="5432361"/>
            <a:ext cx="2017058" cy="923330"/>
          </a:xfrm>
          <a:prstGeom prst="rect">
            <a:avLst/>
          </a:prstGeom>
          <a:noFill/>
        </p:spPr>
        <p:txBody>
          <a:bodyPr wrap="square" rtlCol="0">
            <a:spAutoFit/>
          </a:bodyPr>
          <a:lstStyle/>
          <a:p>
            <a:r>
              <a:rPr lang="en-US" b="1" dirty="0"/>
              <a:t>Chains are converging nicely! (</a:t>
            </a:r>
            <a:r>
              <a:rPr lang="en-US" b="1" dirty="0" err="1"/>
              <a:t>Rhat</a:t>
            </a:r>
            <a:r>
              <a:rPr lang="en-US" b="1" dirty="0"/>
              <a:t> &lt;= ~1.01)</a:t>
            </a:r>
          </a:p>
        </p:txBody>
      </p:sp>
      <p:cxnSp>
        <p:nvCxnSpPr>
          <p:cNvPr id="7" name="Straight Arrow Connector 6">
            <a:extLst>
              <a:ext uri="{FF2B5EF4-FFF2-40B4-BE49-F238E27FC236}">
                <a16:creationId xmlns:a16="http://schemas.microsoft.com/office/drawing/2014/main" id="{9B817380-4B0A-47CA-A707-899C42F72D42}"/>
              </a:ext>
            </a:extLst>
          </p:cNvPr>
          <p:cNvCxnSpPr>
            <a:cxnSpLocks/>
            <a:stCxn id="5" idx="3"/>
          </p:cNvCxnSpPr>
          <p:nvPr/>
        </p:nvCxnSpPr>
        <p:spPr>
          <a:xfrm flipV="1">
            <a:off x="2294964" y="5495365"/>
            <a:ext cx="681318" cy="398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808CE15-B4DC-46C3-AD46-05034FA2E975}"/>
              </a:ext>
            </a:extLst>
          </p:cNvPr>
          <p:cNvSpPr txBox="1"/>
          <p:nvPr/>
        </p:nvSpPr>
        <p:spPr>
          <a:xfrm>
            <a:off x="1066801" y="3428749"/>
            <a:ext cx="2017058" cy="646331"/>
          </a:xfrm>
          <a:prstGeom prst="rect">
            <a:avLst/>
          </a:prstGeom>
          <a:noFill/>
        </p:spPr>
        <p:txBody>
          <a:bodyPr wrap="square" rtlCol="0">
            <a:spAutoFit/>
          </a:bodyPr>
          <a:lstStyle/>
          <a:p>
            <a:r>
              <a:rPr lang="en-US" b="1" dirty="0"/>
              <a:t>Posterior logFCO2, 4</a:t>
            </a:r>
            <a:r>
              <a:rPr lang="en-US" b="1" baseline="30000" dirty="0"/>
              <a:t>th</a:t>
            </a:r>
            <a:r>
              <a:rPr lang="en-US" b="1" dirty="0"/>
              <a:t> time step</a:t>
            </a:r>
          </a:p>
        </p:txBody>
      </p:sp>
      <p:cxnSp>
        <p:nvCxnSpPr>
          <p:cNvPr id="10" name="Straight Arrow Connector 9">
            <a:extLst>
              <a:ext uri="{FF2B5EF4-FFF2-40B4-BE49-F238E27FC236}">
                <a16:creationId xmlns:a16="http://schemas.microsoft.com/office/drawing/2014/main" id="{442E928E-B799-49C5-8767-BADFEDA329D0}"/>
              </a:ext>
            </a:extLst>
          </p:cNvPr>
          <p:cNvCxnSpPr>
            <a:cxnSpLocks/>
            <a:stCxn id="9" idx="3"/>
          </p:cNvCxnSpPr>
          <p:nvPr/>
        </p:nvCxnSpPr>
        <p:spPr>
          <a:xfrm>
            <a:off x="3083859" y="3751915"/>
            <a:ext cx="1380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B45F07C-0945-4B0B-B170-21BD2A7A71BE}"/>
              </a:ext>
            </a:extLst>
          </p:cNvPr>
          <p:cNvSpPr txBox="1"/>
          <p:nvPr/>
        </p:nvSpPr>
        <p:spPr>
          <a:xfrm>
            <a:off x="8615082" y="2077600"/>
            <a:ext cx="3245224" cy="923330"/>
          </a:xfrm>
          <a:prstGeom prst="rect">
            <a:avLst/>
          </a:prstGeom>
          <a:noFill/>
        </p:spPr>
        <p:txBody>
          <a:bodyPr wrap="square" rtlCol="0">
            <a:spAutoFit/>
          </a:bodyPr>
          <a:lstStyle/>
          <a:p>
            <a:r>
              <a:rPr lang="en-US" b="1" dirty="0"/>
              <a:t>Autocorrelation not a problem, as </a:t>
            </a:r>
            <a:r>
              <a:rPr lang="en-US" b="1" dirty="0" err="1"/>
              <a:t>n_eff</a:t>
            </a:r>
            <a:r>
              <a:rPr lang="en-US" b="1" dirty="0"/>
              <a:t> &lt; 1/100</a:t>
            </a:r>
            <a:r>
              <a:rPr lang="en-US" b="1" baseline="30000" dirty="0"/>
              <a:t>th</a:t>
            </a:r>
            <a:r>
              <a:rPr lang="en-US" b="1" dirty="0"/>
              <a:t> of # iterations (here: 50)</a:t>
            </a:r>
          </a:p>
        </p:txBody>
      </p:sp>
      <p:cxnSp>
        <p:nvCxnSpPr>
          <p:cNvPr id="14" name="Straight Arrow Connector 13">
            <a:extLst>
              <a:ext uri="{FF2B5EF4-FFF2-40B4-BE49-F238E27FC236}">
                <a16:creationId xmlns:a16="http://schemas.microsoft.com/office/drawing/2014/main" id="{4BB275FB-5BEF-49F2-9CB7-178FE9258E28}"/>
              </a:ext>
            </a:extLst>
          </p:cNvPr>
          <p:cNvCxnSpPr>
            <a:cxnSpLocks/>
            <a:stCxn id="13" idx="1"/>
          </p:cNvCxnSpPr>
          <p:nvPr/>
        </p:nvCxnSpPr>
        <p:spPr>
          <a:xfrm flipH="1" flipV="1">
            <a:off x="5441576" y="2077602"/>
            <a:ext cx="3173506" cy="461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34CE414-A2A4-4415-91E8-941E0B9B17AC}"/>
              </a:ext>
            </a:extLst>
          </p:cNvPr>
          <p:cNvCxnSpPr>
            <a:cxnSpLocks/>
            <a:stCxn id="5" idx="3"/>
          </p:cNvCxnSpPr>
          <p:nvPr/>
        </p:nvCxnSpPr>
        <p:spPr>
          <a:xfrm flipV="1">
            <a:off x="2294964" y="2077600"/>
            <a:ext cx="2052918" cy="3816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6B0A13D-1C22-4FD8-9031-B22295DB89DF}"/>
              </a:ext>
            </a:extLst>
          </p:cNvPr>
          <p:cNvCxnSpPr>
            <a:cxnSpLocks/>
            <a:stCxn id="13" idx="1"/>
          </p:cNvCxnSpPr>
          <p:nvPr/>
        </p:nvCxnSpPr>
        <p:spPr>
          <a:xfrm flipH="1">
            <a:off x="8462682" y="2539265"/>
            <a:ext cx="152400" cy="772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201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593BEC-C91A-4108-811A-01D6390C5F0D}"/>
              </a:ext>
            </a:extLst>
          </p:cNvPr>
          <p:cNvPicPr>
            <a:picLocks noChangeAspect="1"/>
          </p:cNvPicPr>
          <p:nvPr/>
        </p:nvPicPr>
        <p:blipFill>
          <a:blip r:embed="rId2"/>
          <a:stretch>
            <a:fillRect/>
          </a:stretch>
        </p:blipFill>
        <p:spPr>
          <a:xfrm>
            <a:off x="6006821" y="2142565"/>
            <a:ext cx="6185180" cy="4715435"/>
          </a:xfrm>
          <a:prstGeom prst="rect">
            <a:avLst/>
          </a:prstGeom>
        </p:spPr>
      </p:pic>
      <p:sp>
        <p:nvSpPr>
          <p:cNvPr id="2" name="Title 1">
            <a:extLst>
              <a:ext uri="{FF2B5EF4-FFF2-40B4-BE49-F238E27FC236}">
                <a16:creationId xmlns:a16="http://schemas.microsoft.com/office/drawing/2014/main" id="{5AC9B441-61A7-41AD-9631-87162D6CDF72}"/>
              </a:ext>
            </a:extLst>
          </p:cNvPr>
          <p:cNvSpPr>
            <a:spLocks noGrp="1"/>
          </p:cNvSpPr>
          <p:nvPr>
            <p:ph type="title"/>
          </p:nvPr>
        </p:nvSpPr>
        <p:spPr>
          <a:xfrm>
            <a:off x="0" y="0"/>
            <a:ext cx="10515600" cy="1325563"/>
          </a:xfrm>
        </p:spPr>
        <p:txBody>
          <a:bodyPr/>
          <a:lstStyle/>
          <a:p>
            <a:r>
              <a:rPr lang="en-US" dirty="0"/>
              <a:t>Reasonable</a:t>
            </a:r>
            <a:br>
              <a:rPr lang="en-US" dirty="0"/>
            </a:br>
            <a:r>
              <a:rPr lang="en-US" dirty="0"/>
              <a:t>prior</a:t>
            </a:r>
          </a:p>
        </p:txBody>
      </p:sp>
      <p:sp>
        <p:nvSpPr>
          <p:cNvPr id="5" name="TextBox 4">
            <a:extLst>
              <a:ext uri="{FF2B5EF4-FFF2-40B4-BE49-F238E27FC236}">
                <a16:creationId xmlns:a16="http://schemas.microsoft.com/office/drawing/2014/main" id="{1BFC4DE3-1167-4B0A-BDCE-2325FE5C8350}"/>
              </a:ext>
            </a:extLst>
          </p:cNvPr>
          <p:cNvSpPr txBox="1"/>
          <p:nvPr/>
        </p:nvSpPr>
        <p:spPr>
          <a:xfrm>
            <a:off x="1694329" y="1132098"/>
            <a:ext cx="5011270" cy="646331"/>
          </a:xfrm>
          <a:prstGeom prst="rect">
            <a:avLst/>
          </a:prstGeom>
          <a:noFill/>
        </p:spPr>
        <p:txBody>
          <a:bodyPr wrap="square" rtlCol="0">
            <a:spAutoFit/>
          </a:bodyPr>
          <a:lstStyle/>
          <a:p>
            <a:r>
              <a:rPr lang="en-US" dirty="0"/>
              <a:t>Remember that widths are static, so dynamics are achieved using just water surface heights</a:t>
            </a:r>
          </a:p>
        </p:txBody>
      </p:sp>
      <p:sp>
        <p:nvSpPr>
          <p:cNvPr id="7" name="TextBox 6">
            <a:extLst>
              <a:ext uri="{FF2B5EF4-FFF2-40B4-BE49-F238E27FC236}">
                <a16:creationId xmlns:a16="http://schemas.microsoft.com/office/drawing/2014/main" id="{CE0C2ED0-6008-407D-A9FD-772572914B8C}"/>
              </a:ext>
            </a:extLst>
          </p:cNvPr>
          <p:cNvSpPr txBox="1"/>
          <p:nvPr/>
        </p:nvSpPr>
        <p:spPr>
          <a:xfrm>
            <a:off x="6705599" y="2618537"/>
            <a:ext cx="2590800" cy="646331"/>
          </a:xfrm>
          <a:prstGeom prst="rect">
            <a:avLst/>
          </a:prstGeom>
          <a:noFill/>
        </p:spPr>
        <p:txBody>
          <a:bodyPr wrap="square" rtlCol="0">
            <a:spAutoFit/>
          </a:bodyPr>
          <a:lstStyle/>
          <a:p>
            <a:r>
              <a:rPr lang="en-US" b="1" dirty="0"/>
              <a:t>R2: </a:t>
            </a:r>
            <a:r>
              <a:rPr lang="en-US" dirty="0"/>
              <a:t>0.71</a:t>
            </a:r>
          </a:p>
          <a:p>
            <a:r>
              <a:rPr lang="en-US" b="1" dirty="0"/>
              <a:t>RMSE: </a:t>
            </a:r>
            <a:r>
              <a:rPr lang="en-US" dirty="0"/>
              <a:t>0.23 g/m2*</a:t>
            </a:r>
            <a:r>
              <a:rPr lang="en-US" dirty="0" err="1"/>
              <a:t>dy</a:t>
            </a:r>
            <a:endParaRPr lang="en-US" dirty="0"/>
          </a:p>
        </p:txBody>
      </p:sp>
      <p:pic>
        <p:nvPicPr>
          <p:cNvPr id="10" name="Picture 9">
            <a:extLst>
              <a:ext uri="{FF2B5EF4-FFF2-40B4-BE49-F238E27FC236}">
                <a16:creationId xmlns:a16="http://schemas.microsoft.com/office/drawing/2014/main" id="{2ABC1DC2-6C45-4654-8068-3CE9520BC66E}"/>
              </a:ext>
            </a:extLst>
          </p:cNvPr>
          <p:cNvPicPr>
            <a:picLocks noChangeAspect="1"/>
          </p:cNvPicPr>
          <p:nvPr/>
        </p:nvPicPr>
        <p:blipFill>
          <a:blip r:embed="rId3"/>
          <a:stretch>
            <a:fillRect/>
          </a:stretch>
        </p:blipFill>
        <p:spPr>
          <a:xfrm>
            <a:off x="-1" y="2214282"/>
            <a:ext cx="6091109" cy="4643717"/>
          </a:xfrm>
          <a:prstGeom prst="rect">
            <a:avLst/>
          </a:prstGeom>
        </p:spPr>
      </p:pic>
    </p:spTree>
    <p:extLst>
      <p:ext uri="{BB962C8B-B14F-4D97-AF65-F5344CB8AC3E}">
        <p14:creationId xmlns:p14="http://schemas.microsoft.com/office/powerpoint/2010/main" val="227444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590DF2-B825-4224-A657-0858EEEAB791}"/>
              </a:ext>
            </a:extLst>
          </p:cNvPr>
          <p:cNvPicPr>
            <a:picLocks noChangeAspect="1"/>
          </p:cNvPicPr>
          <p:nvPr/>
        </p:nvPicPr>
        <p:blipFill>
          <a:blip r:embed="rId2"/>
          <a:stretch>
            <a:fillRect/>
          </a:stretch>
        </p:blipFill>
        <p:spPr>
          <a:xfrm>
            <a:off x="6014744" y="2151529"/>
            <a:ext cx="6173422" cy="4706471"/>
          </a:xfrm>
          <a:prstGeom prst="rect">
            <a:avLst/>
          </a:prstGeom>
        </p:spPr>
      </p:pic>
      <p:sp>
        <p:nvSpPr>
          <p:cNvPr id="2" name="Title 1">
            <a:extLst>
              <a:ext uri="{FF2B5EF4-FFF2-40B4-BE49-F238E27FC236}">
                <a16:creationId xmlns:a16="http://schemas.microsoft.com/office/drawing/2014/main" id="{5AC9B441-61A7-41AD-9631-87162D6CDF72}"/>
              </a:ext>
            </a:extLst>
          </p:cNvPr>
          <p:cNvSpPr>
            <a:spLocks noGrp="1"/>
          </p:cNvSpPr>
          <p:nvPr>
            <p:ph type="title"/>
          </p:nvPr>
        </p:nvSpPr>
        <p:spPr>
          <a:xfrm>
            <a:off x="416858" y="257548"/>
            <a:ext cx="10515600" cy="1325563"/>
          </a:xfrm>
        </p:spPr>
        <p:txBody>
          <a:bodyPr/>
          <a:lstStyle/>
          <a:p>
            <a:r>
              <a:rPr lang="en-US" dirty="0">
                <a:sym typeface="Wingdings" panose="05000000000000000000" pitchFamily="2" charset="2"/>
              </a:rPr>
              <a:t>Worse CO2 priors</a:t>
            </a:r>
            <a:endParaRPr lang="en-US" dirty="0"/>
          </a:p>
        </p:txBody>
      </p:sp>
      <p:sp>
        <p:nvSpPr>
          <p:cNvPr id="7" name="TextBox 6">
            <a:extLst>
              <a:ext uri="{FF2B5EF4-FFF2-40B4-BE49-F238E27FC236}">
                <a16:creationId xmlns:a16="http://schemas.microsoft.com/office/drawing/2014/main" id="{CE0C2ED0-6008-407D-A9FD-772572914B8C}"/>
              </a:ext>
            </a:extLst>
          </p:cNvPr>
          <p:cNvSpPr txBox="1"/>
          <p:nvPr/>
        </p:nvSpPr>
        <p:spPr>
          <a:xfrm>
            <a:off x="6660776" y="2505670"/>
            <a:ext cx="2590800" cy="646331"/>
          </a:xfrm>
          <a:prstGeom prst="rect">
            <a:avLst/>
          </a:prstGeom>
          <a:noFill/>
        </p:spPr>
        <p:txBody>
          <a:bodyPr wrap="square" rtlCol="0">
            <a:spAutoFit/>
          </a:bodyPr>
          <a:lstStyle/>
          <a:p>
            <a:r>
              <a:rPr lang="en-US" b="1" dirty="0"/>
              <a:t>R2: </a:t>
            </a:r>
            <a:r>
              <a:rPr lang="en-US" dirty="0"/>
              <a:t>0.69</a:t>
            </a:r>
          </a:p>
          <a:p>
            <a:r>
              <a:rPr lang="en-US" b="1" dirty="0"/>
              <a:t>RMSE: </a:t>
            </a:r>
            <a:r>
              <a:rPr lang="en-US" dirty="0"/>
              <a:t>0.85 g/m2*</a:t>
            </a:r>
            <a:r>
              <a:rPr lang="en-US" dirty="0" err="1"/>
              <a:t>dy</a:t>
            </a:r>
            <a:endParaRPr lang="en-US" dirty="0"/>
          </a:p>
        </p:txBody>
      </p:sp>
      <p:pic>
        <p:nvPicPr>
          <p:cNvPr id="11" name="Picture 10">
            <a:extLst>
              <a:ext uri="{FF2B5EF4-FFF2-40B4-BE49-F238E27FC236}">
                <a16:creationId xmlns:a16="http://schemas.microsoft.com/office/drawing/2014/main" id="{DA5A062B-2A58-4A95-AD57-147D96706FC0}"/>
              </a:ext>
            </a:extLst>
          </p:cNvPr>
          <p:cNvPicPr>
            <a:picLocks noChangeAspect="1"/>
          </p:cNvPicPr>
          <p:nvPr/>
        </p:nvPicPr>
        <p:blipFill>
          <a:blip r:embed="rId3"/>
          <a:stretch>
            <a:fillRect/>
          </a:stretch>
        </p:blipFill>
        <p:spPr>
          <a:xfrm>
            <a:off x="0" y="2210555"/>
            <a:ext cx="6096000" cy="4647446"/>
          </a:xfrm>
          <a:prstGeom prst="rect">
            <a:avLst/>
          </a:prstGeom>
        </p:spPr>
      </p:pic>
    </p:spTree>
    <p:extLst>
      <p:ext uri="{BB962C8B-B14F-4D97-AF65-F5344CB8AC3E}">
        <p14:creationId xmlns:p14="http://schemas.microsoft.com/office/powerpoint/2010/main" val="329350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68A234-0B01-40B7-A9CB-48C368D1FAA2}"/>
              </a:ext>
            </a:extLst>
          </p:cNvPr>
          <p:cNvPicPr>
            <a:picLocks noChangeAspect="1"/>
          </p:cNvPicPr>
          <p:nvPr/>
        </p:nvPicPr>
        <p:blipFill>
          <a:blip r:embed="rId2"/>
          <a:stretch>
            <a:fillRect/>
          </a:stretch>
        </p:blipFill>
        <p:spPr>
          <a:xfrm>
            <a:off x="6112647" y="2223247"/>
            <a:ext cx="6079353" cy="4634754"/>
          </a:xfrm>
          <a:prstGeom prst="rect">
            <a:avLst/>
          </a:prstGeom>
        </p:spPr>
      </p:pic>
      <p:sp>
        <p:nvSpPr>
          <p:cNvPr id="2" name="Title 1">
            <a:extLst>
              <a:ext uri="{FF2B5EF4-FFF2-40B4-BE49-F238E27FC236}">
                <a16:creationId xmlns:a16="http://schemas.microsoft.com/office/drawing/2014/main" id="{5AC9B441-61A7-41AD-9631-87162D6CDF72}"/>
              </a:ext>
            </a:extLst>
          </p:cNvPr>
          <p:cNvSpPr>
            <a:spLocks noGrp="1"/>
          </p:cNvSpPr>
          <p:nvPr>
            <p:ph type="title"/>
          </p:nvPr>
        </p:nvSpPr>
        <p:spPr>
          <a:xfrm>
            <a:off x="416858" y="257548"/>
            <a:ext cx="10515600" cy="1325563"/>
          </a:xfrm>
        </p:spPr>
        <p:txBody>
          <a:bodyPr/>
          <a:lstStyle/>
          <a:p>
            <a:r>
              <a:rPr lang="en-US" dirty="0"/>
              <a:t>Northern CT river, ~100m wide</a:t>
            </a:r>
          </a:p>
        </p:txBody>
      </p:sp>
      <p:sp>
        <p:nvSpPr>
          <p:cNvPr id="7" name="TextBox 6">
            <a:extLst>
              <a:ext uri="{FF2B5EF4-FFF2-40B4-BE49-F238E27FC236}">
                <a16:creationId xmlns:a16="http://schemas.microsoft.com/office/drawing/2014/main" id="{CE0C2ED0-6008-407D-A9FD-772572914B8C}"/>
              </a:ext>
            </a:extLst>
          </p:cNvPr>
          <p:cNvSpPr txBox="1"/>
          <p:nvPr/>
        </p:nvSpPr>
        <p:spPr>
          <a:xfrm>
            <a:off x="6849034" y="2627501"/>
            <a:ext cx="2590800" cy="646331"/>
          </a:xfrm>
          <a:prstGeom prst="rect">
            <a:avLst/>
          </a:prstGeom>
          <a:noFill/>
        </p:spPr>
        <p:txBody>
          <a:bodyPr wrap="square" rtlCol="0">
            <a:spAutoFit/>
          </a:bodyPr>
          <a:lstStyle/>
          <a:p>
            <a:r>
              <a:rPr lang="en-US" b="1" dirty="0"/>
              <a:t>R2: </a:t>
            </a:r>
            <a:r>
              <a:rPr lang="en-US" dirty="0"/>
              <a:t>0.58</a:t>
            </a:r>
          </a:p>
          <a:p>
            <a:r>
              <a:rPr lang="en-US" b="1" dirty="0"/>
              <a:t>RMSE: </a:t>
            </a:r>
            <a:r>
              <a:rPr lang="en-US" dirty="0"/>
              <a:t>1.75 g/m2*</a:t>
            </a:r>
            <a:r>
              <a:rPr lang="en-US" dirty="0" err="1"/>
              <a:t>dy</a:t>
            </a:r>
            <a:endParaRPr lang="en-US" dirty="0"/>
          </a:p>
        </p:txBody>
      </p:sp>
      <p:pic>
        <p:nvPicPr>
          <p:cNvPr id="3" name="Picture 2">
            <a:extLst>
              <a:ext uri="{FF2B5EF4-FFF2-40B4-BE49-F238E27FC236}">
                <a16:creationId xmlns:a16="http://schemas.microsoft.com/office/drawing/2014/main" id="{6BE15B29-B8E9-4EA9-9006-580A2D97AD21}"/>
              </a:ext>
            </a:extLst>
          </p:cNvPr>
          <p:cNvPicPr>
            <a:picLocks noChangeAspect="1"/>
          </p:cNvPicPr>
          <p:nvPr/>
        </p:nvPicPr>
        <p:blipFill>
          <a:blip r:embed="rId3"/>
          <a:stretch>
            <a:fillRect/>
          </a:stretch>
        </p:blipFill>
        <p:spPr>
          <a:xfrm>
            <a:off x="-1" y="2223248"/>
            <a:ext cx="6079352" cy="4634754"/>
          </a:xfrm>
          <a:prstGeom prst="rect">
            <a:avLst/>
          </a:prstGeom>
        </p:spPr>
      </p:pic>
    </p:spTree>
    <p:extLst>
      <p:ext uri="{BB962C8B-B14F-4D97-AF65-F5344CB8AC3E}">
        <p14:creationId xmlns:p14="http://schemas.microsoft.com/office/powerpoint/2010/main" val="3061968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602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CT Paper</vt:lpstr>
      <vt:lpstr>RS of CO2 in the Connecticut</vt:lpstr>
      <vt:lpstr>Updates</vt:lpstr>
      <vt:lpstr>What I’ve Done in CT</vt:lpstr>
      <vt:lpstr>PowerPoint Presentation</vt:lpstr>
      <vt:lpstr>Model diagnostics using ‘shinystan’</vt:lpstr>
      <vt:lpstr>Reasonable prior</vt:lpstr>
      <vt:lpstr>Worse CO2 priors</vt:lpstr>
      <vt:lpstr>Northern CT river, ~100m wide</vt:lpstr>
      <vt:lpstr>In the weeds: RS of CO2 parcels</vt:lpstr>
      <vt:lpstr>Eventually…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Brinkerhoff</dc:creator>
  <cp:lastModifiedBy>Craig Brinkerhoff</cp:lastModifiedBy>
  <cp:revision>133</cp:revision>
  <dcterms:created xsi:type="dcterms:W3CDTF">2020-07-21T20:11:06Z</dcterms:created>
  <dcterms:modified xsi:type="dcterms:W3CDTF">2020-07-27T16:26:30Z</dcterms:modified>
</cp:coreProperties>
</file>