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6007"/>
    <a:srgbClr val="416183"/>
    <a:srgbClr val="1D9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3AC4-40DC-4CBE-929B-8B2495986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A8B4D-9182-47BD-A9C6-CD086BBFD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6E9B3-1267-4C8A-9F36-98492A1F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34DF-AEEC-4DEF-8352-B1012A440AC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28C7-9024-41E6-B0D2-AA17B030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2F3A2-133B-499D-B4BE-D0C7B3A2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832-64D8-4E6D-96CD-6DEAC8BD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BEAB-CB9D-44A3-9910-088678C8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10DCC-CA79-4968-81AA-0ED563AE0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B56B-C68D-4794-9C4C-8B9A9932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34DF-AEEC-4DEF-8352-B1012A440AC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04C3-E517-4567-B69D-1BB9869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52A9E-5F64-47CC-89E1-68859C4E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832-64D8-4E6D-96CD-6DEAC8BD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0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63564-12ED-4F30-A503-27C9775F1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92FB0-84C8-45F4-80D9-574293D59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765C-702B-4450-B8C7-1CAD713D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34DF-AEEC-4DEF-8352-B1012A440AC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98797-CDD0-46A1-B367-6AD921FD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06161-B012-481E-8808-08CF418C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832-64D8-4E6D-96CD-6DEAC8BD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2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83EA-67FB-43BD-8BA4-FC6B5AED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5336-2FA0-461F-AF07-300B50EA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09448-C6BF-4808-8393-B176B082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34DF-AEEC-4DEF-8352-B1012A440AC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5B3D-9714-43AA-8780-A12BEA90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973C8-A01F-42E6-A921-3E7214EB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832-64D8-4E6D-96CD-6DEAC8BD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022B-E303-4095-A611-365BD825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6FDAC-2962-4E1E-960E-C300EDD0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3D2F-74B6-499C-AB7F-09522E4F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34DF-AEEC-4DEF-8352-B1012A440AC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FCEE-7E9B-452B-974D-C2F4EC64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6E0C5-1243-4BC2-B21F-88A3E39D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832-64D8-4E6D-96CD-6DEAC8BD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7FE8-0E50-4CA2-BDD0-97D4CBDE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5B68-1052-4B76-AC2F-612EFB3A5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27C72-6D8E-490A-84A3-02614F1EE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C4062-F04C-4B02-8DFE-41A24632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34DF-AEEC-4DEF-8352-B1012A440AC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ECA-1B04-4123-860D-709DBEC4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A9B52-F5ED-4BFD-8FCB-8DC6DA4A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832-64D8-4E6D-96CD-6DEAC8BD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4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DE8D-2902-44C6-99E7-AC2D1802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CB958-7666-4C64-8150-ED981382F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C052B-A507-4245-AECA-901F75967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66841-1BC8-4AB3-9FAB-E0308E562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0C653-5BA8-4F39-AAD8-8DBF9F878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D04BB-2B7F-4155-9F80-F0861B60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34DF-AEEC-4DEF-8352-B1012A440AC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91BF4-6F17-42D3-B666-85FD4743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85D0F-6FAF-467D-A0C1-46EC690B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832-64D8-4E6D-96CD-6DEAC8BD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8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8C6-045E-4308-9676-667961F9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88FC-32AC-4076-8D1B-8DDC0578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34DF-AEEC-4DEF-8352-B1012A440AC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9FC87-4649-4AFE-90F7-7965A5C8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02C35-2C1C-4690-BC4E-9FE6BAEE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832-64D8-4E6D-96CD-6DEAC8BD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5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0335F-7BC4-41F3-9578-0065AD7F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34DF-AEEC-4DEF-8352-B1012A440AC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11EF8-5EFE-47E9-B948-9EA8C505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7A384-DF0F-4BDA-A86D-70BE0B8B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832-64D8-4E6D-96CD-6DEAC8BD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3900-7551-43BF-BBE8-9041CC8B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00B-5CD8-42F9-90AA-F5126C7CA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51850-77A4-468E-89A4-D9D39BAAB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5DA57-C137-48DF-95CE-1C5C4D33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34DF-AEEC-4DEF-8352-B1012A440AC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BF59C-84D8-4AA3-A637-A5E8679B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C9EA4-B1A2-446F-8B3B-4AFD8B60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832-64D8-4E6D-96CD-6DEAC8BD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5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1C87-0DC0-40B2-8BAB-1C4EE14E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F1B5B-C5F3-4652-999B-48FD1398D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A3EA2-4B36-4682-8967-8129B566C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7874C-6966-4BC7-868F-7130E424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34DF-AEEC-4DEF-8352-B1012A440AC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BB35F-815D-4E8C-9E6A-15211F23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4544-6D8D-40BC-8157-8A49005F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832-64D8-4E6D-96CD-6DEAC8BD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1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50DFB-6A9C-4FBA-A567-7F339B2C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28E32-0EE6-4AE4-ACEF-279D34254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3989-33E7-4358-8F0D-55748DE2C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34DF-AEEC-4DEF-8352-B1012A440AC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91D6-1FCA-4C64-B43D-709B154B4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5F11C-0D41-4AD6-B2DD-0C68FC68C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5832-64D8-4E6D-96CD-6DEAC8BD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6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.ac.uk/reader/24272177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DE68-97F0-44CE-9428-666C5B42A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SWOT </a:t>
            </a:r>
            <a:r>
              <a:rPr lang="en-US" dirty="0" err="1"/>
              <a:t>biogeochemsitry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7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9E0F-8B4A-4BC5-94CC-0064E7C8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C2723-7D6C-4040-8BF5-698D7A2A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CT so I can test across dozens of reaches</a:t>
            </a:r>
          </a:p>
          <a:p>
            <a:r>
              <a:rPr lang="en-US" dirty="0"/>
              <a:t>Ran some BAM tests</a:t>
            </a:r>
          </a:p>
          <a:p>
            <a:r>
              <a:rPr lang="en-US" dirty="0"/>
              <a:t>Inspired by BAM results, ran similar tests on CO2 model</a:t>
            </a:r>
          </a:p>
        </p:txBody>
      </p:sp>
    </p:spTree>
    <p:extLst>
      <p:ext uri="{BB962C8B-B14F-4D97-AF65-F5344CB8AC3E}">
        <p14:creationId xmlns:p14="http://schemas.microsoft.com/office/powerpoint/2010/main" val="75232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070C-F25B-4DF7-934C-C5B10AD6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9" y="201335"/>
            <a:ext cx="8574248" cy="2525087"/>
          </a:xfrm>
        </p:spPr>
        <p:txBody>
          <a:bodyPr>
            <a:normAutofit/>
          </a:bodyPr>
          <a:lstStyle/>
          <a:p>
            <a:r>
              <a:rPr lang="en-US" dirty="0"/>
              <a:t>Set up CT so I can test across dozens of reaches</a:t>
            </a:r>
          </a:p>
        </p:txBody>
      </p:sp>
      <p:pic>
        <p:nvPicPr>
          <p:cNvPr id="6" name="Picture 5" descr="A picture containing flower&#10;&#10;Description automatically generated">
            <a:extLst>
              <a:ext uri="{FF2B5EF4-FFF2-40B4-BE49-F238E27FC236}">
                <a16:creationId xmlns:a16="http://schemas.microsoft.com/office/drawing/2014/main" id="{0C4F288F-8728-4115-B644-35B63764BE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4" t="5382" r="18766" b="7767"/>
          <a:stretch/>
        </p:blipFill>
        <p:spPr>
          <a:xfrm>
            <a:off x="9516413" y="0"/>
            <a:ext cx="2675588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674AA5-8C0A-4456-B418-4A350FD02C32}"/>
              </a:ext>
            </a:extLst>
          </p:cNvPr>
          <p:cNvCxnSpPr>
            <a:cxnSpLocks/>
          </p:cNvCxnSpPr>
          <p:nvPr/>
        </p:nvCxnSpPr>
        <p:spPr>
          <a:xfrm flipH="1" flipV="1">
            <a:off x="10336385" y="4789494"/>
            <a:ext cx="703528" cy="6717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1D98BE-CB30-4D11-86C5-4ED53EE88CE4}"/>
              </a:ext>
            </a:extLst>
          </p:cNvPr>
          <p:cNvCxnSpPr>
            <a:cxnSpLocks/>
          </p:cNvCxnSpPr>
          <p:nvPr/>
        </p:nvCxnSpPr>
        <p:spPr>
          <a:xfrm flipH="1" flipV="1">
            <a:off x="10719733" y="3298272"/>
            <a:ext cx="259134" cy="332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91EA1B-6698-42E9-BD87-2FA2B846D944}"/>
              </a:ext>
            </a:extLst>
          </p:cNvPr>
          <p:cNvCxnSpPr>
            <a:cxnSpLocks/>
          </p:cNvCxnSpPr>
          <p:nvPr/>
        </p:nvCxnSpPr>
        <p:spPr>
          <a:xfrm flipV="1">
            <a:off x="9393852" y="1198421"/>
            <a:ext cx="1455448" cy="6717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245865-D698-41C2-BF23-2CEDE78E5107}"/>
              </a:ext>
            </a:extLst>
          </p:cNvPr>
          <p:cNvSpPr txBox="1"/>
          <p:nvPr/>
        </p:nvSpPr>
        <p:spPr>
          <a:xfrm>
            <a:off x="7971890" y="1504619"/>
            <a:ext cx="20587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16183"/>
                </a:solidFill>
              </a:rPr>
              <a:t>NHD reaches</a:t>
            </a:r>
          </a:p>
          <a:p>
            <a:r>
              <a:rPr lang="en-US" sz="1400" dirty="0">
                <a:solidFill>
                  <a:srgbClr val="416183"/>
                </a:solidFill>
              </a:rPr>
              <a:t>Where all the </a:t>
            </a:r>
            <a:r>
              <a:rPr lang="en-US" sz="1400" dirty="0" err="1">
                <a:solidFill>
                  <a:srgbClr val="416183"/>
                </a:solidFill>
              </a:rPr>
              <a:t>biogeochem</a:t>
            </a:r>
            <a:r>
              <a:rPr lang="en-US" sz="1400" dirty="0">
                <a:solidFill>
                  <a:srgbClr val="416183"/>
                </a:solidFill>
              </a:rPr>
              <a:t> happens!!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D40B1-C108-48D4-A448-5CBEBDA343BE}"/>
              </a:ext>
            </a:extLst>
          </p:cNvPr>
          <p:cNvSpPr txBox="1"/>
          <p:nvPr/>
        </p:nvSpPr>
        <p:spPr>
          <a:xfrm>
            <a:off x="10978867" y="3269338"/>
            <a:ext cx="1335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D9A74"/>
                </a:solidFill>
              </a:rPr>
              <a:t>Non-SWOT-observable GRADES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219513-671C-434F-BC13-B95B0331C254}"/>
              </a:ext>
            </a:extLst>
          </p:cNvPr>
          <p:cNvSpPr txBox="1"/>
          <p:nvPr/>
        </p:nvSpPr>
        <p:spPr>
          <a:xfrm>
            <a:off x="10950429" y="5351826"/>
            <a:ext cx="1241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F6007"/>
                </a:solidFill>
              </a:rPr>
              <a:t>SWOT-observable GRADES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7550D6-BF07-4773-B455-CF0145B8BAC9}"/>
              </a:ext>
            </a:extLst>
          </p:cNvPr>
          <p:cNvSpPr txBox="1"/>
          <p:nvPr/>
        </p:nvSpPr>
        <p:spPr>
          <a:xfrm>
            <a:off x="872455" y="2581837"/>
            <a:ext cx="55507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According to the internet, SWOT will observe ~10km reaches of rivers &gt; 100m wide</a:t>
            </a:r>
          </a:p>
          <a:p>
            <a:endParaRPr lang="en-US" dirty="0"/>
          </a:p>
          <a:p>
            <a:r>
              <a:rPr lang="en-US" dirty="0"/>
              <a:t>This conveniently ~aligns with the 8</a:t>
            </a:r>
            <a:r>
              <a:rPr lang="en-US" baseline="30000" dirty="0"/>
              <a:t>th</a:t>
            </a:r>
            <a:r>
              <a:rPr lang="en-US" dirty="0"/>
              <a:t> order of this system (most of CT main stem)</a:t>
            </a:r>
          </a:p>
          <a:p>
            <a:endParaRPr lang="en-US" dirty="0"/>
          </a:p>
          <a:p>
            <a:r>
              <a:rPr lang="en-US" dirty="0"/>
              <a:t>I broke the 8</a:t>
            </a:r>
            <a:r>
              <a:rPr lang="en-US" baseline="30000" dirty="0"/>
              <a:t>th</a:t>
            </a:r>
            <a:r>
              <a:rPr lang="en-US" dirty="0"/>
              <a:t> order of the NHD into ~10km segments</a:t>
            </a:r>
          </a:p>
          <a:p>
            <a:r>
              <a:rPr lang="en-US" dirty="0"/>
              <a:t>	-NHD reaches are ~0.5km in length, so I treat 	them as </a:t>
            </a:r>
            <a:r>
              <a:rPr lang="en-US" dirty="0" err="1"/>
              <a:t>xs</a:t>
            </a:r>
            <a:r>
              <a:rPr lang="en-US" dirty="0"/>
              <a:t> w/in these SWOT reaches</a:t>
            </a:r>
          </a:p>
          <a:p>
            <a:endParaRPr lang="en-US" dirty="0"/>
          </a:p>
          <a:p>
            <a:r>
              <a:rPr lang="en-US" b="1" dirty="0"/>
              <a:t>Ultimately, 39 SWOT reaches each w/  10+ </a:t>
            </a:r>
            <a:r>
              <a:rPr lang="en-US" b="1" dirty="0" err="1"/>
              <a:t>xs</a:t>
            </a:r>
            <a:r>
              <a:rPr lang="en-US" b="1" dirty="0"/>
              <a:t> to validate BEES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2686523-6884-4CB2-AA4B-838DA359613A}"/>
              </a:ext>
            </a:extLst>
          </p:cNvPr>
          <p:cNvSpPr/>
          <p:nvPr/>
        </p:nvSpPr>
        <p:spPr>
          <a:xfrm>
            <a:off x="6423170" y="2888036"/>
            <a:ext cx="3667864" cy="3768629"/>
          </a:xfrm>
          <a:prstGeom prst="leftBrace">
            <a:avLst>
              <a:gd name="adj1" fmla="val 8110"/>
              <a:gd name="adj2" fmla="val 337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9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mplement, pencil&#10;&#10;Description automatically generated">
            <a:extLst>
              <a:ext uri="{FF2B5EF4-FFF2-40B4-BE49-F238E27FC236}">
                <a16:creationId xmlns:a16="http://schemas.microsoft.com/office/drawing/2014/main" id="{7EC09367-4571-4ED8-89F8-C0020CE86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95" y="577024"/>
            <a:ext cx="6839905" cy="59158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872699-16EB-4995-9328-21B46FBF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03" y="180567"/>
            <a:ext cx="4899870" cy="2193517"/>
          </a:xfrm>
        </p:spPr>
        <p:txBody>
          <a:bodyPr/>
          <a:lstStyle/>
          <a:p>
            <a:r>
              <a:rPr lang="en-US" dirty="0"/>
              <a:t>Ran some BAM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05759-224E-43FF-9F2E-7EE1062C9972}"/>
              </a:ext>
            </a:extLst>
          </p:cNvPr>
          <p:cNvSpPr txBox="1"/>
          <p:nvPr/>
        </p:nvSpPr>
        <p:spPr>
          <a:xfrm>
            <a:off x="352338" y="2315361"/>
            <a:ext cx="48998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Colin wants to know how improved BAM would be if single discharge measurements are made</a:t>
            </a:r>
          </a:p>
          <a:p>
            <a:endParaRPr lang="en-US" dirty="0"/>
          </a:p>
          <a:p>
            <a:r>
              <a:rPr lang="en-US" dirty="0"/>
              <a:t>I ran 6 tests on Pepsi 2 data, increasingly constrained by a priori info</a:t>
            </a:r>
          </a:p>
          <a:p>
            <a:r>
              <a:rPr lang="en-US" dirty="0"/>
              <a:t>	</a:t>
            </a:r>
            <a:r>
              <a:rPr lang="en-US" sz="1400" dirty="0"/>
              <a:t>i.e. baseflow/</a:t>
            </a:r>
            <a:r>
              <a:rPr lang="en-US" sz="1400" dirty="0" err="1"/>
              <a:t>lowerbound_Q</a:t>
            </a:r>
            <a:r>
              <a:rPr lang="en-US" sz="1400" dirty="0"/>
              <a:t> is known or 	mean flow/</a:t>
            </a:r>
            <a:r>
              <a:rPr lang="en-US" sz="1400" dirty="0" err="1"/>
              <a:t>Q_hat</a:t>
            </a:r>
            <a:r>
              <a:rPr lang="en-US" sz="1400" dirty="0"/>
              <a:t> is known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Long story short</a:t>
            </a:r>
          </a:p>
          <a:p>
            <a:r>
              <a:rPr lang="en-US" dirty="0"/>
              <a:t>Knowing the upper/lower bounds of Q prior improves BAM accuracy tremendously. Knowing </a:t>
            </a:r>
            <a:r>
              <a:rPr lang="en-US" dirty="0" err="1"/>
              <a:t>Q_hat</a:t>
            </a:r>
            <a:r>
              <a:rPr lang="en-US" dirty="0"/>
              <a:t> a priori does very little.</a:t>
            </a:r>
          </a:p>
        </p:txBody>
      </p:sp>
    </p:spTree>
    <p:extLst>
      <p:ext uri="{BB962C8B-B14F-4D97-AF65-F5344CB8AC3E}">
        <p14:creationId xmlns:p14="http://schemas.microsoft.com/office/powerpoint/2010/main" val="346512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A086-BD5E-422F-928F-2E5843C7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So, what if I a ran similar test on CT main stem?</a:t>
            </a:r>
            <a:br>
              <a:rPr lang="en-US" dirty="0"/>
            </a:br>
            <a:r>
              <a:rPr lang="en-US" sz="1800" dirty="0"/>
              <a:t>With hydrology metrics…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315E5-5198-4B75-BE5B-18110CB7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92" y="1182950"/>
            <a:ext cx="7702064" cy="52970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775E2-D4F5-42E6-BF80-D35E53DC1D73}"/>
              </a:ext>
            </a:extLst>
          </p:cNvPr>
          <p:cNvSpPr txBox="1"/>
          <p:nvPr/>
        </p:nvSpPr>
        <p:spPr>
          <a:xfrm>
            <a:off x="82678" y="1435868"/>
            <a:ext cx="31776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Clearly, the same pattern holds for CO2 but even more extreme…</a:t>
            </a:r>
          </a:p>
          <a:p>
            <a:r>
              <a:rPr lang="en-US" sz="1600" dirty="0"/>
              <a:t>Potential FCO2 is also a much wider range than actual FCO2, which might be highlighting the problem of global bounds</a:t>
            </a:r>
          </a:p>
          <a:p>
            <a:endParaRPr lang="en-US" sz="2200" dirty="0"/>
          </a:p>
          <a:p>
            <a:r>
              <a:rPr lang="en-US" sz="2200" dirty="0"/>
              <a:t>To figure out:</a:t>
            </a:r>
          </a:p>
          <a:p>
            <a:r>
              <a:rPr lang="en-US" sz="2000" dirty="0"/>
              <a:t>1) why KGE is so much better than NSE…</a:t>
            </a:r>
          </a:p>
          <a:p>
            <a:endParaRPr lang="en-US" sz="2000" dirty="0"/>
          </a:p>
          <a:p>
            <a:r>
              <a:rPr lang="en-US" sz="2000" dirty="0"/>
              <a:t>2) Maybe there is someway to guesstimate reasonable bounds using RS?</a:t>
            </a:r>
          </a:p>
          <a:p>
            <a:r>
              <a:rPr lang="en-US" sz="2000" dirty="0"/>
              <a:t>     </a:t>
            </a:r>
            <a:r>
              <a:rPr lang="en-US" sz="1400" dirty="0"/>
              <a:t>Or maybe this influence is less pronounced at SWOT sampling frequencies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DAF51-6CDF-4E8A-B95F-D8061742BFDD}"/>
              </a:ext>
            </a:extLst>
          </p:cNvPr>
          <p:cNvSpPr txBox="1"/>
          <p:nvPr/>
        </p:nvSpPr>
        <p:spPr>
          <a:xfrm>
            <a:off x="9281020" y="6333548"/>
            <a:ext cx="291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https://core.ac.uk/reader/242721772</a:t>
            </a:r>
            <a:endParaRPr lang="en-US" sz="1400" dirty="0"/>
          </a:p>
          <a:p>
            <a:r>
              <a:rPr lang="en-US" sz="1400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200155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811C6-297E-435A-9456-EE182E80B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215" y="359544"/>
            <a:ext cx="3494107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486570-F3A4-48D8-8521-DA474DCEBED3}"/>
              </a:ext>
            </a:extLst>
          </p:cNvPr>
          <p:cNvSpPr txBox="1"/>
          <p:nvPr/>
        </p:nvSpPr>
        <p:spPr>
          <a:xfrm>
            <a:off x="1176603" y="2885813"/>
            <a:ext cx="144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KGE &lt; -0.02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F3A7F-AFD1-4BAA-92F2-333C221F0D37}"/>
              </a:ext>
            </a:extLst>
          </p:cNvPr>
          <p:cNvSpPr txBox="1"/>
          <p:nvPr/>
        </p:nvSpPr>
        <p:spPr>
          <a:xfrm>
            <a:off x="8275088" y="-11885"/>
            <a:ext cx="165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KGE &gt; 0.35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323D5-3A4F-4E5A-AB24-E281EDCF1852}"/>
              </a:ext>
            </a:extLst>
          </p:cNvPr>
          <p:cNvSpPr txBox="1"/>
          <p:nvPr/>
        </p:nvSpPr>
        <p:spPr>
          <a:xfrm>
            <a:off x="4392383" y="1449464"/>
            <a:ext cx="227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-0.02 &lt; KGE &lt; 0.35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9B2E99-E0C8-405B-9097-1084B5F1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732" y="1979535"/>
            <a:ext cx="3494108" cy="3429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EA4C47-7AFF-42CC-BF40-C0D1E1D62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8999"/>
            <a:ext cx="3494108" cy="34290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248A8B-545B-4D0C-BE1F-1141F7F09362}"/>
              </a:ext>
            </a:extLst>
          </p:cNvPr>
          <p:cNvSpPr txBox="1"/>
          <p:nvPr/>
        </p:nvSpPr>
        <p:spPr>
          <a:xfrm>
            <a:off x="8697894" y="5298127"/>
            <a:ext cx="3017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(Randomly sampled from </a:t>
            </a:r>
            <a:r>
              <a:rPr lang="en-US" sz="2400" dirty="0" err="1"/>
              <a:t>tertiles</a:t>
            </a:r>
            <a:r>
              <a:rPr lang="en-US" sz="2400" dirty="0"/>
              <a:t> of KGE)</a:t>
            </a:r>
          </a:p>
        </p:txBody>
      </p:sp>
    </p:spTree>
    <p:extLst>
      <p:ext uri="{BB962C8B-B14F-4D97-AF65-F5344CB8AC3E}">
        <p14:creationId xmlns:p14="http://schemas.microsoft.com/office/powerpoint/2010/main" val="13044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346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More SWOT biogeochemsitry</vt:lpstr>
      <vt:lpstr>Updates</vt:lpstr>
      <vt:lpstr>Set up CT so I can test across dozens of reaches</vt:lpstr>
      <vt:lpstr>Ran some BAM tests</vt:lpstr>
      <vt:lpstr>So, what if I a ran similar test on CT main stem? With hydrology metrics…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SWOT biogeochemsitry</dc:title>
  <dc:creator>Craig Brinkerhoff</dc:creator>
  <cp:lastModifiedBy>Craig Brinkerhoff</cp:lastModifiedBy>
  <cp:revision>64</cp:revision>
  <dcterms:created xsi:type="dcterms:W3CDTF">2020-07-31T15:34:44Z</dcterms:created>
  <dcterms:modified xsi:type="dcterms:W3CDTF">2020-08-03T15:00:07Z</dcterms:modified>
</cp:coreProperties>
</file>