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58" r:id="rId4"/>
    <p:sldId id="264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4T18:13:59.092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</inkml:definitions>
  <inkml:trace contextRef="#ctx0" brushRef="#br0">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BE72A-4A5F-4E5E-AF5E-0C382E393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1EE76-F5D0-4E72-A6BC-2B3DDF276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58256-BAAE-49E7-84B1-3E958B98A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6855-2E43-483E-9CB5-3A768527041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148F8-42C4-4430-A16E-EB9E6E039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3C5EF-4B89-4250-BB37-346EE0FD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DEC4-2B9D-4F81-A400-8912E6C5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9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88E1-4673-4520-8F8A-C2C70E0E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E5BA2-5385-43A0-8844-49D700539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811A4-5C3B-4694-BE1D-F77889CD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6855-2E43-483E-9CB5-3A768527041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1C218-906B-4B8F-8497-673F6269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A836C-7C2C-48D2-87BF-A6E72A3D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DEC4-2B9D-4F81-A400-8912E6C5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8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879934-2C9F-4CD4-8FEA-4ECFF0482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28A3E-AF2F-46A2-A87A-728506ED9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EEC2D-91AF-4FC6-8C30-8E9A4F1C8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6855-2E43-483E-9CB5-3A768527041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5B40B-A323-4BFE-8725-B464474E4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5D885-13B6-4ECA-9978-229F3DDE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DEC4-2B9D-4F81-A400-8912E6C5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4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DEED8-782B-46F5-BCB8-C2550170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C305A-B961-478F-8E34-9C001800A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682F8-5E00-4F3A-B200-82442BC7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6855-2E43-483E-9CB5-3A768527041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53BB5-491E-46A7-93BA-FDC167AE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7472E-5D28-4F1F-9A04-B2A4CCDD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DEC4-2B9D-4F81-A400-8912E6C5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4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42C66-DF90-4D56-97C1-CD752653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1ECEE-A3F4-4C07-8359-F60A2B222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B1BC6-7B2B-4E55-84D3-EC9C6A41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6855-2E43-483E-9CB5-3A768527041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F4B4B-12DD-469F-9112-35AD3472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DD4CF-D1D9-4289-8B2D-FAAD1395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DEC4-2B9D-4F81-A400-8912E6C5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9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03FAA-0A56-4DA4-B633-436ABA213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3414B-54F1-4C42-B933-709D03BBC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A5688-3118-4E70-B185-B9895E7E8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FE9AD-A016-4FB5-B37D-8B0C2900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6855-2E43-483E-9CB5-3A768527041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0A9B1-FB28-42E4-9449-BD6B3594F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2807E-93D3-4E63-8027-66F9F6B7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DEC4-2B9D-4F81-A400-8912E6C5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6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D87A-A5A6-4992-9905-A040CC69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10321-E503-4066-81E8-46F8163C7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1266F-8655-48F2-8D28-D65C193D5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F20FD-104B-4472-94FA-0B3CDF712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92601E-C070-415B-A323-D8C4DD87D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28F02-441D-4E37-A733-7D99DA541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6855-2E43-483E-9CB5-3A768527041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DACEA-2C7E-495A-84C0-DCB893BC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67195-E9A1-487D-B986-779B7321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DEC4-2B9D-4F81-A400-8912E6C5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2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C5C16-C33A-425F-807C-28E4DA26A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F21C7-FD90-4F3F-A347-CB9FF6BD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6855-2E43-483E-9CB5-3A768527041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F4322-97E0-4BEA-9018-1EDBACB2F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36FF4-B1C2-4EF7-81EF-7F1E4720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DEC4-2B9D-4F81-A400-8912E6C5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1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83897C-F81B-4D68-93A8-04E69B0EC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6855-2E43-483E-9CB5-3A768527041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17007-946E-4A71-9A55-97F7EE48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8BFC3-C22E-4576-8431-F56138E6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DEC4-2B9D-4F81-A400-8912E6C5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3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815F-5412-4AE9-B53A-E7C3334D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023FC-E103-475B-9BA6-C0D902225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8BFD0-22F6-4276-8763-319BFC0E4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4724D-D4F8-4AC7-80C9-DE625EA6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6855-2E43-483E-9CB5-3A768527041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72E3B-239E-4E45-9432-C3D6CA3E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CDA29-5F06-433E-9104-6B7B54F33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DEC4-2B9D-4F81-A400-8912E6C5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9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0419-88FE-4D9E-A1ED-A8BDB56C6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C2797F-6378-4E56-9B8D-09261CD7B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096AD-E2A3-4404-B7ED-90A14D851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81EBC-BDAC-408A-AF33-550F15A2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6855-2E43-483E-9CB5-3A768527041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9D9A4-EBA6-4D3C-A6FC-BD9A9A70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A6ECB-A1F2-4A03-A7A4-F53163CC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DEC4-2B9D-4F81-A400-8912E6C5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5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36D76E-968B-47D8-A4B5-2C8B87466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C59D7-B3B0-4B5A-A215-2AFB38215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4A1DF-C526-4F67-8905-A91F33919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26855-2E43-483E-9CB5-3A768527041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62CA7-83A4-43F3-BAED-6F6E25693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0658A-6BFA-4643-B129-7BBA52470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3DEC4-2B9D-4F81-A400-8912E6C5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5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A22C-E28B-4999-B717-7945C68766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widths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5EB82-71CB-4DA4-862D-F1E59D7EF2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HRR + Dingman in the Farmington</a:t>
            </a:r>
          </a:p>
        </p:txBody>
      </p:sp>
    </p:spTree>
    <p:extLst>
      <p:ext uri="{BB962C8B-B14F-4D97-AF65-F5344CB8AC3E}">
        <p14:creationId xmlns:p14="http://schemas.microsoft.com/office/powerpoint/2010/main" val="95597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83F72-52CD-4236-90E7-C7CB5BAD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Dingman models after imposing Manning’s equation (and assuming </a:t>
            </a:r>
            <a:r>
              <a:rPr lang="en-US" i="1" dirty="0"/>
              <a:t>r </a:t>
            </a:r>
            <a:r>
              <a:rPr lang="en-US" dirty="0"/>
              <a:t>is known)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3801E-4D8A-4925-87B5-D5D65D5E8A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endParaRPr lang="en-US" b="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endParaRPr lang="en-US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sup>
                            </m:sSubSup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sup>
                    </m:sSup>
                    <m:sSubSup>
                      <m:sSubSup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h𝑟𝑟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f>
                          <m:f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sup>
                    </m:sSub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sup>
                            </m:sSubSup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sup>
                    </m:sSup>
                    <m:sSubSup>
                      <m:sSubSup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h𝑟𝑟</m:t>
                        </m:r>
                      </m:sub>
                      <m:sup>
                        <m:f>
                          <m:f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Green are known (from routing table and HRR discharge)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Blue are unknowns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3801E-4D8A-4925-87B5-D5D65D5E8A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282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BCDEB52-2711-4E0C-940B-D2F18AB46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295"/>
            <a:ext cx="8044526" cy="306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6F79FE-72E9-4715-8F7F-6C3F2F770378}"/>
              </a:ext>
            </a:extLst>
          </p:cNvPr>
          <p:cNvSpPr txBox="1"/>
          <p:nvPr/>
        </p:nvSpPr>
        <p:spPr>
          <a:xfrm>
            <a:off x="8579224" y="508414"/>
            <a:ext cx="32603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 this case, Wb and Db are static. If r changes from 10</a:t>
            </a:r>
            <a:r>
              <a:rPr lang="en-US" sz="2400" b="1" baseline="30000" dirty="0"/>
              <a:t>6 </a:t>
            </a:r>
            <a:r>
              <a:rPr lang="en-US" sz="2400" b="1" dirty="0"/>
              <a:t>to 2, all that will happen is w*d decreases and v increases</a:t>
            </a:r>
          </a:p>
          <a:p>
            <a:endParaRPr lang="en-US" sz="2400" b="1" dirty="0"/>
          </a:p>
          <a:p>
            <a:r>
              <a:rPr lang="en-US" sz="2400" b="1" dirty="0"/>
              <a:t>Thus, D</a:t>
            </a:r>
            <a:r>
              <a:rPr lang="en-US" sz="2400" b="1" baseline="-25000" dirty="0"/>
              <a:t>b </a:t>
            </a:r>
            <a:r>
              <a:rPr lang="en-US" sz="2400" b="1" dirty="0"/>
              <a:t>can be found assuming a rectangular channel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8F1E351-1282-49C3-B5C9-3F9686A53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71850"/>
            <a:ext cx="51435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86418D-AF0B-4E70-BBC4-06A1334E3438}"/>
                  </a:ext>
                </a:extLst>
              </p:cNvPr>
              <p:cNvSpPr txBox="1"/>
              <p:nvPr/>
            </p:nvSpPr>
            <p:spPr>
              <a:xfrm>
                <a:off x="8044526" y="4662842"/>
                <a:ext cx="3949345" cy="1994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0.6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0.3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0.6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  <a:p>
                <a:pPr/>
                <a:endParaRPr lang="en-US" sz="2000" dirty="0"/>
              </a:p>
              <a:p>
                <a:pPr/>
                <a:r>
                  <a:rPr lang="en-US" sz="2000" dirty="0"/>
                  <a:t>(Dingman, 2007; 1984)</a:t>
                </a:r>
              </a:p>
              <a:p>
                <a:pPr/>
                <a:r>
                  <a:rPr lang="en-US" sz="2000" dirty="0"/>
                  <a:t>I think Ferguson too actually…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86418D-AF0B-4E70-BBC4-06A1334E3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526" y="4662842"/>
                <a:ext cx="3949345" cy="1994520"/>
              </a:xfrm>
              <a:prstGeom prst="rect">
                <a:avLst/>
              </a:prstGeom>
              <a:blipFill>
                <a:blip r:embed="rId4"/>
                <a:stretch>
                  <a:fillRect l="-1700" b="-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7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83F72-52CD-4236-90E7-C7CB5BAD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Dingman models after imposing Manning’s equation (and assuming </a:t>
            </a:r>
            <a:r>
              <a:rPr lang="en-US" i="1" dirty="0"/>
              <a:t>r </a:t>
            </a:r>
            <a:r>
              <a:rPr lang="en-US" dirty="0"/>
              <a:t>is known)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3801E-4D8A-4925-87B5-D5D65D5E8A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endParaRPr lang="en-US" b="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endParaRPr lang="en-US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0.6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0.3</m:t>
                                            </m:r>
                                          </m:sup>
                                        </m:sSup>
                                        <m:sSubSup>
                                          <m:sSubSupPr>
                                            <m:ctrlPr>
                                              <a:rPr lang="en-US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0.6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0.6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b/>
                              <m:sup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sup>
                            </m:sSubSup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0.6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0.3</m:t>
                                            </m:r>
                                          </m:sup>
                                        </m:sSup>
                                        <m:sSubSup>
                                          <m:sSubSupPr>
                                            <m:ctrlPr>
                                              <a:rPr lang="en-US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0.6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0.6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b/>
                              <m:sup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sup>
                            </m:sSubSup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Green are known (from routing table and HRR discharge)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Blue are unknowns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3801E-4D8A-4925-87B5-D5D65D5E8A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52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4AE087-D750-4D7E-8F94-B8E9AB6109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93868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SO: what I need are estimates for </a:t>
                </a:r>
                <a:r>
                  <a:rPr lang="en-US" dirty="0">
                    <a:solidFill>
                      <a:schemeClr val="accent1"/>
                    </a:solidFill>
                  </a:rPr>
                  <a:t>W</a:t>
                </a:r>
                <a:r>
                  <a:rPr lang="en-US" baseline="-25000" dirty="0">
                    <a:solidFill>
                      <a:schemeClr val="accent1"/>
                    </a:solidFill>
                  </a:rPr>
                  <a:t>b</a:t>
                </a:r>
                <a:r>
                  <a:rPr lang="en-US" baseline="-25000" dirty="0"/>
                  <a:t> </a:t>
                </a:r>
                <a:r>
                  <a:rPr lang="en-US" dirty="0"/>
                  <a:t>and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Q</a:t>
                </a:r>
                <a:r>
                  <a:rPr lang="en-US" baseline="-25000" dirty="0" err="1">
                    <a:solidFill>
                      <a:schemeClr val="accent1"/>
                    </a:solidFill>
                  </a:rPr>
                  <a:t>b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 err="1"/>
                  <a:t>Peirong’s</a:t>
                </a:r>
                <a:r>
                  <a:rPr lang="en-US" dirty="0"/>
                  <a:t> new paper provides these exactly (Lin et al. 2020)</a:t>
                </a:r>
              </a:p>
              <a:p>
                <a:pPr lvl="1"/>
                <a:r>
                  <a:rPr lang="en-US" dirty="0"/>
                  <a:t>Upscale GRADES W</a:t>
                </a:r>
                <a:r>
                  <a:rPr lang="en-US" baseline="-25000" dirty="0"/>
                  <a:t>b </a:t>
                </a:r>
                <a:r>
                  <a:rPr lang="en-US" dirty="0"/>
                  <a:t>and </a:t>
                </a:r>
                <a:r>
                  <a:rPr lang="en-US" dirty="0" err="1"/>
                  <a:t>Q</a:t>
                </a:r>
                <a:r>
                  <a:rPr lang="en-US" baseline="-25000" dirty="0" err="1"/>
                  <a:t>b</a:t>
                </a:r>
                <a:r>
                  <a:rPr lang="en-US" baseline="-25000" dirty="0"/>
                  <a:t> </a:t>
                </a:r>
                <a:r>
                  <a:rPr lang="en-US" dirty="0"/>
                  <a:t>to the NHD using DHG rating curves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𝑁𝐻𝐷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𝑁𝐻𝐷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WORKFLOW</a:t>
                </a:r>
              </a:p>
              <a:p>
                <a:pPr lvl="1"/>
                <a:r>
                  <a:rPr lang="en-US" dirty="0"/>
                  <a:t>1) run HRR using upscaled W</a:t>
                </a:r>
                <a:r>
                  <a:rPr lang="en-US" baseline="-25000" dirty="0"/>
                  <a:t>b </a:t>
                </a:r>
                <a:r>
                  <a:rPr lang="en-US" dirty="0"/>
                  <a:t>as the Muskingum width parameter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𝑯𝑹𝑹</m:t>
                        </m:r>
                      </m:sub>
                    </m:sSub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sSup>
                      <m:sSup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𝑫𝒊𝒏𝒈𝒎𝒂𝒏</m:t>
                        </m:r>
                      </m:sub>
                    </m:sSub>
                  </m:oMath>
                </a14:m>
                <a:endParaRPr lang="en-US" sz="2200" b="1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𝐺𝑅𝐴𝐷𝐸𝑆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𝐷𝑖𝑛𝑔𝑚𝑎𝑛</m:t>
                            </m:r>
                          </m:sub>
                        </m:sSub>
                      </m:sub>
                    </m:sSub>
                  </m:oMath>
                </a14:m>
                <a:endParaRPr lang="en-US" sz="2200" dirty="0"/>
              </a:p>
              <a:p>
                <a:pPr lvl="1"/>
                <a:r>
                  <a:rPr lang="en-US" dirty="0"/>
                  <a:t>2) Run Dingman models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h𝑟𝑟</m:t>
                        </m:r>
                      </m:sub>
                    </m:sSub>
                  </m:oMath>
                </a14:m>
                <a:r>
                  <a:rPr lang="en-US" sz="18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𝐺𝑅𝐴𝐷𝐸𝑆</m:t>
                        </m:r>
                      </m:sub>
                    </m:sSub>
                  </m:oMath>
                </a14:m>
                <a:r>
                  <a:rPr lang="en-US" sz="18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𝐺𝑅𝐴𝐷𝐸𝑆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2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2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𝐺𝑅𝐴𝐷𝐸𝑆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sz="22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2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2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sz="22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sz="22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2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2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p>
                                            <m:r>
                                              <a:rPr lang="en-US" sz="2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0.6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2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p>
                                            <m:r>
                                              <a:rPr lang="en-US" sz="2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0.3</m:t>
                                            </m:r>
                                          </m:sup>
                                        </m:sSup>
                                        <m:sSubSup>
                                          <m:sSubSupPr>
                                            <m:ctrlPr>
                                              <a:rPr lang="en-US" sz="2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sz="2200" b="0" i="1" smtClean="0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i="1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0" i="1" smtClean="0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𝐺𝑅𝐴𝐷𝐸𝑆</m:t>
                                                </m:r>
                                              </m:sub>
                                            </m:sSub>
                                          </m:sub>
                                          <m:sup>
                                            <m:r>
                                              <a:rPr lang="en-US" sz="2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0.6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22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2200" b="0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b="0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𝐺𝑅𝐴𝐷𝐸𝑆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sz="22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0.6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b/>
                              <m:sup>
                                <m:r>
                                  <a:rPr lang="en-US" sz="22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22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sup>
                            </m:sSubSup>
                            <m:sSup>
                              <m:sSupPr>
                                <m:ctrlPr>
                                  <a:rPr lang="en-US" sz="22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2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2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num>
                                      <m:den>
                                        <m:r>
                                          <a:rPr lang="en-US" sz="22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sz="22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22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22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sup>
                            </m:sSup>
                            <m:sSup>
                              <m:sSupPr>
                                <m:ctrlPr>
                                  <a:rPr lang="en-US" sz="22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2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2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2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22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2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22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sz="22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2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2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2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2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2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sz="22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sup>
                    </m:sSup>
                    <m:sSubSup>
                      <m:sSubSupPr>
                        <m:ctrlPr>
                          <a:rPr lang="en-US" sz="2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h𝑟𝑟</m:t>
                        </m:r>
                      </m:sub>
                      <m:sup>
                        <m:f>
                          <m:fPr>
                            <m:ctrlPr>
                              <a:rPr lang="en-US" sz="22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2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2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2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2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sz="22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sup>
                    </m:sSubSup>
                  </m:oMath>
                </a14:m>
                <a:endParaRPr lang="en-US" sz="22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2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2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𝐺𝑅𝐴𝐷𝐸𝑆</m:t>
                                    </m:r>
                                  </m:sub>
                                </m:sSub>
                              </m:sub>
                              <m:sup>
                                <m:f>
                                  <m:fPr>
                                    <m:ctrlPr>
                                      <a:rPr lang="en-US" sz="22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num>
                                  <m:den>
                                    <m:r>
                                      <a:rPr lang="en-US" sz="22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sz="22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sz="22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2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2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p>
                                            <m:r>
                                              <a:rPr lang="en-US" sz="2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0.6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2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p>
                                            <m:r>
                                              <a:rPr lang="en-US" sz="2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0.3</m:t>
                                            </m:r>
                                          </m:sup>
                                        </m:sSup>
                                        <m:sSubSup>
                                          <m:sSubSupPr>
                                            <m:ctrlPr>
                                              <a:rPr lang="en-US" sz="2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sz="2200" b="0" i="1" smtClean="0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i="1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0" i="1" smtClean="0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𝐺𝑅𝐴𝐷𝐸𝑆</m:t>
                                                </m:r>
                                              </m:sub>
                                            </m:sSub>
                                          </m:sub>
                                          <m:sup>
                                            <m:r>
                                              <a:rPr lang="en-US" sz="2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0.6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22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2200" b="0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b="0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𝐺𝑅𝐴𝐷𝐸𝑆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sz="22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0.6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b/>
                              <m:sup>
                                <m:f>
                                  <m:fPr>
                                    <m:ctrlPr>
                                      <a:rPr lang="en-US" sz="22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2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sup>
                            </m:sSubSup>
                            <m:sSup>
                              <m:sSupPr>
                                <m:ctrlPr>
                                  <a:rPr lang="en-US" sz="22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2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2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num>
                                      <m:den>
                                        <m:r>
                                          <a:rPr lang="en-US" sz="22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sz="22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sz="22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2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sup>
                            </m:sSup>
                            <m:sSup>
                              <m:sSupPr>
                                <m:ctrlPr>
                                  <a:rPr lang="en-US" sz="22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2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2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2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22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sz="22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2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2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sz="22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sz="22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2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2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2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2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2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sz="22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sup>
                    </m:sSup>
                    <m:sSubSup>
                      <m:sSubSupPr>
                        <m:ctrlPr>
                          <a:rPr lang="en-US" sz="2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h𝑟𝑟</m:t>
                        </m:r>
                      </m:sub>
                      <m:sup>
                        <m:f>
                          <m:fPr>
                            <m:ctrlPr>
                              <a:rPr lang="en-US" sz="22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22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2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sz="22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sz="22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2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2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2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2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sz="22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sup>
                    </m:sSubSup>
                  </m:oMath>
                </a14:m>
                <a:endParaRPr lang="en-US" sz="2200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4AE087-D750-4D7E-8F94-B8E9AB6109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938682"/>
              </a:xfrm>
              <a:blipFill>
                <a:blip r:embed="rId2"/>
                <a:stretch>
                  <a:fillRect l="-900" t="-1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>
            <a:extLst>
              <a:ext uri="{FF2B5EF4-FFF2-40B4-BE49-F238E27FC236}">
                <a16:creationId xmlns:a16="http://schemas.microsoft.com/office/drawing/2014/main" id="{0509BF1B-D60B-4693-8D71-BBEC32336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812" y="1039906"/>
            <a:ext cx="2913645" cy="197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A23EF6-9F3D-46EF-A2A2-2126AF1A7260}"/>
              </a:ext>
            </a:extLst>
          </p:cNvPr>
          <p:cNvCxnSpPr>
            <a:cxnSpLocks/>
          </p:cNvCxnSpPr>
          <p:nvPr/>
        </p:nvCxnSpPr>
        <p:spPr>
          <a:xfrm flipV="1">
            <a:off x="4921624" y="2850776"/>
            <a:ext cx="3980329" cy="1639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24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17395-586D-441B-A8E6-55CEF8811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initial thought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3C950-3016-4E01-A959-DB2610332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31222"/>
          </a:xfrm>
        </p:spPr>
        <p:txBody>
          <a:bodyPr/>
          <a:lstStyle/>
          <a:p>
            <a:r>
              <a:rPr lang="en-US" dirty="0"/>
              <a:t>HRR, via a fixed width, will yield unrealistic depths by definition. However, the total volume of water (Q) should be correct.</a:t>
            </a:r>
          </a:p>
          <a:p>
            <a:pPr lvl="1"/>
            <a:r>
              <a:rPr lang="en-US" dirty="0"/>
              <a:t>Q is accurate, but w, d, v are not….</a:t>
            </a:r>
          </a:p>
          <a:p>
            <a:r>
              <a:rPr lang="en-US" dirty="0"/>
              <a:t>SO, can we use Dingman models to ‘fix’ scale hydraulics in the context of </a:t>
            </a:r>
            <a:r>
              <a:rPr lang="en-US" dirty="0" err="1"/>
              <a:t>Q</a:t>
            </a:r>
            <a:r>
              <a:rPr lang="en-US" baseline="-25000" dirty="0" err="1"/>
              <a:t>hrr</a:t>
            </a:r>
            <a:r>
              <a:rPr lang="en-US" dirty="0"/>
              <a:t> (after imposing some channel shape).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F0314A6-265B-43C5-8CAD-A2C2C7FDC565}"/>
                  </a:ext>
                </a:extLst>
              </p14:cNvPr>
              <p14:cNvContentPartPr/>
              <p14:nvPr/>
            </p14:nvContentPartPr>
            <p14:xfrm>
              <a:off x="-699416" y="5844409"/>
              <a:ext cx="360" cy="3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F0314A6-265B-43C5-8CAD-A2C2C7FDC5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08416" y="583576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945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291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Dynamic widths</vt:lpstr>
      <vt:lpstr>Dingman models after imposing Manning’s equation (and assuming r is known)</vt:lpstr>
      <vt:lpstr>PowerPoint Presentation</vt:lpstr>
      <vt:lpstr>Dingman models after imposing Manning’s equation (and assuming r is known)</vt:lpstr>
      <vt:lpstr>PowerPoint Presentation</vt:lpstr>
      <vt:lpstr>My initial thought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 CO2 updates</dc:title>
  <dc:creator>Craig Brinkerhoff</dc:creator>
  <cp:lastModifiedBy>Craig Brinkerhoff</cp:lastModifiedBy>
  <cp:revision>133</cp:revision>
  <dcterms:created xsi:type="dcterms:W3CDTF">2020-09-11T12:52:20Z</dcterms:created>
  <dcterms:modified xsi:type="dcterms:W3CDTF">2020-09-14T20:10:29Z</dcterms:modified>
</cp:coreProperties>
</file>