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F52B-DFA0-4BAD-91FE-43CB67CB0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7C160-7988-4ADC-A9B3-8D9FA9929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BE170-C0C5-4B90-9BF6-31D70147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AFD1-F353-4C57-B752-395B831C333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2332C-8D22-4021-83CB-37715D42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38135-5485-4684-ADBB-4113BAC7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F30-57BA-4E6B-87C9-883FEA7F1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E248-9BA4-4491-862E-49FCFE92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B73D2-5C2C-4C31-A290-2077EE364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FE420-C4D6-481B-8C3F-CE5454E9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AFD1-F353-4C57-B752-395B831C333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A8CC7-2806-44E9-9FB9-BFB0FF90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D5E5C-784D-469D-994A-E59BA62D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F30-57BA-4E6B-87C9-883FEA7F1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8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B6B8D5-E451-4F41-AE0F-7ACE7C84C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F594-8B7B-41B2-887E-8AA43AF34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BEE30-D15B-4B1F-8472-3F7AD1600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AFD1-F353-4C57-B752-395B831C333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0E7D8-E6DA-4E05-A2FA-C055BD2F9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A8369-3882-4532-B844-ACA6FF9A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F30-57BA-4E6B-87C9-883FEA7F1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C25-EB12-4FDB-8E2B-6EB2BB5E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B2B60-F024-40F6-9649-92C3BDF10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A6609-6B4A-4053-BE12-E7B0D652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AFD1-F353-4C57-B752-395B831C333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73361-E09B-43F6-A5FF-51D430C9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F5B80-3AE0-400C-B389-A06C0DAB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F30-57BA-4E6B-87C9-883FEA7F1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6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7AF28-56C3-41E1-B616-20DD768A5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FB298-2C1F-414D-901F-20312BB14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16CF8-DE26-4132-9BD4-3D9FC44E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AFD1-F353-4C57-B752-395B831C333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D4A96-5E4C-4932-B814-0F33CEB9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22C7E-4F39-4EE3-ACCD-52E51749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F30-57BA-4E6B-87C9-883FEA7F1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6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880DD-B594-47D9-ADD9-4A6CFC70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D6402-4DCF-48A4-9434-6DB5EF251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45159-74DD-425B-80D8-E1F5CE7F4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D19B4-2FF9-4324-8774-F93720E1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AFD1-F353-4C57-B752-395B831C333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0C1AA-05FD-4FA5-907E-FD021293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41045-63C3-4F6A-B6B8-2292746F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F30-57BA-4E6B-87C9-883FEA7F1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9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F5A0-13F9-4D9C-8F44-3A10C2C0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CB0AF-5ABC-4943-98CD-5891884D2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61EDE-8530-4983-919C-840C3673B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F8E6A-E891-43EA-A01C-A1F9BE8B3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B61CD-196A-4559-BC68-5BEAFC8BE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4D8A9-E0A9-47FA-AF0C-6F852983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AFD1-F353-4C57-B752-395B831C333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85052-468A-4180-BD82-D8E91FFD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69170-BDFB-44E0-A733-59F5FD7C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F30-57BA-4E6B-87C9-883FEA7F1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EB43-47BE-402A-A489-31813B2B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908507-6031-4EB3-91D1-393CA8DBF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AFD1-F353-4C57-B752-395B831C333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4F3055-FBDE-419C-B778-5BD914539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0D031-5852-408A-BC2B-991127DC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F30-57BA-4E6B-87C9-883FEA7F1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2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FBA5B8-7F1C-45C4-8BE8-9A9427CB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AFD1-F353-4C57-B752-395B831C333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2B108-BA96-441A-887E-645F130A9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9DE37-F7F6-4ED7-BC5D-28C0BE58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F30-57BA-4E6B-87C9-883FEA7F1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4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05F7-BAB3-47C0-A66F-60CD45E7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8274A-5B86-4910-B9F5-6297F8996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73428-97F2-4483-9F55-B5CBAF859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5065E-DB9F-422A-B0EE-3EC49F3F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AFD1-F353-4C57-B752-395B831C333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6A4F0-B733-4EA5-AAE3-49F21748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FD678-1281-4D21-ADD1-79891DB7E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F30-57BA-4E6B-87C9-883FEA7F1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7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1409-8EC1-4EA0-BCC5-CEBEF285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8D695-C32E-4CFB-9AFB-8B77F797E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099A3-A066-429F-9B98-6CA595039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9CAFE-AF23-426C-B527-4749377C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AFD1-F353-4C57-B752-395B831C333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F44F4-A7AA-41C7-9A24-B2645809C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09A59-085D-444E-85A7-2CB6A239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F30-57BA-4E6B-87C9-883FEA7F1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1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01C780-4454-4DE6-BF07-A8A2E6BE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69E1B-B232-4B20-8F1C-5E5CD5E00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88858-0764-4939-9E00-405ECFA3F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8AFD1-F353-4C57-B752-395B831C333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608C1-4341-4501-AAA5-5A6E920C8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F5018-4F7E-4D00-A222-16C6CD08F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6FF30-57BA-4E6B-87C9-883FEA7F1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1F25-065D-4C7B-B16C-D5A6210F3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k600 (gas transfer velocity)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023CD-2D83-42C7-8AF0-B2E6804CDF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Some crunchier hydraulics ahead….</a:t>
            </a:r>
          </a:p>
        </p:txBody>
      </p:sp>
    </p:spTree>
    <p:extLst>
      <p:ext uri="{BB962C8B-B14F-4D97-AF65-F5344CB8AC3E}">
        <p14:creationId xmlns:p14="http://schemas.microsoft.com/office/powerpoint/2010/main" val="338653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E0BE-5F8C-4C63-95F3-1062793E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Background on k600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89EE5-0C01-4AD9-AFCA-707AF688D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39064"/>
            <a:ext cx="7439025" cy="5518936"/>
          </a:xfrm>
        </p:spPr>
        <p:txBody>
          <a:bodyPr>
            <a:normAutofit/>
          </a:bodyPr>
          <a:lstStyle/>
          <a:p>
            <a:r>
              <a:rPr lang="en-US" dirty="0"/>
              <a:t>k600 is a f() of water column turbulence and bed turbulence (</a:t>
            </a:r>
            <a:r>
              <a:rPr lang="en-US" dirty="0" err="1"/>
              <a:t>moreso</a:t>
            </a:r>
            <a:r>
              <a:rPr lang="en-US" dirty="0"/>
              <a:t> in small streams)</a:t>
            </a:r>
          </a:p>
          <a:p>
            <a:r>
              <a:rPr lang="en-US" dirty="0"/>
              <a:t>In general, models work worse in big rivers because there’s little water column mixing like there is in turbulent streams</a:t>
            </a:r>
          </a:p>
          <a:p>
            <a:r>
              <a:rPr lang="en-US" dirty="0"/>
              <a:t>Raymond et al. (2012) was 1</a:t>
            </a:r>
            <a:r>
              <a:rPr lang="en-US" baseline="30000" dirty="0"/>
              <a:t>st</a:t>
            </a:r>
            <a:r>
              <a:rPr lang="en-US" dirty="0"/>
              <a:t> to scale k600 via turbulence</a:t>
            </a:r>
          </a:p>
          <a:p>
            <a:pPr lvl="1"/>
            <a:r>
              <a:rPr lang="en-US" dirty="0"/>
              <a:t>Turbulent dissipation rate (</a:t>
            </a:r>
            <a:r>
              <a:rPr lang="en-US" dirty="0" err="1"/>
              <a:t>eD</a:t>
            </a:r>
            <a:r>
              <a:rPr lang="en-US" dirty="0"/>
              <a:t>) = </a:t>
            </a:r>
            <a:r>
              <a:rPr lang="en-US" dirty="0" err="1"/>
              <a:t>gSV</a:t>
            </a:r>
            <a:endParaRPr lang="en-US" dirty="0"/>
          </a:p>
          <a:p>
            <a:pPr lvl="2"/>
            <a:r>
              <a:rPr lang="en-US" dirty="0"/>
              <a:t>Water column turbulence</a:t>
            </a:r>
          </a:p>
          <a:p>
            <a:pPr lvl="1"/>
            <a:r>
              <a:rPr lang="en-US" dirty="0"/>
              <a:t>Standard model used in the literature</a:t>
            </a:r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3336D93A-C855-47FA-8B86-EC2879B8E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025" y="0"/>
            <a:ext cx="4752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15FAF4-AE8C-4885-A207-37EFB3449CF7}"/>
              </a:ext>
            </a:extLst>
          </p:cNvPr>
          <p:cNvCxnSpPr>
            <a:cxnSpLocks/>
          </p:cNvCxnSpPr>
          <p:nvPr/>
        </p:nvCxnSpPr>
        <p:spPr>
          <a:xfrm flipV="1">
            <a:off x="7063530" y="2801924"/>
            <a:ext cx="3229762" cy="939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E45C56-A294-4308-A51A-965939A5CA79}"/>
              </a:ext>
            </a:extLst>
          </p:cNvPr>
          <p:cNvSpPr txBox="1"/>
          <p:nvPr/>
        </p:nvSpPr>
        <p:spPr>
          <a:xfrm>
            <a:off x="10410738" y="1694411"/>
            <a:ext cx="101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</a:t>
            </a:r>
            <a:r>
              <a:rPr lang="en-US" b="1" baseline="30000" dirty="0"/>
              <a:t>2</a:t>
            </a:r>
            <a:r>
              <a:rPr lang="en-US" b="1" dirty="0"/>
              <a:t>: 0.53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3C20A5-4C7F-4F97-A964-EF9E3A45CD52}"/>
              </a:ext>
            </a:extLst>
          </p:cNvPr>
          <p:cNvSpPr/>
          <p:nvPr/>
        </p:nvSpPr>
        <p:spPr>
          <a:xfrm>
            <a:off x="10050011" y="1526796"/>
            <a:ext cx="2141989" cy="156874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5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D29D7-BF39-42B3-8324-C0C1C4B2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Ulseth</a:t>
            </a:r>
            <a:r>
              <a:rPr lang="en-US" dirty="0"/>
              <a:t> et al. (2019)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4BCD0-C46C-4142-A22A-FC43B275D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589508"/>
            <a:ext cx="5226424" cy="4351338"/>
          </a:xfrm>
        </p:spPr>
        <p:txBody>
          <a:bodyPr/>
          <a:lstStyle/>
          <a:p>
            <a:r>
              <a:rPr lang="en-US" dirty="0"/>
              <a:t>Combined Raymond 2012 data with newer studies to show two distinct regimes in tuburlence~k600 relationship</a:t>
            </a:r>
          </a:p>
          <a:p>
            <a:r>
              <a:rPr lang="en-US" dirty="0"/>
              <a:t>But, these two regimes are not remotely sensible (velocity-based)</a:t>
            </a:r>
          </a:p>
          <a:p>
            <a:endParaRPr lang="en-US" dirty="0"/>
          </a:p>
        </p:txBody>
      </p:sp>
      <p:pic>
        <p:nvPicPr>
          <p:cNvPr id="1026" name="Picture 2" descr="figure2">
            <a:extLst>
              <a:ext uri="{FF2B5EF4-FFF2-40B4-BE49-F238E27FC236}">
                <a16:creationId xmlns:a16="http://schemas.microsoft.com/office/drawing/2014/main" id="{1E02CD1B-B49F-4D66-9855-E8C8AAD63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4" y="1245021"/>
            <a:ext cx="6524625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316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28A4-B4E4-4FE3-A71E-E2F88F3C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06" y="282432"/>
            <a:ext cx="10515600" cy="1325563"/>
          </a:xfrm>
        </p:spPr>
        <p:txBody>
          <a:bodyPr/>
          <a:lstStyle/>
          <a:p>
            <a:r>
              <a:rPr lang="en-US" dirty="0"/>
              <a:t>Revisiting k600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80A33-AC71-4CC4-AE26-72D200E91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06" y="1607995"/>
            <a:ext cx="5643282" cy="4619997"/>
          </a:xfrm>
        </p:spPr>
        <p:txBody>
          <a:bodyPr/>
          <a:lstStyle/>
          <a:p>
            <a:r>
              <a:rPr lang="en-US" dirty="0"/>
              <a:t>So I took all the combined data from </a:t>
            </a:r>
            <a:r>
              <a:rPr lang="en-US" dirty="0" err="1"/>
              <a:t>Ulseth</a:t>
            </a:r>
            <a:r>
              <a:rPr lang="en-US" dirty="0"/>
              <a:t> et al (2019) and modeled k600 using a ‘rule-based’ scaling function</a:t>
            </a:r>
          </a:p>
          <a:p>
            <a:pPr lvl="1"/>
            <a:r>
              <a:rPr lang="en-US" dirty="0"/>
              <a:t>Different scaling functions for different river sizes</a:t>
            </a:r>
          </a:p>
          <a:p>
            <a:pPr lvl="2"/>
            <a:r>
              <a:rPr lang="en-US" dirty="0"/>
              <a:t>river width proxy for river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99AA3A-895A-4D00-B208-EF00FE37E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347" y="1320287"/>
            <a:ext cx="5151566" cy="49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5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750463-27B5-473E-8843-F12D2D342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618" y="1705385"/>
            <a:ext cx="6862382" cy="51526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8C626-0BA9-4546-8E73-E838A1B5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(80/20 split)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EE55D-D401-4687-9C61-7FAE29D16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81" y="1951131"/>
            <a:ext cx="3644153" cy="4351338"/>
          </a:xfrm>
        </p:spPr>
        <p:txBody>
          <a:bodyPr/>
          <a:lstStyle/>
          <a:p>
            <a:r>
              <a:rPr lang="en-US" dirty="0"/>
              <a:t>Big r2 improvement</a:t>
            </a:r>
          </a:p>
          <a:p>
            <a:r>
              <a:rPr lang="en-US" dirty="0"/>
              <a:t>Accounts for different physical processes in big vs small rivers</a:t>
            </a:r>
          </a:p>
          <a:p>
            <a:r>
              <a:rPr lang="en-US" dirty="0"/>
              <a:t>Easily implementable in Bayes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3B7153-8D65-483B-9A72-BC589F0ED021}"/>
              </a:ext>
            </a:extLst>
          </p:cNvPr>
          <p:cNvSpPr txBox="1"/>
          <p:nvPr/>
        </p:nvSpPr>
        <p:spPr>
          <a:xfrm>
            <a:off x="10022541" y="2651644"/>
            <a:ext cx="2169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out-of-sample test</a:t>
            </a:r>
          </a:p>
        </p:txBody>
      </p:sp>
    </p:spTree>
    <p:extLst>
      <p:ext uri="{BB962C8B-B14F-4D97-AF65-F5344CB8AC3E}">
        <p14:creationId xmlns:p14="http://schemas.microsoft.com/office/powerpoint/2010/main" val="3024056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192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Modeling k600 (gas transfer velocity)</vt:lpstr>
      <vt:lpstr>Background on k600 equation</vt:lpstr>
      <vt:lpstr>Ulseth et al. (2019)</vt:lpstr>
      <vt:lpstr>Revisiting k600 equation</vt:lpstr>
      <vt:lpstr>Validation (80/20 split)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k600</dc:title>
  <dc:creator>Craig Brinkerhoff</dc:creator>
  <cp:lastModifiedBy>Craig Brinkerhoff</cp:lastModifiedBy>
  <cp:revision>40</cp:revision>
  <dcterms:created xsi:type="dcterms:W3CDTF">2020-09-25T17:42:00Z</dcterms:created>
  <dcterms:modified xsi:type="dcterms:W3CDTF">2020-09-28T14:53:51Z</dcterms:modified>
</cp:coreProperties>
</file>