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1" r:id="rId3"/>
    <p:sldId id="265" r:id="rId4"/>
    <p:sldId id="270" r:id="rId5"/>
    <p:sldId id="267" r:id="rId6"/>
    <p:sldId id="269" r:id="rId7"/>
    <p:sldId id="274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C2A5"/>
    <a:srgbClr val="FA8E60"/>
    <a:srgbClr val="8CA0C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C8C7-B4E1-4E95-B21D-CBE58358B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EC552-F674-40CD-AB0B-88921970E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84F6D-4789-4B3E-9065-66003C0F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76CF-D557-4336-9A8F-5595AB65C3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398CC-A017-4E27-80EB-47B5F992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E892-CBC3-4DBA-AB8B-1401F1AC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E16E-8C39-4ACF-AAF7-65EC3BBC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9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D32D-FBFB-4034-ACBB-DE902117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59A06-59C2-453B-B21F-3E01A21B2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4EA03-DFC2-4171-BAE4-D9BA61CE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76CF-D557-4336-9A8F-5595AB65C3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4D23B-00EF-4696-98B5-D9C33114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FC7B9-5776-42ED-8E79-1285ED08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E16E-8C39-4ACF-AAF7-65EC3BBC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3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18EF8-128C-490F-A355-29A8721E9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9422C-614B-4587-A25B-B9F33513B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C881-5E54-4E61-8570-826F1994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76CF-D557-4336-9A8F-5595AB65C3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2ED2E-314F-4082-BA74-71EC197F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8CB5A-D1F7-4549-BF86-607A0086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E16E-8C39-4ACF-AAF7-65EC3BBC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1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BD3D-EEED-4535-9614-FE714E5A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EE2B-C047-43A1-9E41-92A92DBE5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67D20-34FD-40A8-A464-45F7E591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76CF-D557-4336-9A8F-5595AB65C3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7009-A7E9-485F-9565-AAEFBB80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506B-8B5D-41A2-95A9-70BF6546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E16E-8C39-4ACF-AAF7-65EC3BBC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E4FD-8C2F-4A7D-9E99-838ACA3F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DEBD8-60D2-4E77-8406-349E6533D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2C5D-6634-41FF-843E-2DB16639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76CF-D557-4336-9A8F-5595AB65C3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A9F6-17AB-4307-8A3B-8E29087B7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77665-4EC6-46BA-ABC1-5FF6E823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E16E-8C39-4ACF-AAF7-65EC3BBC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2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285B-B353-415E-AB7E-E2ECC28F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2C68-5570-4DF8-A8A3-8C96D8400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76163-1A0D-462F-B71F-7635ADB78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C9E52-9029-496D-A6D1-E698CAF0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76CF-D557-4336-9A8F-5595AB65C3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06534-0E53-4C08-90D2-C25FA03A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18514-9A86-42F4-BBDD-DF681A42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E16E-8C39-4ACF-AAF7-65EC3BBC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1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57BE-30CB-4D82-9FAF-FC1C6B36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EA50B-84F2-4FCE-B212-49275DDC9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A3AD1-0AB8-4540-A95A-CB24D40C8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41361-15B8-4967-AD62-C5FB47DF0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C8FEA-8869-4BBB-8924-4BBD0AB92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95344-6F7E-47B5-86BA-B54B9A7B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76CF-D557-4336-9A8F-5595AB65C3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63ABB-7EAD-4420-A881-F4653678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BA27B-6A81-4452-958A-7D9F2048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E16E-8C39-4ACF-AAF7-65EC3BBC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6A80-1FEC-4A57-A985-28E20B82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08084-BE1C-48B4-8629-A44C3192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76CF-D557-4336-9A8F-5595AB65C3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361D7-0B35-4629-867A-87F7105A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4ADAF-0060-43BF-977C-70664012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E16E-8C39-4ACF-AAF7-65EC3BBC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9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4A352-8ED9-4BD3-8BB6-36787822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76CF-D557-4336-9A8F-5595AB65C3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6DF77-89B3-4B19-8FD2-DB52CF1E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736A5-BD41-4870-BF7E-40535A50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E16E-8C39-4ACF-AAF7-65EC3BBC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0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2A3C-4BBF-4598-942C-9D66FCEA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1057-A496-419A-8AC6-4D2AD26AC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43C66-D7AE-4862-9043-91C4C50BE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A3A7D-3918-46AF-B6A0-47498ABE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76CF-D557-4336-9A8F-5595AB65C3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5DB85-83FF-4F41-BE0A-6DA5D8CD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22899-718B-429C-9CF6-096C2147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E16E-8C39-4ACF-AAF7-65EC3BBC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3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63AC-2756-4B82-B269-27742F98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0D418-3D34-409C-955D-E98359433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382B6-340A-4373-8D88-E648623BE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C40AF-CED5-421C-BB40-C3D7C221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76CF-D557-4336-9A8F-5595AB65C3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A13FB-5C2F-4AEF-A139-64091FE3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41362-AA45-44F6-9869-64815D33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E16E-8C39-4ACF-AAF7-65EC3BBC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6AFB5-019A-4BF1-8B87-1EF827BB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C5C4F-A3E9-4E7F-8AC0-9796E74CA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AAC40-B3A5-41F1-A213-D6CA10A7E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76CF-D557-4336-9A8F-5595AB65C3BD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54A3-ACAE-4F23-A250-F73D5FFA8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468A6-C5BC-4520-98A5-63DFEF3E8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E16E-8C39-4ACF-AAF7-65EC3BBCE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4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0A65-17D9-4CC9-94D7-2D342AB8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733" y="1879134"/>
            <a:ext cx="5687736" cy="4504889"/>
          </a:xfrm>
        </p:spPr>
        <p:txBody>
          <a:bodyPr>
            <a:normAutofit/>
          </a:bodyPr>
          <a:lstStyle/>
          <a:p>
            <a:r>
              <a:rPr lang="en-US" dirty="0"/>
              <a:t>Colin wanted me to revisit the equations I was using to something to something more defensible</a:t>
            </a:r>
          </a:p>
          <a:p>
            <a:endParaRPr lang="en-US" dirty="0"/>
          </a:p>
          <a:p>
            <a:r>
              <a:rPr lang="en-US" dirty="0"/>
              <a:t>Ended up down a rabbit hole that is pushing further and further from a remote sensing paper….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534DF8F-E91C-43C6-B2FE-A0AEB3414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780"/>
            <a:ext cx="6222733" cy="483990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B7413CB-CA15-4C98-9EDF-C1C017F0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8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3A3C-E1C4-4F2C-9201-2564C344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20A65-17D9-4CC9-94D7-2D342AB8D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12192000" cy="49450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𝑒𝑀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𝑒𝐷</m:t>
                    </m:r>
                  </m:oMath>
                </a14:m>
                <a:r>
                  <a:rPr lang="en-US" dirty="0"/>
                  <a:t> </a:t>
                </a:r>
                <a:r>
                  <a:rPr lang="en-US" sz="1900" dirty="0">
                    <a:solidFill>
                      <a:srgbClr val="FF0000"/>
                    </a:solidFill>
                  </a:rPr>
                  <a:t>[Moog &amp; </a:t>
                </a:r>
                <a:r>
                  <a:rPr lang="en-US" sz="1900" dirty="0" err="1">
                    <a:solidFill>
                      <a:srgbClr val="FF0000"/>
                    </a:solidFill>
                  </a:rPr>
                  <a:t>Jirka</a:t>
                </a:r>
                <a:r>
                  <a:rPr lang="en-US" sz="1900" dirty="0">
                    <a:solidFill>
                      <a:srgbClr val="FF0000"/>
                    </a:solidFill>
                  </a:rPr>
                  <a:t>, 1999; Raymond etal 2012]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𝑔𝑆𝑉</m:t>
                    </m:r>
                  </m:oMath>
                </a14:m>
                <a:r>
                  <a:rPr lang="en-US" dirty="0"/>
                  <a:t>: surface turbulence via suspended sediment, channel form, etc.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ra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: surface turbulence via bed roughness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dirty="0"/>
                  <a:t> : friction partitioning coefficient </a:t>
                </a:r>
                <a:r>
                  <a:rPr lang="en-US" dirty="0">
                    <a:solidFill>
                      <a:srgbClr val="C00000"/>
                    </a:solidFill>
                  </a:rPr>
                  <a:t>[Moog &amp; </a:t>
                </a:r>
                <a:r>
                  <a:rPr lang="en-US" dirty="0" err="1">
                    <a:solidFill>
                      <a:srgbClr val="C00000"/>
                    </a:solidFill>
                  </a:rPr>
                  <a:t>Jirka</a:t>
                </a:r>
                <a:r>
                  <a:rPr lang="en-US" dirty="0">
                    <a:solidFill>
                      <a:srgbClr val="C00000"/>
                    </a:solidFill>
                  </a:rPr>
                  <a:t> 1999]</a:t>
                </a:r>
              </a:p>
              <a:p>
                <a:r>
                  <a:rPr lang="en-US" dirty="0"/>
                  <a:t>I realized that </a:t>
                </a:r>
                <a:r>
                  <a:rPr lang="en-US" dirty="0" err="1"/>
                  <a:t>ch.</a:t>
                </a:r>
                <a:r>
                  <a:rPr lang="en-US" dirty="0"/>
                  <a:t> 1 of my dissertation (hydraulic geometry section) uses the same friction partitioning model </a:t>
                </a:r>
                <a:r>
                  <a:rPr lang="en-US" dirty="0">
                    <a:solidFill>
                      <a:srgbClr val="C00000"/>
                    </a:solidFill>
                  </a:rPr>
                  <a:t>[Einstein &amp; Barbarossa 1952]</a:t>
                </a:r>
              </a:p>
              <a:p>
                <a:pPr lvl="1"/>
                <a:r>
                  <a:rPr lang="en-US" dirty="0"/>
                  <a:t>Their assumptions allow us to calibrate a bed roughness term (D35)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for this data…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𝑒𝐷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[Moog &amp;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Jirka</a:t>
                </a:r>
                <a:r>
                  <a:rPr lang="en-US" sz="2000" dirty="0">
                    <a:solidFill>
                      <a:srgbClr val="C00000"/>
                    </a:solidFill>
                  </a:rPr>
                  <a:t> 1999]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720A65-17D9-4CC9-94D7-2D342AB8D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12192000" cy="4945003"/>
              </a:xfrm>
              <a:blipFill>
                <a:blip r:embed="rId2"/>
                <a:stretch>
                  <a:fillRect l="-900" t="-1970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01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3135-9A2D-4995-92B7-B196A526C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49" y="213917"/>
            <a:ext cx="10515600" cy="1325563"/>
          </a:xfrm>
        </p:spPr>
        <p:txBody>
          <a:bodyPr/>
          <a:lstStyle/>
          <a:p>
            <a:r>
              <a:rPr lang="en-US" dirty="0"/>
              <a:t>K600 ~ </a:t>
            </a:r>
            <a:r>
              <a:rPr lang="en-US" dirty="0" err="1"/>
              <a:t>eM</a:t>
            </a:r>
            <a:r>
              <a:rPr lang="en-US" dirty="0"/>
              <a:t> relationship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45B48-8DAA-42BA-819E-5A042BC2F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749" y="2929156"/>
            <a:ext cx="5051370" cy="3928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54632A-3ABA-447F-871F-CAB4E632E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49" y="2817226"/>
            <a:ext cx="5634304" cy="37149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6AE944-FA91-4029-ACA7-B481922B457B}"/>
              </a:ext>
            </a:extLst>
          </p:cNvPr>
          <p:cNvSpPr txBox="1"/>
          <p:nvPr/>
        </p:nvSpPr>
        <p:spPr>
          <a:xfrm>
            <a:off x="4186410" y="6162821"/>
            <a:ext cx="202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Ulseth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etal</a:t>
            </a:r>
            <a:r>
              <a:rPr lang="en-US" b="1" dirty="0">
                <a:solidFill>
                  <a:srgbClr val="C00000"/>
                </a:solidFill>
              </a:rPr>
              <a:t> (2019)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8AB38-7DB5-4A5B-AD1B-24E60CCF8A00}"/>
              </a:ext>
            </a:extLst>
          </p:cNvPr>
          <p:cNvSpPr txBox="1"/>
          <p:nvPr/>
        </p:nvSpPr>
        <p:spPr>
          <a:xfrm>
            <a:off x="343949" y="1413363"/>
            <a:ext cx="586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Upper breakpoint is now synonymous with the threshold proposed by </a:t>
            </a:r>
            <a:r>
              <a:rPr lang="en-US" sz="2000" dirty="0" err="1"/>
              <a:t>Ulseth</a:t>
            </a:r>
            <a:r>
              <a:rPr lang="en-US" sz="2000" dirty="0"/>
              <a:t> for max k from diffusion alone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CDC6F3-B86F-41FE-8933-9BF8ED67CD6E}"/>
              </a:ext>
            </a:extLst>
          </p:cNvPr>
          <p:cNvSpPr txBox="1"/>
          <p:nvPr/>
        </p:nvSpPr>
        <p:spPr>
          <a:xfrm>
            <a:off x="4479721" y="2929156"/>
            <a:ext cx="9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0.78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84250-D1DB-479D-AC82-99DFFC4C9EEA}"/>
              </a:ext>
            </a:extLst>
          </p:cNvPr>
          <p:cNvSpPr txBox="1"/>
          <p:nvPr/>
        </p:nvSpPr>
        <p:spPr>
          <a:xfrm>
            <a:off x="6322200" y="1355652"/>
            <a:ext cx="586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Can I justify the lower breakpoint?</a:t>
            </a:r>
          </a:p>
          <a:p>
            <a:endParaRPr lang="en-US" sz="2000" dirty="0"/>
          </a:p>
          <a:p>
            <a:r>
              <a:rPr lang="en-US" sz="2000" dirty="0"/>
              <a:t>I’ve always figured in big rivers, turbulence is super low and k is increasingly ~decoupled from </a:t>
            </a:r>
            <a:r>
              <a:rPr lang="en-US" sz="2000" dirty="0" err="1"/>
              <a:t>eM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55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8D4B2B9-07E2-422F-9153-D0E0656A3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036" y="2326074"/>
            <a:ext cx="4952338" cy="384717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C6CFE1-A60C-4EAD-883F-A464299465F7}"/>
              </a:ext>
            </a:extLst>
          </p:cNvPr>
          <p:cNvCxnSpPr>
            <a:cxnSpLocks/>
          </p:cNvCxnSpPr>
          <p:nvPr/>
        </p:nvCxnSpPr>
        <p:spPr>
          <a:xfrm flipV="1">
            <a:off x="4186106" y="2919369"/>
            <a:ext cx="889233" cy="1166070"/>
          </a:xfrm>
          <a:prstGeom prst="straightConnector1">
            <a:avLst/>
          </a:prstGeom>
          <a:ln w="76200">
            <a:solidFill>
              <a:srgbClr val="65C2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02377E-60DF-4E88-BD4C-13579EC39258}"/>
              </a:ext>
            </a:extLst>
          </p:cNvPr>
          <p:cNvCxnSpPr>
            <a:cxnSpLocks/>
          </p:cNvCxnSpPr>
          <p:nvPr/>
        </p:nvCxnSpPr>
        <p:spPr>
          <a:xfrm flipV="1">
            <a:off x="2365695" y="4169329"/>
            <a:ext cx="1754697" cy="1027973"/>
          </a:xfrm>
          <a:prstGeom prst="straightConnector1">
            <a:avLst/>
          </a:prstGeom>
          <a:ln w="76200">
            <a:solidFill>
              <a:srgbClr val="FA8E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C116AF-35D9-405F-9852-C8105321C268}"/>
              </a:ext>
            </a:extLst>
          </p:cNvPr>
          <p:cNvCxnSpPr>
            <a:cxnSpLocks/>
          </p:cNvCxnSpPr>
          <p:nvPr/>
        </p:nvCxnSpPr>
        <p:spPr>
          <a:xfrm>
            <a:off x="956345" y="5197302"/>
            <a:ext cx="1409350" cy="0"/>
          </a:xfrm>
          <a:prstGeom prst="straightConnector1">
            <a:avLst/>
          </a:prstGeom>
          <a:ln w="76200">
            <a:solidFill>
              <a:srgbClr val="8CA0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8F16E30-AAB8-4D3C-8DA2-87A8806F8ADE}"/>
              </a:ext>
            </a:extLst>
          </p:cNvPr>
          <p:cNvSpPr/>
          <p:nvPr/>
        </p:nvSpPr>
        <p:spPr>
          <a:xfrm>
            <a:off x="796954" y="1012069"/>
            <a:ext cx="970167" cy="581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C738FD0F-7850-42B6-97BC-F633B4959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375" y="1465995"/>
            <a:ext cx="6631712" cy="5157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B2A256AF-905C-4522-946B-10F510DA52AC}"/>
                  </a:ext>
                </a:extLst>
              </p:cNvPr>
              <p:cNvSpPr/>
              <p:nvPr/>
            </p:nvSpPr>
            <p:spPr>
              <a:xfrm>
                <a:off x="6405599" y="6089076"/>
                <a:ext cx="6319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B2A256AF-905C-4522-946B-10F510DA5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99" y="6089076"/>
                <a:ext cx="63190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6CBE580-391B-4C8E-A756-789A09560B37}"/>
                  </a:ext>
                </a:extLst>
              </p:cNvPr>
              <p:cNvSpPr/>
              <p:nvPr/>
            </p:nvSpPr>
            <p:spPr>
              <a:xfrm>
                <a:off x="37750" y="200064"/>
                <a:ext cx="1211649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𝑒𝑀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3200" dirty="0"/>
                  <a:t>: at least for this data, lower breakpoint is ~where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3200" dirty="0"/>
                  <a:t> bed turbulence is no longer reaches surface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6CBE580-391B-4C8E-A756-789A09560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" y="200064"/>
                <a:ext cx="12116499" cy="1077218"/>
              </a:xfrm>
              <a:prstGeom prst="rect">
                <a:avLst/>
              </a:prstGeom>
              <a:blipFill>
                <a:blip r:embed="rId5"/>
                <a:stretch>
                  <a:fillRect l="-1258" t="-6780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" name="Picture 121">
            <a:extLst>
              <a:ext uri="{FF2B5EF4-FFF2-40B4-BE49-F238E27FC236}">
                <a16:creationId xmlns:a16="http://schemas.microsoft.com/office/drawing/2014/main" id="{C41B0747-65A8-467D-8382-3AE5A73BCB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23"/>
          <a:stretch/>
        </p:blipFill>
        <p:spPr>
          <a:xfrm>
            <a:off x="6238642" y="1259913"/>
            <a:ext cx="2972470" cy="31767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C8347B3-2059-4BD0-BD30-A34ECC344488}"/>
              </a:ext>
            </a:extLst>
          </p:cNvPr>
          <p:cNvCxnSpPr>
            <a:cxnSpLocks/>
          </p:cNvCxnSpPr>
          <p:nvPr/>
        </p:nvCxnSpPr>
        <p:spPr>
          <a:xfrm flipV="1">
            <a:off x="2365695" y="2117871"/>
            <a:ext cx="0" cy="3619462"/>
          </a:xfrm>
          <a:prstGeom prst="line">
            <a:avLst/>
          </a:prstGeom>
          <a:ln w="38100">
            <a:solidFill>
              <a:srgbClr val="7030A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7EFDA39-2586-4793-82AA-E027218BC5CF}"/>
              </a:ext>
            </a:extLst>
          </p:cNvPr>
          <p:cNvCxnSpPr>
            <a:cxnSpLocks/>
          </p:cNvCxnSpPr>
          <p:nvPr/>
        </p:nvCxnSpPr>
        <p:spPr>
          <a:xfrm flipV="1">
            <a:off x="4120392" y="2117871"/>
            <a:ext cx="0" cy="3587712"/>
          </a:xfrm>
          <a:prstGeom prst="line">
            <a:avLst/>
          </a:prstGeom>
          <a:ln w="38100">
            <a:solidFill>
              <a:srgbClr val="7030A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4">
            <a:extLst>
              <a:ext uri="{FF2B5EF4-FFF2-40B4-BE49-F238E27FC236}">
                <a16:creationId xmlns:a16="http://schemas.microsoft.com/office/drawing/2014/main" id="{339611E4-75D3-4003-9CED-56E76D5F3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339" y="299907"/>
            <a:ext cx="4992496" cy="50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5B1FBB-54F9-49DE-B2DB-A9483E4F64CF}"/>
              </a:ext>
            </a:extLst>
          </p:cNvPr>
          <p:cNvSpPr txBox="1"/>
          <p:nvPr/>
        </p:nvSpPr>
        <p:spPr>
          <a:xfrm>
            <a:off x="10041925" y="5288997"/>
            <a:ext cx="202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Ulseth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etal</a:t>
            </a:r>
            <a:r>
              <a:rPr lang="en-US" b="1" dirty="0">
                <a:solidFill>
                  <a:srgbClr val="C00000"/>
                </a:solidFill>
              </a:rPr>
              <a:t> (2019)</a:t>
            </a:r>
          </a:p>
        </p:txBody>
      </p:sp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EA778F23-B793-4139-AB5E-4DC1D05E8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5" y="1887524"/>
            <a:ext cx="5783909" cy="449859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87243B-FCA3-4E63-B7FE-E978BE83D263}"/>
              </a:ext>
            </a:extLst>
          </p:cNvPr>
          <p:cNvCxnSpPr/>
          <p:nvPr/>
        </p:nvCxnSpPr>
        <p:spPr>
          <a:xfrm flipV="1">
            <a:off x="4035105" y="2814376"/>
            <a:ext cx="2625754" cy="197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64C60D-C28A-45FA-83F6-5C452662DD8A}"/>
              </a:ext>
            </a:extLst>
          </p:cNvPr>
          <p:cNvSpPr txBox="1"/>
          <p:nvPr/>
        </p:nvSpPr>
        <p:spPr>
          <a:xfrm>
            <a:off x="620785" y="743767"/>
            <a:ext cx="6367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massive residuals (~10-1000 m/day) as </a:t>
            </a:r>
            <a:r>
              <a:rPr lang="en-US" dirty="0" err="1"/>
              <a:t>Ulseth</a:t>
            </a:r>
            <a:r>
              <a:rPr lang="en-US" dirty="0"/>
              <a:t> model, which measured roughness in the field</a:t>
            </a:r>
          </a:p>
        </p:txBody>
      </p:sp>
    </p:spTree>
    <p:extLst>
      <p:ext uri="{BB962C8B-B14F-4D97-AF65-F5344CB8AC3E}">
        <p14:creationId xmlns:p14="http://schemas.microsoft.com/office/powerpoint/2010/main" val="322883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34C9A9A-CA2C-4787-81EE-65E344EAF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81200"/>
            <a:ext cx="12191999" cy="4876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FC723E-E361-471E-B0C6-5B28BC7DD205}"/>
              </a:ext>
            </a:extLst>
          </p:cNvPr>
          <p:cNvSpPr txBox="1"/>
          <p:nvPr/>
        </p:nvSpPr>
        <p:spPr>
          <a:xfrm>
            <a:off x="1276524" y="289204"/>
            <a:ext cx="95215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eM</a:t>
            </a:r>
            <a:r>
              <a:rPr lang="en-US" sz="3200" dirty="0"/>
              <a:t> vs channel properties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C25271-9B49-4825-8F99-DFDB561EC5A0}"/>
              </a:ext>
            </a:extLst>
          </p:cNvPr>
          <p:cNvSpPr txBox="1"/>
          <p:nvPr/>
        </p:nvSpPr>
        <p:spPr>
          <a:xfrm>
            <a:off x="1219357" y="1019266"/>
            <a:ext cx="994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4">
                    <a:lumMod val="50000"/>
                  </a:schemeClr>
                </a:solidFill>
              </a:rPr>
              <a:t>These regressions are fit independently of the purple breakpoints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C416AE-2138-4F4F-95A0-1822B9BB36EB}"/>
              </a:ext>
            </a:extLst>
          </p:cNvPr>
          <p:cNvCxnSpPr>
            <a:cxnSpLocks/>
          </p:cNvCxnSpPr>
          <p:nvPr/>
        </p:nvCxnSpPr>
        <p:spPr>
          <a:xfrm flipV="1">
            <a:off x="2634143" y="1981200"/>
            <a:ext cx="0" cy="4156545"/>
          </a:xfrm>
          <a:prstGeom prst="line">
            <a:avLst/>
          </a:prstGeom>
          <a:ln w="38100">
            <a:solidFill>
              <a:srgbClr val="7030A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365C39-CC62-4B30-BC91-36ADF8A0D526}"/>
              </a:ext>
            </a:extLst>
          </p:cNvPr>
          <p:cNvCxnSpPr>
            <a:cxnSpLocks/>
          </p:cNvCxnSpPr>
          <p:nvPr/>
        </p:nvCxnSpPr>
        <p:spPr>
          <a:xfrm flipV="1">
            <a:off x="4783123" y="2117871"/>
            <a:ext cx="0" cy="4028262"/>
          </a:xfrm>
          <a:prstGeom prst="line">
            <a:avLst/>
          </a:prstGeom>
          <a:ln w="38100">
            <a:solidFill>
              <a:srgbClr val="7030A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AEBBCF-E924-4704-9AE5-51E1DB2661B5}"/>
              </a:ext>
            </a:extLst>
          </p:cNvPr>
          <p:cNvCxnSpPr>
            <a:cxnSpLocks/>
          </p:cNvCxnSpPr>
          <p:nvPr/>
        </p:nvCxnSpPr>
        <p:spPr>
          <a:xfrm flipV="1">
            <a:off x="10900095" y="1981200"/>
            <a:ext cx="0" cy="4164933"/>
          </a:xfrm>
          <a:prstGeom prst="line">
            <a:avLst/>
          </a:prstGeom>
          <a:ln w="38100">
            <a:solidFill>
              <a:srgbClr val="7030A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99A54F-B498-428A-B0B6-5294954C64B8}"/>
              </a:ext>
            </a:extLst>
          </p:cNvPr>
          <p:cNvCxnSpPr>
            <a:cxnSpLocks/>
          </p:cNvCxnSpPr>
          <p:nvPr/>
        </p:nvCxnSpPr>
        <p:spPr>
          <a:xfrm flipV="1">
            <a:off x="8711966" y="1972812"/>
            <a:ext cx="0" cy="4164933"/>
          </a:xfrm>
          <a:prstGeom prst="line">
            <a:avLst/>
          </a:prstGeom>
          <a:ln w="38100">
            <a:solidFill>
              <a:srgbClr val="7030A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0C379-D79E-4715-8326-06C302EF3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535185"/>
                <a:ext cx="7764987" cy="51676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means the E &amp; B model must hold as well</a:t>
                </a:r>
              </a:p>
              <a:p>
                <a:pPr lvl="1"/>
                <a:r>
                  <a:rPr lang="en-US" dirty="0"/>
                  <a:t>1: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	(Closed form solution following </a:t>
                </a:r>
                <a:r>
                  <a:rPr lang="en-US" dirty="0">
                    <a:solidFill>
                      <a:srgbClr val="C00000"/>
                    </a:solidFill>
                  </a:rPr>
                  <a:t>Einstein &amp; Barbarossa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2: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	(empirical solution, c1 and c2 are parameters from</a:t>
                </a:r>
                <a:r>
                  <a:rPr lang="en-US" dirty="0">
                    <a:solidFill>
                      <a:srgbClr val="C00000"/>
                    </a:solidFill>
                  </a:rPr>
                  <a:t> Einstein &amp; Barbarossa)</a:t>
                </a:r>
              </a:p>
              <a:p>
                <a:pPr lvl="1"/>
                <a:r>
                  <a:rPr lang="en-US" dirty="0"/>
                  <a:t>Calibrate a D</a:t>
                </a:r>
                <a:r>
                  <a:rPr lang="en-US" baseline="-25000" dirty="0"/>
                  <a:t>35</a:t>
                </a:r>
                <a:r>
                  <a:rPr lang="en-US" dirty="0"/>
                  <a:t> that minimizes error between the two sediment resistance equations </a:t>
                </a:r>
              </a:p>
              <a:p>
                <a:pPr lvl="2"/>
                <a:r>
                  <a:rPr lang="en-US" dirty="0"/>
                  <a:t>% differences &lt; 1% Great!</a:t>
                </a:r>
              </a:p>
              <a:p>
                <a:r>
                  <a:rPr lang="en-US" dirty="0"/>
                  <a:t>Because the Einstein relation was trained using a D35, I’m calling our grain size D35 as well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30C379-D79E-4715-8326-06C302EF3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35185"/>
                <a:ext cx="7764987" cy="5167619"/>
              </a:xfrm>
              <a:blipFill>
                <a:blip r:embed="rId2"/>
                <a:stretch>
                  <a:fillRect l="-141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90780BF-040C-4EC2-A8E3-1EEF9FBFD0AF}"/>
              </a:ext>
            </a:extLst>
          </p:cNvPr>
          <p:cNvSpPr txBox="1"/>
          <p:nvPr/>
        </p:nvSpPr>
        <p:spPr>
          <a:xfrm>
            <a:off x="5005430" y="-70192"/>
            <a:ext cx="2181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E72AC-6AFB-4953-ADFF-9242B02C4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7539" y="2225387"/>
            <a:ext cx="3958387" cy="360496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6DA7DC-981B-4171-87F3-78CD6E421B3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479821" y="2483141"/>
            <a:ext cx="3958387" cy="13885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60EC8A-4012-45DE-A407-AC1ACFEA216B}"/>
              </a:ext>
            </a:extLst>
          </p:cNvPr>
          <p:cNvCxnSpPr>
            <a:cxnSpLocks/>
          </p:cNvCxnSpPr>
          <p:nvPr/>
        </p:nvCxnSpPr>
        <p:spPr>
          <a:xfrm>
            <a:off x="5259898" y="3334624"/>
            <a:ext cx="4379052" cy="23279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B3EAEB-0032-4A5D-999D-D3311E14ABE2}"/>
                  </a:ext>
                </a:extLst>
              </p:cNvPr>
              <p:cNvSpPr/>
              <p:nvPr/>
            </p:nvSpPr>
            <p:spPr>
              <a:xfrm>
                <a:off x="1" y="453606"/>
                <a:ext cx="1219199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Assume friction can be portioned following </a:t>
                </a:r>
                <a:r>
                  <a:rPr lang="en-US" sz="2000" dirty="0">
                    <a:solidFill>
                      <a:srgbClr val="C00000"/>
                    </a:solidFill>
                  </a:rPr>
                  <a:t>Moog &amp;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Jirka</a:t>
                </a:r>
                <a:r>
                  <a:rPr lang="en-US" sz="2000" dirty="0">
                    <a:solidFill>
                      <a:srgbClr val="C00000"/>
                    </a:solidFill>
                  </a:rPr>
                  <a:t> (1999) </a:t>
                </a:r>
                <a:r>
                  <a:rPr lang="en-US" sz="2000" dirty="0"/>
                  <a:t>who presumably follow </a:t>
                </a:r>
                <a:r>
                  <a:rPr lang="en-US" sz="2000" dirty="0">
                    <a:solidFill>
                      <a:srgbClr val="C00000"/>
                    </a:solidFill>
                  </a:rPr>
                  <a:t>Einstein &amp; Barbarossa (1952)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′′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CB3EAEB-0032-4A5D-999D-D3311E14A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53606"/>
                <a:ext cx="12191999" cy="1015663"/>
              </a:xfrm>
              <a:prstGeom prst="rect">
                <a:avLst/>
              </a:prstGeom>
              <a:blipFill>
                <a:blip r:embed="rId4"/>
                <a:stretch>
                  <a:fillRect l="-500" t="-2994" b="-8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DA5DF6F5-8FF9-4226-B80B-B5C105703BDE}"/>
              </a:ext>
            </a:extLst>
          </p:cNvPr>
          <p:cNvSpPr/>
          <p:nvPr/>
        </p:nvSpPr>
        <p:spPr>
          <a:xfrm>
            <a:off x="9160778" y="3556931"/>
            <a:ext cx="184558" cy="251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F68BCD-598B-4A72-9398-FA9098A68D64}"/>
              </a:ext>
            </a:extLst>
          </p:cNvPr>
          <p:cNvSpPr txBox="1"/>
          <p:nvPr/>
        </p:nvSpPr>
        <p:spPr>
          <a:xfrm>
            <a:off x="9026554" y="5867989"/>
            <a:ext cx="226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f(Bed form resistance)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57BF7F-68E3-432C-9F15-7D1DE7C7BD47}"/>
              </a:ext>
            </a:extLst>
          </p:cNvPr>
          <p:cNvSpPr txBox="1"/>
          <p:nvPr/>
        </p:nvSpPr>
        <p:spPr>
          <a:xfrm rot="16200000">
            <a:off x="5976534" y="3687060"/>
            <a:ext cx="329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f(Suspended grain resistance)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FFFD3F-5BE3-43CC-9D20-B0118380C787}"/>
              </a:ext>
            </a:extLst>
          </p:cNvPr>
          <p:cNvSpPr txBox="1"/>
          <p:nvPr/>
        </p:nvSpPr>
        <p:spPr>
          <a:xfrm>
            <a:off x="8254767" y="6199249"/>
            <a:ext cx="343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&lt;----------------------------RIVER SIZE</a:t>
            </a:r>
          </a:p>
        </p:txBody>
      </p:sp>
    </p:spTree>
    <p:extLst>
      <p:ext uri="{BB962C8B-B14F-4D97-AF65-F5344CB8AC3E}">
        <p14:creationId xmlns:p14="http://schemas.microsoft.com/office/powerpoint/2010/main" val="46129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63BE97-AAE4-42B0-A4CB-CD39A0DEB588}"/>
                  </a:ext>
                </a:extLst>
              </p:cNvPr>
              <p:cNvSpPr/>
              <p:nvPr/>
            </p:nvSpPr>
            <p:spPr>
              <a:xfrm>
                <a:off x="694888" y="2274068"/>
                <a:ext cx="10802224" cy="2309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To solve the closed form solution: assume that two classic empirical equations hold:</a:t>
                </a:r>
              </a:p>
              <a:p>
                <a:pPr lvl="1"/>
                <a:r>
                  <a:rPr lang="en-US" dirty="0"/>
                  <a:t>Manning’s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[18xx]</a:t>
                </a:r>
              </a:p>
              <a:p>
                <a:pPr lvl="1"/>
                <a:r>
                  <a:rPr lang="en-US" dirty="0"/>
                  <a:t>Henderson’s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≈0.10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[Henderson 1966, referencing even older stuff]</a:t>
                </a:r>
              </a:p>
              <a:p>
                <a:pPr lvl="1"/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en-US" b="0" dirty="0">
                    <a:solidFill>
                      <a:schemeClr val="tx1"/>
                    </a:solidFill>
                  </a:rPr>
                  <a:t>Solve for d’ (and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):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63BE97-AAE4-42B0-A4CB-CD39A0DEB5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88" y="2274068"/>
                <a:ext cx="10802224" cy="2309863"/>
              </a:xfrm>
              <a:prstGeom prst="rect">
                <a:avLst/>
              </a:prstGeom>
              <a:blipFill>
                <a:blip r:embed="rId2"/>
                <a:stretch>
                  <a:fillRect l="-508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42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485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K600 ~ eM relationship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Exchange</dc:title>
  <dc:creator>Craig Brinkerhoff</dc:creator>
  <cp:lastModifiedBy>Craig Brinkerhoff</cp:lastModifiedBy>
  <cp:revision>293</cp:revision>
  <dcterms:created xsi:type="dcterms:W3CDTF">2021-03-17T18:33:04Z</dcterms:created>
  <dcterms:modified xsi:type="dcterms:W3CDTF">2021-04-01T18:34:50Z</dcterms:modified>
</cp:coreProperties>
</file>