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oursera.org/specializations/jhu-data-science?utm_source=gg&amp;utm_medium=sem&amp;campaignid=380484307&amp;adgroupid=43726360517&amp;device=c&amp;keyword=coursera%20online%20courses&amp;matchtype=b&amp;network=g&amp;devicemodel=&amp;adpostion=1t1&amp;creativeid=322364986214&amp;hide_mobile_promo=&amp;gclid=Cj0KCQjw7YblBRDFARIsAKkK-dKbWPWMPVMHUrHJtc_i0F0xYvRUkAvilUb_esmGWgb7sBtBLlBOK7kaAn-KEALw_wc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vorstephens.com/kaggle-titanic-tutorial/getting-started-with-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nalyze6.com/analyze6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uk/Learning-Predictive-Analytics-Python-implementing/dp/1783983264/ref=sr_1_1?crid=1H86J002AU5Q3&amp;keywords=learning+predictive+analytics+with+python&amp;qid=1554155695&amp;s=gateway&amp;sprefix=learning+predictive+anal%2Caps%2C163&amp;sr=8-1" TargetMode="External"/><Relationship Id="rId2" Type="http://schemas.openxmlformats.org/officeDocument/2006/relationships/hyperlink" Target="https://www.amazon.co.uk/Mastering-Predictive-Analytics-Miguel-Forte/dp/1783982802/ref=sr_1_fkmrnull_1?adgrpid=52956394077&amp;hvadid=259075449246&amp;hvdev=c&amp;hvlocphy=9046903&amp;hvnetw=g&amp;hvpos=1t1&amp;hvqmt=e&amp;hvrand=11809177720179736937&amp;hvtargid=aud-613701470109%3Akwd-299817948174&amp;keywords=mastering+predictive+analytics+with+r&amp;qid=1554155653&amp;s=gateway&amp;sr=8-1-fkmrnu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PyData-Edinburgh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Unexpected Journey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Data Science Pilgrimage by Craig Goldie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EB0D-8AA2-4235-A35C-8DD67857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Work (2018)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D852-F317-4756-847F-1F3DFA7B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Opportunity arose to work closely with Greg Fousas for Q1/2 2018</a:t>
            </a:r>
          </a:p>
          <a:p>
            <a:r>
              <a:rPr lang="en-GB" dirty="0"/>
              <a:t>Analytics projects with London Sock Co., Internal Projects, and </a:t>
            </a:r>
            <a:r>
              <a:rPr lang="en-GB" dirty="0" err="1"/>
              <a:t>Shawcor</a:t>
            </a:r>
            <a:endParaRPr lang="en-GB" dirty="0"/>
          </a:p>
          <a:p>
            <a:r>
              <a:rPr lang="en-GB" dirty="0"/>
              <a:t>RBS Financial Modelling Opportunity from Dec 2018</a:t>
            </a:r>
          </a:p>
          <a:p>
            <a:pPr lvl="1"/>
            <a:r>
              <a:rPr lang="en-GB" dirty="0"/>
              <a:t>100% Python (well, 2% SAS</a:t>
            </a:r>
            <a:r>
              <a:rPr lang="en-GB" dirty="0">
                <a:sym typeface="Wingdings" panose="05000000000000000000" pitchFamily="2" charset="2"/>
              </a:rPr>
              <a:t>98% Python)</a:t>
            </a:r>
            <a:endParaRPr lang="en-GB" dirty="0"/>
          </a:p>
          <a:p>
            <a:pPr lvl="1"/>
            <a:r>
              <a:rPr lang="en-GB" dirty="0"/>
              <a:t>Predictive Model Building work</a:t>
            </a:r>
          </a:p>
        </p:txBody>
      </p:sp>
    </p:spTree>
    <p:extLst>
      <p:ext uri="{BB962C8B-B14F-4D97-AF65-F5344CB8AC3E}">
        <p14:creationId xmlns:p14="http://schemas.microsoft.com/office/powerpoint/2010/main" val="113069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64B2-65A1-45AD-A1EE-A07F6F97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2019+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C95F-BB27-46D8-B0E4-A80F4C85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Trend to move to Open Source Analytical software (</a:t>
            </a:r>
            <a:r>
              <a:rPr lang="en-GB" i="1" dirty="0"/>
              <a:t>Python</a:t>
            </a:r>
            <a:r>
              <a:rPr lang="en-GB" dirty="0"/>
              <a:t> is tool of choice)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FF0000"/>
                </a:solidFill>
              </a:rPr>
              <a:t>WHY??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Because its </a:t>
            </a:r>
            <a:r>
              <a:rPr lang="en-GB" b="1" dirty="0"/>
              <a:t>FREE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Because it can </a:t>
            </a:r>
            <a:r>
              <a:rPr lang="en-GB" b="1" dirty="0"/>
              <a:t>do more things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Because its </a:t>
            </a:r>
            <a:r>
              <a:rPr lang="en-GB" b="1" dirty="0"/>
              <a:t>hyped</a:t>
            </a:r>
            <a:r>
              <a:rPr lang="en-GB" dirty="0"/>
              <a:t> and quality ‘Data Science’ (or aspiring Data Science) people want to use it =&gt; better access to talent</a:t>
            </a:r>
          </a:p>
        </p:txBody>
      </p:sp>
    </p:spTree>
    <p:extLst>
      <p:ext uri="{BB962C8B-B14F-4D97-AF65-F5344CB8AC3E}">
        <p14:creationId xmlns:p14="http://schemas.microsoft.com/office/powerpoint/2010/main" val="426265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2F9D-276D-42C5-88CD-9A7AECCF3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25" y="113746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0" b="1" dirty="0">
                <a:solidFill>
                  <a:srgbClr val="FF0000"/>
                </a:solidFill>
                <a:latin typeface="Arial Black" panose="020B0A04020102020204" pitchFamily="34" charset="0"/>
              </a:rPr>
              <a:t>Dufrain needs Data Science Skills!!</a:t>
            </a:r>
          </a:p>
        </p:txBody>
      </p:sp>
    </p:spTree>
    <p:extLst>
      <p:ext uri="{BB962C8B-B14F-4D97-AF65-F5344CB8AC3E}">
        <p14:creationId xmlns:p14="http://schemas.microsoft.com/office/powerpoint/2010/main" val="38711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D914-0585-4F03-B9C6-EB9E5504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9FB5-6EB1-4158-ADB2-699F8BD7C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EB7D8-AC85-423D-83DD-EA505095D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67"/>
          <a:stretch/>
        </p:blipFill>
        <p:spPr>
          <a:xfrm>
            <a:off x="2632843" y="192251"/>
            <a:ext cx="6264612" cy="6240080"/>
          </a:xfrm>
          <a:prstGeom prst="rect">
            <a:avLst/>
          </a:prstGeom>
        </p:spPr>
      </p:pic>
      <p:pic>
        <p:nvPicPr>
          <p:cNvPr id="5" name="Picture 4" descr="Image result for unicorn">
            <a:extLst>
              <a:ext uri="{FF2B5EF4-FFF2-40B4-BE49-F238E27FC236}">
                <a16:creationId xmlns:a16="http://schemas.microsoft.com/office/drawing/2014/main" id="{910E652A-FC8D-436A-849F-73E8E145A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729" y="2108154"/>
            <a:ext cx="804863" cy="141922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1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6F1D-BD00-4B4C-A562-2C8B7967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58" y="171104"/>
            <a:ext cx="4563794" cy="1238592"/>
          </a:xfrm>
        </p:spPr>
        <p:txBody>
          <a:bodyPr/>
          <a:lstStyle/>
          <a:p>
            <a:r>
              <a:rPr lang="en-GB" dirty="0"/>
              <a:t>{Title Explanation}</a:t>
            </a:r>
          </a:p>
        </p:txBody>
      </p:sp>
      <p:pic>
        <p:nvPicPr>
          <p:cNvPr id="1026" name="Picture 2" descr="Image result for an unexpected journey">
            <a:extLst>
              <a:ext uri="{FF2B5EF4-FFF2-40B4-BE49-F238E27FC236}">
                <a16:creationId xmlns:a16="http://schemas.microsoft.com/office/drawing/2014/main" id="{E9F90E6C-6747-4C7E-BF42-6A196090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297" y="-1400455"/>
            <a:ext cx="6536703" cy="983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B8AA50-ABAF-4097-A080-B02190AD5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97" y="1406769"/>
            <a:ext cx="4887434" cy="4923693"/>
          </a:xfrm>
        </p:spPr>
        <p:txBody>
          <a:bodyPr>
            <a:normAutofit/>
          </a:bodyPr>
          <a:lstStyle/>
          <a:p>
            <a:r>
              <a:rPr lang="en-GB" dirty="0"/>
              <a:t>Background in… Literature/Philosophy</a:t>
            </a:r>
            <a:r>
              <a:rPr lang="en-GB" dirty="0">
                <a:sym typeface="Wingdings" panose="05000000000000000000" pitchFamily="2" charset="2"/>
              </a:rPr>
              <a:t> MPA Spreadsheets Data Analysis… [</a:t>
            </a:r>
            <a:r>
              <a:rPr lang="en-GB" dirty="0" err="1">
                <a:sym typeface="Wingdings" panose="05000000000000000000" pitchFamily="2" charset="2"/>
              </a:rPr>
              <a:t>HigherEd</a:t>
            </a:r>
            <a:r>
              <a:rPr lang="en-GB" dirty="0">
                <a:sym typeface="Wingdings" panose="05000000000000000000" pitchFamily="2" charset="2"/>
              </a:rPr>
              <a:t>, NHS, Utilities, Oil &amp; Gas, Retail Banking]</a:t>
            </a:r>
          </a:p>
          <a:p>
            <a:r>
              <a:rPr lang="en-GB" dirty="0">
                <a:sym typeface="Wingdings" panose="05000000000000000000" pitchFamily="2" charset="2"/>
              </a:rPr>
              <a:t>British Gas… career path?</a:t>
            </a:r>
          </a:p>
          <a:p>
            <a:r>
              <a:rPr lang="en-GB" dirty="0" err="1">
                <a:sym typeface="Wingdings" panose="05000000000000000000" pitchFamily="2" charset="2"/>
              </a:rPr>
              <a:t>Aucerna</a:t>
            </a:r>
            <a:r>
              <a:rPr lang="en-GB" dirty="0">
                <a:sym typeface="Wingdings" panose="05000000000000000000" pitchFamily="2" charset="2"/>
              </a:rPr>
              <a:t>…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/>
              <a:t>Summer 2015…</a:t>
            </a:r>
          </a:p>
        </p:txBody>
      </p:sp>
    </p:spTree>
    <p:extLst>
      <p:ext uri="{BB962C8B-B14F-4D97-AF65-F5344CB8AC3E}">
        <p14:creationId xmlns:p14="http://schemas.microsoft.com/office/powerpoint/2010/main" val="229966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E1685B2-AC0C-49C2-9892-DB62808A5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343" y="643466"/>
            <a:ext cx="8637313" cy="5571067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882935C-8302-4398-B5EE-5E7A45F47F03}"/>
              </a:ext>
            </a:extLst>
          </p:cNvPr>
          <p:cNvSpPr/>
          <p:nvPr/>
        </p:nvSpPr>
        <p:spPr>
          <a:xfrm>
            <a:off x="2644726" y="4656406"/>
            <a:ext cx="1744581" cy="436914"/>
          </a:xfrm>
          <a:custGeom>
            <a:avLst/>
            <a:gdLst>
              <a:gd name="connsiteX0" fmla="*/ 1181686 w 1744581"/>
              <a:gd name="connsiteY0" fmla="*/ 126609 h 436914"/>
              <a:gd name="connsiteX1" fmla="*/ 844062 w 1744581"/>
              <a:gd name="connsiteY1" fmla="*/ 112542 h 436914"/>
              <a:gd name="connsiteX2" fmla="*/ 759656 w 1744581"/>
              <a:gd name="connsiteY2" fmla="*/ 84406 h 436914"/>
              <a:gd name="connsiteX3" fmla="*/ 675249 w 1744581"/>
              <a:gd name="connsiteY3" fmla="*/ 42203 h 436914"/>
              <a:gd name="connsiteX4" fmla="*/ 365760 w 1744581"/>
              <a:gd name="connsiteY4" fmla="*/ 28136 h 436914"/>
              <a:gd name="connsiteX5" fmla="*/ 253219 w 1744581"/>
              <a:gd name="connsiteY5" fmla="*/ 14068 h 436914"/>
              <a:gd name="connsiteX6" fmla="*/ 182880 w 1744581"/>
              <a:gd name="connsiteY6" fmla="*/ 0 h 436914"/>
              <a:gd name="connsiteX7" fmla="*/ 56271 w 1744581"/>
              <a:gd name="connsiteY7" fmla="*/ 28136 h 436914"/>
              <a:gd name="connsiteX8" fmla="*/ 42203 w 1744581"/>
              <a:gd name="connsiteY8" fmla="*/ 70339 h 436914"/>
              <a:gd name="connsiteX9" fmla="*/ 0 w 1744581"/>
              <a:gd name="connsiteY9" fmla="*/ 154745 h 436914"/>
              <a:gd name="connsiteX10" fmla="*/ 14068 w 1744581"/>
              <a:gd name="connsiteY10" fmla="*/ 196948 h 436914"/>
              <a:gd name="connsiteX11" fmla="*/ 154745 w 1744581"/>
              <a:gd name="connsiteY11" fmla="*/ 281354 h 436914"/>
              <a:gd name="connsiteX12" fmla="*/ 211016 w 1744581"/>
              <a:gd name="connsiteY12" fmla="*/ 295422 h 436914"/>
              <a:gd name="connsiteX13" fmla="*/ 337625 w 1744581"/>
              <a:gd name="connsiteY13" fmla="*/ 323557 h 436914"/>
              <a:gd name="connsiteX14" fmla="*/ 379828 w 1744581"/>
              <a:gd name="connsiteY14" fmla="*/ 337625 h 436914"/>
              <a:gd name="connsiteX15" fmla="*/ 998806 w 1744581"/>
              <a:gd name="connsiteY15" fmla="*/ 351692 h 436914"/>
              <a:gd name="connsiteX16" fmla="*/ 1083212 w 1744581"/>
              <a:gd name="connsiteY16" fmla="*/ 365760 h 436914"/>
              <a:gd name="connsiteX17" fmla="*/ 1153551 w 1744581"/>
              <a:gd name="connsiteY17" fmla="*/ 379828 h 436914"/>
              <a:gd name="connsiteX18" fmla="*/ 1280160 w 1744581"/>
              <a:gd name="connsiteY18" fmla="*/ 393896 h 436914"/>
              <a:gd name="connsiteX19" fmla="*/ 1350499 w 1744581"/>
              <a:gd name="connsiteY19" fmla="*/ 422031 h 436914"/>
              <a:gd name="connsiteX20" fmla="*/ 1688123 w 1744581"/>
              <a:gd name="connsiteY20" fmla="*/ 422031 h 436914"/>
              <a:gd name="connsiteX21" fmla="*/ 1744394 w 1744581"/>
              <a:gd name="connsiteY21" fmla="*/ 365760 h 436914"/>
              <a:gd name="connsiteX22" fmla="*/ 1730326 w 1744581"/>
              <a:gd name="connsiteY22" fmla="*/ 253219 h 436914"/>
              <a:gd name="connsiteX23" fmla="*/ 1702191 w 1744581"/>
              <a:gd name="connsiteY23" fmla="*/ 225083 h 436914"/>
              <a:gd name="connsiteX24" fmla="*/ 1674056 w 1744581"/>
              <a:gd name="connsiteY24" fmla="*/ 182880 h 436914"/>
              <a:gd name="connsiteX25" fmla="*/ 1575582 w 1744581"/>
              <a:gd name="connsiteY25" fmla="*/ 98474 h 436914"/>
              <a:gd name="connsiteX26" fmla="*/ 1533379 w 1744581"/>
              <a:gd name="connsiteY26" fmla="*/ 84406 h 436914"/>
              <a:gd name="connsiteX27" fmla="*/ 1477108 w 1744581"/>
              <a:gd name="connsiteY27" fmla="*/ 56271 h 436914"/>
              <a:gd name="connsiteX28" fmla="*/ 731520 w 1744581"/>
              <a:gd name="connsiteY28" fmla="*/ 70339 h 436914"/>
              <a:gd name="connsiteX29" fmla="*/ 633046 w 1744581"/>
              <a:gd name="connsiteY29" fmla="*/ 98474 h 436914"/>
              <a:gd name="connsiteX30" fmla="*/ 618979 w 1744581"/>
              <a:gd name="connsiteY30" fmla="*/ 98474 h 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44581" h="436914">
                <a:moveTo>
                  <a:pt x="1181686" y="126609"/>
                </a:moveTo>
                <a:cubicBezTo>
                  <a:pt x="1069145" y="121920"/>
                  <a:pt x="956142" y="123750"/>
                  <a:pt x="844062" y="112542"/>
                </a:cubicBezTo>
                <a:cubicBezTo>
                  <a:pt x="814552" y="109591"/>
                  <a:pt x="784333" y="100857"/>
                  <a:pt x="759656" y="84406"/>
                </a:cubicBezTo>
                <a:cubicBezTo>
                  <a:pt x="733792" y="67164"/>
                  <a:pt x="708340" y="44850"/>
                  <a:pt x="675249" y="42203"/>
                </a:cubicBezTo>
                <a:cubicBezTo>
                  <a:pt x="572308" y="33968"/>
                  <a:pt x="468923" y="32825"/>
                  <a:pt x="365760" y="28136"/>
                </a:cubicBezTo>
                <a:cubicBezTo>
                  <a:pt x="328246" y="23447"/>
                  <a:pt x="290585" y="19817"/>
                  <a:pt x="253219" y="14068"/>
                </a:cubicBezTo>
                <a:cubicBezTo>
                  <a:pt x="229586" y="10432"/>
                  <a:pt x="206791" y="0"/>
                  <a:pt x="182880" y="0"/>
                </a:cubicBezTo>
                <a:cubicBezTo>
                  <a:pt x="133364" y="0"/>
                  <a:pt x="99791" y="13629"/>
                  <a:pt x="56271" y="28136"/>
                </a:cubicBezTo>
                <a:cubicBezTo>
                  <a:pt x="51582" y="42204"/>
                  <a:pt x="48835" y="57076"/>
                  <a:pt x="42203" y="70339"/>
                </a:cubicBezTo>
                <a:cubicBezTo>
                  <a:pt x="-12338" y="179421"/>
                  <a:pt x="35360" y="48666"/>
                  <a:pt x="0" y="154745"/>
                </a:cubicBezTo>
                <a:cubicBezTo>
                  <a:pt x="4689" y="168813"/>
                  <a:pt x="3583" y="186463"/>
                  <a:pt x="14068" y="196948"/>
                </a:cubicBezTo>
                <a:cubicBezTo>
                  <a:pt x="33702" y="216582"/>
                  <a:pt x="119220" y="268032"/>
                  <a:pt x="154745" y="281354"/>
                </a:cubicBezTo>
                <a:cubicBezTo>
                  <a:pt x="172848" y="288143"/>
                  <a:pt x="192177" y="291075"/>
                  <a:pt x="211016" y="295422"/>
                </a:cubicBezTo>
                <a:cubicBezTo>
                  <a:pt x="253141" y="305143"/>
                  <a:pt x="295683" y="313072"/>
                  <a:pt x="337625" y="323557"/>
                </a:cubicBezTo>
                <a:cubicBezTo>
                  <a:pt x="352011" y="327153"/>
                  <a:pt x="365013" y="336995"/>
                  <a:pt x="379828" y="337625"/>
                </a:cubicBezTo>
                <a:cubicBezTo>
                  <a:pt x="586021" y="346399"/>
                  <a:pt x="792480" y="347003"/>
                  <a:pt x="998806" y="351692"/>
                </a:cubicBezTo>
                <a:lnTo>
                  <a:pt x="1083212" y="365760"/>
                </a:lnTo>
                <a:cubicBezTo>
                  <a:pt x="1106737" y="370037"/>
                  <a:pt x="1129881" y="376446"/>
                  <a:pt x="1153551" y="379828"/>
                </a:cubicBezTo>
                <a:cubicBezTo>
                  <a:pt x="1195587" y="385833"/>
                  <a:pt x="1237957" y="389207"/>
                  <a:pt x="1280160" y="393896"/>
                </a:cubicBezTo>
                <a:cubicBezTo>
                  <a:pt x="1303606" y="403274"/>
                  <a:pt x="1325590" y="417880"/>
                  <a:pt x="1350499" y="422031"/>
                </a:cubicBezTo>
                <a:cubicBezTo>
                  <a:pt x="1503312" y="447500"/>
                  <a:pt x="1541708" y="435342"/>
                  <a:pt x="1688123" y="422031"/>
                </a:cubicBezTo>
                <a:cubicBezTo>
                  <a:pt x="1706880" y="403274"/>
                  <a:pt x="1747684" y="392082"/>
                  <a:pt x="1744394" y="365760"/>
                </a:cubicBezTo>
                <a:cubicBezTo>
                  <a:pt x="1739705" y="328246"/>
                  <a:pt x="1741189" y="289430"/>
                  <a:pt x="1730326" y="253219"/>
                </a:cubicBezTo>
                <a:cubicBezTo>
                  <a:pt x="1726515" y="240515"/>
                  <a:pt x="1710476" y="235440"/>
                  <a:pt x="1702191" y="225083"/>
                </a:cubicBezTo>
                <a:cubicBezTo>
                  <a:pt x="1691629" y="211881"/>
                  <a:pt x="1685059" y="195717"/>
                  <a:pt x="1674056" y="182880"/>
                </a:cubicBezTo>
                <a:cubicBezTo>
                  <a:pt x="1648096" y="152593"/>
                  <a:pt x="1612917" y="117142"/>
                  <a:pt x="1575582" y="98474"/>
                </a:cubicBezTo>
                <a:cubicBezTo>
                  <a:pt x="1562319" y="91842"/>
                  <a:pt x="1547009" y="90247"/>
                  <a:pt x="1533379" y="84406"/>
                </a:cubicBezTo>
                <a:cubicBezTo>
                  <a:pt x="1514104" y="76145"/>
                  <a:pt x="1495865" y="65649"/>
                  <a:pt x="1477108" y="56271"/>
                </a:cubicBezTo>
                <a:lnTo>
                  <a:pt x="731520" y="70339"/>
                </a:lnTo>
                <a:cubicBezTo>
                  <a:pt x="700905" y="71413"/>
                  <a:pt x="662881" y="91015"/>
                  <a:pt x="633046" y="98474"/>
                </a:cubicBezTo>
                <a:cubicBezTo>
                  <a:pt x="628497" y="99611"/>
                  <a:pt x="623668" y="98474"/>
                  <a:pt x="618979" y="9847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44341-2184-447D-B0CD-4BE5887AEF25}"/>
              </a:ext>
            </a:extLst>
          </p:cNvPr>
          <p:cNvSpPr txBox="1"/>
          <p:nvPr/>
        </p:nvSpPr>
        <p:spPr>
          <a:xfrm>
            <a:off x="2307101" y="2382558"/>
            <a:ext cx="7962315" cy="20928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600" i="1" dirty="0">
                <a:latin typeface="Arial" panose="020B0604020202020204" pitchFamily="34" charset="0"/>
                <a:cs typeface="Arial" panose="020B0604020202020204" pitchFamily="34" charset="0"/>
              </a:rPr>
              <a:t>“…we would say the dominant trait among data scientists is an intense curiosity—a desire to go beneath the surface of a problem, find the questions at its heart, and distil them into a very clear set of hypotheses that can be tested”</a:t>
            </a:r>
          </a:p>
        </p:txBody>
      </p:sp>
    </p:spTree>
    <p:extLst>
      <p:ext uri="{BB962C8B-B14F-4D97-AF65-F5344CB8AC3E}">
        <p14:creationId xmlns:p14="http://schemas.microsoft.com/office/powerpoint/2010/main" val="39881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806B-0E50-457F-8361-45F8C7E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92557" cy="1325563"/>
          </a:xfrm>
        </p:spPr>
        <p:txBody>
          <a:bodyPr/>
          <a:lstStyle/>
          <a:p>
            <a:r>
              <a:rPr lang="en-GB" dirty="0"/>
              <a:t>{Data Science: Definition}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F61A-7F11-4897-BA4D-EB963E77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2557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2015: Moved to Edinburgh to get back into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08BBD-7FCF-4F59-8E86-FCB3698D1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67"/>
          <a:stretch/>
        </p:blipFill>
        <p:spPr>
          <a:xfrm>
            <a:off x="5486401" y="308960"/>
            <a:ext cx="6264612" cy="6240080"/>
          </a:xfrm>
          <a:prstGeom prst="rect">
            <a:avLst/>
          </a:prstGeom>
        </p:spPr>
      </p:pic>
      <p:pic>
        <p:nvPicPr>
          <p:cNvPr id="2052" name="Picture 4" descr="Image result for unicorn">
            <a:extLst>
              <a:ext uri="{FF2B5EF4-FFF2-40B4-BE49-F238E27FC236}">
                <a16:creationId xmlns:a16="http://schemas.microsoft.com/office/drawing/2014/main" id="{38BB8811-2D0A-491A-9413-1FD9BF89D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287" y="2224863"/>
            <a:ext cx="804863" cy="141922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A58C-2FD1-4627-85F9-32904840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5" y="327026"/>
            <a:ext cx="3290887" cy="926491"/>
          </a:xfrm>
        </p:spPr>
        <p:txBody>
          <a:bodyPr anchor="ctr">
            <a:normAutofit/>
          </a:bodyPr>
          <a:lstStyle/>
          <a:p>
            <a:r>
              <a:rPr lang="en-GB" sz="3600" b="1" dirty="0">
                <a:hlinkClick r:id="rId2"/>
              </a:rPr>
              <a:t>Coursera (2015)</a:t>
            </a: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091E-4DE9-473A-BCFA-08820146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Free</a:t>
            </a:r>
            <a:r>
              <a:rPr lang="en-GB" sz="2400" dirty="0"/>
              <a:t>, World Class, </a:t>
            </a:r>
            <a:r>
              <a:rPr lang="en-GB" sz="2400" i="1" dirty="0"/>
              <a:t>R-Focused</a:t>
            </a:r>
            <a:r>
              <a:rPr lang="en-GB" sz="2400" dirty="0"/>
              <a:t>—DS Toolbox, Programming in R, Getting &amp; Cleaning Data, Intro to Machine Learning</a:t>
            </a:r>
          </a:p>
          <a:p>
            <a:r>
              <a:rPr lang="en-GB" sz="2400" dirty="0"/>
              <a:t>introduced me to…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CB081-F387-499D-83C1-69DF08A2B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58" b="31866"/>
          <a:stretch/>
        </p:blipFill>
        <p:spPr>
          <a:xfrm>
            <a:off x="-9168" y="2763151"/>
            <a:ext cx="12201168" cy="4093262"/>
          </a:xfrm>
          <a:custGeom>
            <a:avLst/>
            <a:gdLst>
              <a:gd name="connsiteX0" fmla="*/ 12201168 w 12201168"/>
              <a:gd name="connsiteY0" fmla="*/ 0 h 4093262"/>
              <a:gd name="connsiteX1" fmla="*/ 12201168 w 12201168"/>
              <a:gd name="connsiteY1" fmla="*/ 4093262 h 4093262"/>
              <a:gd name="connsiteX2" fmla="*/ 0 w 12201168"/>
              <a:gd name="connsiteY2" fmla="*/ 4093262 h 4093262"/>
              <a:gd name="connsiteX3" fmla="*/ 0 w 12201168"/>
              <a:gd name="connsiteY3" fmla="*/ 49771 h 4093262"/>
              <a:gd name="connsiteX4" fmla="*/ 344880 w 12201168"/>
              <a:gd name="connsiteY4" fmla="*/ 64399 h 4093262"/>
              <a:gd name="connsiteX5" fmla="*/ 9469555 w 12201168"/>
              <a:gd name="connsiteY5" fmla="*/ 167599 h 4093262"/>
              <a:gd name="connsiteX6" fmla="*/ 11750723 w 12201168"/>
              <a:gd name="connsiteY6" fmla="*/ 7961 h 409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197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F7FE7B4E-768F-4B03-AC9D-DB4E9ED11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585" y="175098"/>
            <a:ext cx="8964847" cy="64546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8F88736-C7F7-4A80-9C9E-68A4467B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30" y="346481"/>
            <a:ext cx="2748572" cy="1311107"/>
          </a:xfrm>
        </p:spPr>
        <p:txBody>
          <a:bodyPr anchor="ctr">
            <a:normAutofit/>
          </a:bodyPr>
          <a:lstStyle/>
          <a:p>
            <a:r>
              <a:rPr lang="en-GB" sz="3600" b="1" dirty="0">
                <a:hlinkClick r:id="rId3"/>
              </a:rPr>
              <a:t>Kaggle (2016)</a:t>
            </a:r>
            <a:endParaRPr lang="en-GB" sz="3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1DDB44-A651-43DB-AF81-4AB304C64D18}"/>
              </a:ext>
            </a:extLst>
          </p:cNvPr>
          <p:cNvSpPr txBox="1">
            <a:spLocks/>
          </p:cNvSpPr>
          <p:nvPr/>
        </p:nvSpPr>
        <p:spPr>
          <a:xfrm>
            <a:off x="169730" y="2160181"/>
            <a:ext cx="3059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Single best Predictive Analytics / ML learning resource</a:t>
            </a:r>
          </a:p>
          <a:p>
            <a:r>
              <a:rPr lang="en-GB" dirty="0"/>
              <a:t>Project Based</a:t>
            </a:r>
          </a:p>
          <a:p>
            <a:r>
              <a:rPr lang="en-GB" dirty="0"/>
              <a:t>Kernels</a:t>
            </a:r>
          </a:p>
          <a:p>
            <a:r>
              <a:rPr lang="en-GB" dirty="0"/>
              <a:t>Data Provided</a:t>
            </a:r>
          </a:p>
          <a:p>
            <a:endParaRPr lang="en-GB" dirty="0"/>
          </a:p>
          <a:p>
            <a:r>
              <a:rPr lang="en-GB" dirty="0">
                <a:hlinkClick r:id="rId4"/>
              </a:rPr>
              <a:t>Trevor Stephens Titanic Tutorial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08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F420-6351-45D8-B7C3-93878F0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6" y="322922"/>
            <a:ext cx="3888545" cy="1325563"/>
          </a:xfrm>
        </p:spPr>
        <p:txBody>
          <a:bodyPr/>
          <a:lstStyle/>
          <a:p>
            <a:r>
              <a:rPr lang="en-GB"/>
              <a:t>Other Projects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56F7-EEF4-414A-9148-CF6E77F7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6" y="1853760"/>
            <a:ext cx="388854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Solve a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Develop Skills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Publish Skills (Website, </a:t>
            </a:r>
            <a:r>
              <a:rPr lang="en-GB" dirty="0" err="1"/>
              <a:t>Github</a:t>
            </a:r>
            <a:r>
              <a:rPr lang="en-GB" dirty="0"/>
              <a:t>, LinkedIn, etc.)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My Website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251BE-9F9A-477F-A254-E800A6F7E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081" y="886364"/>
            <a:ext cx="8187464" cy="543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0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BB13-CC60-4C4C-859C-56A78D7E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Greg Fousas / Credit Risk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A427-5104-4B1B-945E-DF5639D6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Reached out to Greg, re: R, Python, and ML help</a:t>
            </a:r>
          </a:p>
          <a:p>
            <a:r>
              <a:rPr lang="en-GB" dirty="0"/>
              <a:t>Greg suggested a </a:t>
            </a:r>
            <a:r>
              <a:rPr lang="en-GB" dirty="0">
                <a:hlinkClick r:id="rId2"/>
              </a:rPr>
              <a:t>Kindle book </a:t>
            </a:r>
            <a:r>
              <a:rPr lang="en-GB" dirty="0"/>
              <a:t>(read it within a week or so)</a:t>
            </a:r>
          </a:p>
          <a:p>
            <a:r>
              <a:rPr lang="en-GB" dirty="0"/>
              <a:t>Helped me with specific code syntax problems (in R originally)</a:t>
            </a:r>
          </a:p>
          <a:p>
            <a:r>
              <a:rPr lang="en-GB" dirty="0"/>
              <a:t>Directed me to other </a:t>
            </a:r>
            <a:r>
              <a:rPr lang="en-GB" dirty="0">
                <a:hlinkClick r:id="rId3"/>
              </a:rPr>
              <a:t>Kindle book for Python</a:t>
            </a:r>
            <a:endParaRPr lang="en-GB" dirty="0"/>
          </a:p>
          <a:p>
            <a:endParaRPr lang="en-GB" dirty="0"/>
          </a:p>
          <a:p>
            <a:r>
              <a:rPr lang="en-GB" dirty="0"/>
              <a:t>Talked to Steven/Rachel about Career goals</a:t>
            </a:r>
          </a:p>
          <a:p>
            <a:r>
              <a:rPr lang="en-GB" dirty="0">
                <a:sym typeface="Wingdings" panose="05000000000000000000" pitchFamily="2" charset="2"/>
              </a:rPr>
              <a:t>Credit Risk Model Monitoring Opportunity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2D962-BDA8-4D32-8FBE-2C397385B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797" y="3429000"/>
            <a:ext cx="4252203" cy="33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5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1E892C-BAE1-4BEF-B234-17CD2DF38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6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80E12-E273-4686-B00F-AD9F7F55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hlinkClick r:id="rId3"/>
              </a:rPr>
              <a:t>Meetups</a:t>
            </a:r>
            <a:endParaRPr lang="en-GB" sz="3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9E3E-0FDA-4F26-A3F6-834722A2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57690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374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An Unexpected Journey</vt:lpstr>
      <vt:lpstr>{Title Explanation}</vt:lpstr>
      <vt:lpstr>PowerPoint Presentation</vt:lpstr>
      <vt:lpstr>{Data Science: Definition}</vt:lpstr>
      <vt:lpstr>Coursera (2015)</vt:lpstr>
      <vt:lpstr>Kaggle (2016)</vt:lpstr>
      <vt:lpstr>Other Projects</vt:lpstr>
      <vt:lpstr>Greg Fousas / Credit Risk (2017)</vt:lpstr>
      <vt:lpstr>Meetups</vt:lpstr>
      <vt:lpstr>Data Science Work (2018)</vt:lpstr>
      <vt:lpstr>2019+ Trends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Unexpected Journey</dc:title>
  <dc:creator>craig goldie</dc:creator>
  <cp:lastModifiedBy>craig goldie</cp:lastModifiedBy>
  <cp:revision>2</cp:revision>
  <dcterms:created xsi:type="dcterms:W3CDTF">2019-04-02T20:54:22Z</dcterms:created>
  <dcterms:modified xsi:type="dcterms:W3CDTF">2019-04-03T20:26:08Z</dcterms:modified>
</cp:coreProperties>
</file>