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3" r:id="rId3"/>
    <p:sldId id="297" r:id="rId4"/>
    <p:sldId id="300" r:id="rId5"/>
    <p:sldId id="299" r:id="rId6"/>
    <p:sldId id="298" r:id="rId7"/>
    <p:sldId id="301" r:id="rId8"/>
    <p:sldId id="263" r:id="rId9"/>
    <p:sldId id="269" r:id="rId10"/>
    <p:sldId id="286" r:id="rId11"/>
    <p:sldId id="302" r:id="rId12"/>
    <p:sldId id="268" r:id="rId13"/>
    <p:sldId id="270" r:id="rId14"/>
    <p:sldId id="272" r:id="rId15"/>
    <p:sldId id="277" r:id="rId16"/>
    <p:sldId id="273" r:id="rId17"/>
    <p:sldId id="278" r:id="rId18"/>
    <p:sldId id="279" r:id="rId19"/>
    <p:sldId id="292" r:id="rId20"/>
    <p:sldId id="304" r:id="rId21"/>
    <p:sldId id="305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591"/>
    <a:srgbClr val="EFEFEF"/>
    <a:srgbClr val="00A49E"/>
    <a:srgbClr val="9681B7"/>
    <a:srgbClr val="96818F"/>
    <a:srgbClr val="EE9C00"/>
    <a:srgbClr val="0076C0"/>
    <a:srgbClr val="625F5E"/>
    <a:srgbClr val="007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78114" autoAdjust="0"/>
  </p:normalViewPr>
  <p:slideViewPr>
    <p:cSldViewPr snapToGrid="0" snapToObjects="1">
      <p:cViewPr varScale="1">
        <p:scale>
          <a:sx n="69" d="100"/>
          <a:sy n="69" d="100"/>
        </p:scale>
        <p:origin x="18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650F9-9A3E-EC42-ACF5-9A50B944BD6F}" type="datetimeFigureOut">
              <a:rPr lang="en-US" smtClean="0"/>
              <a:t>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9BF9-C0C0-8F4D-A9F4-3E1CDA3BC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5D801-FF3E-6049-99B2-29A53087F4CD}" type="datetimeFigureOut">
              <a:rPr lang="en-US" smtClean="0"/>
              <a:t>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D4745-5683-CF40-97DE-728BE316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more content?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D4745-5683-CF40-97DE-728BE316DD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5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Best Examples of this is Netflix and their Chaos Monkey.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D4745-5683-CF40-97DE-728BE316DD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9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D4745-5683-CF40-97DE-728BE316D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3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pic>
        <p:nvPicPr>
          <p:cNvPr id="10" name="Picture 9" descr="10gen_Logo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5830887"/>
            <a:ext cx="2092878" cy="462711"/>
          </a:xfrm>
          <a:prstGeom prst="rect">
            <a:avLst/>
          </a:prstGeom>
        </p:spPr>
      </p:pic>
      <p:pic>
        <p:nvPicPr>
          <p:cNvPr id="13" name="Picture 12" descr="MongoDB_Logo_Knockout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49" y="5678577"/>
            <a:ext cx="2204708" cy="64419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20000"/>
                    </a:srgbClr>
                  </a:innerShdw>
                </a:effectLst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28403" y="5279520"/>
            <a:ext cx="7898954" cy="0"/>
          </a:xfrm>
          <a:prstGeom prst="line">
            <a:avLst/>
          </a:prstGeom>
          <a:ln w="22225">
            <a:solidFill>
              <a:srgbClr val="3366FF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3" y="1835589"/>
            <a:ext cx="7898954" cy="1368783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600" spc="-10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5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gen_Logo_White.eps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1"/>
            <a:ext cx="1527619" cy="343238"/>
          </a:xfrm>
          <a:prstGeom prst="rect">
            <a:avLst/>
          </a:prstGeom>
        </p:spPr>
      </p:pic>
      <p:pic>
        <p:nvPicPr>
          <p:cNvPr id="6" name="Picture 5" descr="MongoDB_Logo_Knockout_RGB.eps"/>
          <p:cNvPicPr>
            <a:picLocks noChangeAspect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7" y="6151212"/>
            <a:ext cx="1635451" cy="477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403" y="1835588"/>
            <a:ext cx="7898954" cy="136878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600" spc="-1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de Dem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40550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403" y="1652084"/>
            <a:ext cx="7887195" cy="4452399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4400" baseline="0">
                <a:solidFill>
                  <a:srgbClr val="625F5E"/>
                </a:solidFill>
              </a:defRPr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21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2" name="Picture 11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pc="-90" baseline="0"/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600075"/>
            <a:ext cx="7899400" cy="4286885"/>
          </a:xfrm>
          <a:solidFill>
            <a:schemeClr val="bg1">
              <a:lumMod val="75000"/>
              <a:alpha val="23000"/>
            </a:schemeClr>
          </a:solidFill>
          <a:ln w="63500">
            <a:solidFill>
              <a:schemeClr val="bg1">
                <a:alpha val="55000"/>
              </a:schemeClr>
            </a:solidFill>
          </a:ln>
          <a:effectLst>
            <a:outerShdw blurRad="111125" dist="38100" dir="2700000" algn="tl" rotWithShape="0">
              <a:srgbClr val="000000">
                <a:alpha val="23000"/>
              </a:srgbClr>
            </a:outerShdw>
          </a:effectLst>
        </p:spPr>
        <p:txBody>
          <a:bodyPr/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 (but if picture doesn’t have a background, be sure to remove gray background, border, and shadow!)</a:t>
            </a:r>
            <a:endParaRPr lang="en-US" dirty="0"/>
          </a:p>
        </p:txBody>
      </p:sp>
      <p:pic>
        <p:nvPicPr>
          <p:cNvPr id="7" name="Picture 6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8" name="Picture 7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5056620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5" name="Picture 4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7" name="Picture 6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/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8" name="Picture 7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0" name="Picture 9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732005"/>
            <a:ext cx="7899400" cy="53788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i="0" spc="-100"/>
            </a:lvl1pPr>
          </a:lstStyle>
          <a:p>
            <a:pPr lvl="0"/>
            <a:r>
              <a:rPr lang="en-US" dirty="0" smtClean="0"/>
              <a:t>XYZ 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375618"/>
            <a:ext cx="7899400" cy="971206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400" b="1" i="0" baseline="0">
                <a:solidFill>
                  <a:srgbClr val="0076C0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</a:defRPr>
            </a:lvl1pPr>
          </a:lstStyle>
          <a:p>
            <a:pPr lvl="0"/>
            <a:r>
              <a:rPr lang="en-US" dirty="0" smtClean="0"/>
              <a:t>Insert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4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02681" y="6265011"/>
            <a:ext cx="4338638" cy="331788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buNone/>
              <a:defRPr sz="1200" b="0" i="1" spc="-50">
                <a:solidFill>
                  <a:srgbClr val="929591"/>
                </a:solidFill>
              </a:defRPr>
            </a:lvl1pPr>
          </a:lstStyle>
          <a:p>
            <a:pPr lvl="0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4471035"/>
            <a:ext cx="7899400" cy="822325"/>
          </a:xfrm>
        </p:spPr>
        <p:txBody>
          <a:bodyPr/>
          <a:lstStyle>
            <a:lvl1pPr marL="0" indent="0">
              <a:buNone/>
              <a:defRPr sz="2200" i="1" baseline="0"/>
            </a:lvl1pPr>
          </a:lstStyle>
          <a:p>
            <a:pPr lvl="0"/>
            <a:r>
              <a:rPr lang="en-US" dirty="0" smtClean="0"/>
              <a:t>-Speaker, Position (if applicable), Company (if applicable)</a:t>
            </a:r>
            <a:endParaRPr lang="en-US" dirty="0"/>
          </a:p>
        </p:txBody>
      </p:sp>
      <p:pic>
        <p:nvPicPr>
          <p:cNvPr id="13" name="Picture 12" descr="10gen_Logo_Blue_RGB_OnScreen.eps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" y="6265802"/>
            <a:ext cx="1527619" cy="343237"/>
          </a:xfrm>
          <a:prstGeom prst="rect">
            <a:avLst/>
          </a:prstGeom>
        </p:spPr>
      </p:pic>
      <p:pic>
        <p:nvPicPr>
          <p:cNvPr id="14" name="Picture 13" descr="MongoDB_Logo_FullColor_RGB.eps"/>
          <p:cNvPicPr>
            <a:picLocks noChangeAspect="1"/>
          </p:cNvPicPr>
          <p:nvPr userDrawn="1"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88" y="6151213"/>
            <a:ext cx="1635451" cy="47786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21360"/>
            <a:ext cx="7899400" cy="3535680"/>
          </a:xfrm>
        </p:spPr>
        <p:txBody>
          <a:bodyPr anchor="ctr" anchorCtr="0"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pc="-90" baseline="0">
                <a:solidFill>
                  <a:srgbClr val="0076C0"/>
                </a:solidFill>
              </a:defRPr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2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4471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8402" y="1509059"/>
            <a:ext cx="7898955" cy="4534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 </a:t>
            </a:r>
          </a:p>
          <a:p>
            <a:pPr lvl="1"/>
            <a:r>
              <a:rPr lang="en-US" dirty="0" smtClean="0"/>
              <a:t>Second great level (USE NO MORE THAN 2 LEVELS!)</a:t>
            </a:r>
          </a:p>
        </p:txBody>
      </p:sp>
    </p:spTree>
    <p:extLst>
      <p:ext uri="{BB962C8B-B14F-4D97-AF65-F5344CB8AC3E}">
        <p14:creationId xmlns:p14="http://schemas.microsoft.com/office/powerpoint/2010/main" val="30474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3" r:id="rId3"/>
    <p:sldLayoutId id="2147483650" r:id="rId4"/>
    <p:sldLayoutId id="2147483666" r:id="rId5"/>
    <p:sldLayoutId id="2147483670" r:id="rId6"/>
    <p:sldLayoutId id="2147483671" r:id="rId7"/>
    <p:sldLayoutId id="2147483672" r:id="rId8"/>
    <p:sldLayoutId id="2147483668" r:id="rId9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1" i="0" kern="1200" cap="none" baseline="0">
          <a:solidFill>
            <a:srgbClr val="625F5E"/>
          </a:solidFill>
          <a:latin typeface="PT Sans"/>
          <a:ea typeface="+mj-ea"/>
          <a:cs typeface="PT Sans"/>
        </a:defRPr>
      </a:lvl1pPr>
    </p:titleStyle>
    <p:bodyStyle>
      <a:lvl1pPr marL="256032" indent="-256032" algn="l" defTabSz="457200" rtl="0" eaLnBrk="1" latinLnBrk="0" hangingPunct="1">
        <a:lnSpc>
          <a:spcPts val="3540"/>
        </a:lnSpc>
        <a:spcBef>
          <a:spcPts val="1272"/>
        </a:spcBef>
        <a:buClr>
          <a:srgbClr val="0075BF"/>
        </a:buClr>
        <a:buSzPct val="85000"/>
        <a:buFont typeface="Arial"/>
        <a:buChar char="•"/>
        <a:defRPr sz="3000" kern="1200" spc="-100" baseline="0">
          <a:ln w="1905">
            <a:noFill/>
          </a:ln>
          <a:solidFill>
            <a:srgbClr val="625F5E"/>
          </a:solidFill>
          <a:latin typeface="PT Sans"/>
          <a:ea typeface="+mn-ea"/>
          <a:cs typeface="PT Sans"/>
        </a:defRPr>
      </a:lvl1pPr>
      <a:lvl2pPr marL="740664" indent="-256032" algn="l" defTabSz="457200" rtl="0" eaLnBrk="1" latinLnBrk="0" hangingPunct="1">
        <a:spcBef>
          <a:spcPts val="200"/>
        </a:spcBef>
        <a:buSzPct val="90000"/>
        <a:buFont typeface="Arial"/>
        <a:buChar char="–"/>
        <a:defRPr sz="2400" kern="1200" spc="-100" baseline="0">
          <a:solidFill>
            <a:srgbClr val="625F5E"/>
          </a:solidFill>
          <a:latin typeface="PT Sans"/>
          <a:ea typeface="+mn-ea"/>
          <a:cs typeface="PT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Engineer, 10gen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Craig Wilson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MongoDBDays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6073" y="1797437"/>
            <a:ext cx="7898954" cy="13687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Backup, Restore, and Disaster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- </a:t>
            </a:r>
            <a:r>
              <a:rPr lang="en-US" dirty="0" err="1" smtClean="0"/>
              <a:t>fsync</a:t>
            </a:r>
            <a:r>
              <a:rPr lang="en-US" dirty="0" smtClean="0"/>
              <a:t> +lock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more writes</a:t>
            </a:r>
          </a:p>
          <a:p>
            <a:r>
              <a:rPr lang="en-US" dirty="0" smtClean="0"/>
              <a:t>Copy the data files</a:t>
            </a:r>
          </a:p>
          <a:p>
            <a:r>
              <a:rPr lang="en-US" dirty="0" smtClean="0"/>
              <a:t>Remember to unlock</a:t>
            </a:r>
          </a:p>
        </p:txBody>
      </p:sp>
    </p:spTree>
    <p:extLst>
      <p:ext uri="{BB962C8B-B14F-4D97-AF65-F5344CB8AC3E}">
        <p14:creationId xmlns:p14="http://schemas.microsoft.com/office/powerpoint/2010/main" val="197711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- Snapshot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Snapshot</a:t>
            </a:r>
          </a:p>
          <a:p>
            <a:pPr lvl="1"/>
            <a:r>
              <a:rPr lang="en-US" dirty="0"/>
              <a:t>Journaling needs to be on</a:t>
            </a:r>
          </a:p>
          <a:p>
            <a:pPr lvl="1"/>
            <a:r>
              <a:rPr lang="en-US" dirty="0"/>
              <a:t>Journal needs to be on the same volume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1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Entire database</a:t>
            </a:r>
          </a:p>
          <a:p>
            <a:r>
              <a:rPr lang="en-US" dirty="0"/>
              <a:t>Backup files will be large</a:t>
            </a:r>
          </a:p>
          <a:p>
            <a:r>
              <a:rPr lang="en-US" dirty="0"/>
              <a:t>Fastest way to create a backup</a:t>
            </a:r>
          </a:p>
          <a:p>
            <a:r>
              <a:rPr lang="en-US" dirty="0"/>
              <a:t>Fastest way to restore a backup</a:t>
            </a:r>
          </a:p>
        </p:txBody>
      </p:sp>
    </p:spTree>
    <p:extLst>
      <p:ext uri="{BB962C8B-B14F-4D97-AF65-F5344CB8AC3E}">
        <p14:creationId xmlns:p14="http://schemas.microsoft.com/office/powerpoint/2010/main" val="3972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Replica Sets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Disaster Avoidance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Avoidance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Redundancy</a:t>
            </a:r>
          </a:p>
          <a:p>
            <a:r>
              <a:rPr lang="en-US" dirty="0" smtClean="0"/>
              <a:t>Multiple </a:t>
            </a:r>
            <a:r>
              <a:rPr lang="en-US" dirty="0"/>
              <a:t>Datacenters</a:t>
            </a:r>
          </a:p>
          <a:p>
            <a:r>
              <a:rPr lang="en-US" dirty="0" smtClean="0"/>
              <a:t>Multiple </a:t>
            </a:r>
            <a:r>
              <a:rPr lang="en-US" dirty="0"/>
              <a:t>Regions</a:t>
            </a:r>
          </a:p>
        </p:txBody>
      </p:sp>
    </p:spTree>
    <p:extLst>
      <p:ext uri="{BB962C8B-B14F-4D97-AF65-F5344CB8AC3E}">
        <p14:creationId xmlns:p14="http://schemas.microsoft.com/office/powerpoint/2010/main" val="35669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/>
              <a:t> &gt; </a:t>
            </a:r>
            <a:r>
              <a:rPr lang="en-US" sz="1400" dirty="0" err="1"/>
              <a:t>rs.conf</a:t>
            </a:r>
            <a:r>
              <a:rPr lang="en-US" sz="1400" dirty="0"/>
              <a:t>() </a:t>
            </a:r>
            <a:endParaRPr lang="en-US" sz="1400" dirty="0" smtClean="0"/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 smtClean="0"/>
              <a:t>{</a:t>
            </a:r>
            <a:endParaRPr lang="en-US" sz="1400" dirty="0"/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 smtClean="0"/>
              <a:t>    "_</a:t>
            </a:r>
            <a:r>
              <a:rPr lang="en-US" sz="1400" dirty="0"/>
              <a:t>id" : "</a:t>
            </a:r>
            <a:r>
              <a:rPr lang="en-US" sz="1400" dirty="0" err="1"/>
              <a:t>replSetName</a:t>
            </a:r>
            <a:r>
              <a:rPr lang="en-US" sz="1400" dirty="0"/>
              <a:t>",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 smtClean="0"/>
              <a:t>    "</a:t>
            </a:r>
            <a:r>
              <a:rPr lang="en-US" sz="1400" dirty="0"/>
              <a:t>version" : 3,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 smtClean="0"/>
              <a:t>    "</a:t>
            </a:r>
            <a:r>
              <a:rPr lang="en-US" sz="1400" dirty="0"/>
              <a:t>members" : [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/>
              <a:t>   </a:t>
            </a:r>
            <a:r>
              <a:rPr lang="en-US" sz="1400" dirty="0" smtClean="0"/>
              <a:t> {</a:t>
            </a:r>
            <a:endParaRPr lang="en-US" sz="1400" dirty="0"/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/>
              <a:t>     </a:t>
            </a:r>
            <a:r>
              <a:rPr lang="en-US" sz="1400" dirty="0" smtClean="0"/>
              <a:t>   "_</a:t>
            </a:r>
            <a:r>
              <a:rPr lang="en-US" sz="1400" dirty="0"/>
              <a:t>id" : 0,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/>
              <a:t>     </a:t>
            </a:r>
            <a:r>
              <a:rPr lang="en-US" sz="1400" dirty="0" smtClean="0"/>
              <a:t>   "</a:t>
            </a:r>
            <a:r>
              <a:rPr lang="en-US" sz="1400" dirty="0"/>
              <a:t>host" : "</a:t>
            </a:r>
            <a:r>
              <a:rPr lang="en-US" sz="1400" dirty="0" smtClean="0"/>
              <a:t>myhost1.dnsname.com:27017“,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/>
              <a:t> </a:t>
            </a:r>
            <a:r>
              <a:rPr lang="en-US" sz="1400" dirty="0" smtClean="0"/>
              <a:t>       “tags” : { “dc” : “east” }</a:t>
            </a:r>
            <a:endParaRPr lang="en-US" sz="1400" dirty="0"/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/>
              <a:t>   },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/>
              <a:t>   {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/>
              <a:t>     </a:t>
            </a:r>
            <a:r>
              <a:rPr lang="en-US" sz="1400" dirty="0" smtClean="0"/>
              <a:t>   "_</a:t>
            </a:r>
            <a:r>
              <a:rPr lang="en-US" sz="1400" dirty="0"/>
              <a:t>id" : 1,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/>
              <a:t>     </a:t>
            </a:r>
            <a:r>
              <a:rPr lang="en-US" sz="1400" dirty="0" smtClean="0"/>
              <a:t>   "</a:t>
            </a:r>
            <a:r>
              <a:rPr lang="en-US" sz="1400" dirty="0"/>
              <a:t>host" : "</a:t>
            </a:r>
            <a:r>
              <a:rPr lang="en-US" sz="1400" dirty="0" smtClean="0"/>
              <a:t>myhost2.dnsname.com:27017“,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 smtClean="0"/>
              <a:t>        “</a:t>
            </a:r>
            <a:r>
              <a:rPr lang="en-US" sz="1400" dirty="0"/>
              <a:t>tags” : { “dc” : “east” </a:t>
            </a:r>
            <a:r>
              <a:rPr lang="en-US" sz="1400" dirty="0" smtClean="0"/>
              <a:t>}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 smtClean="0"/>
              <a:t>   </a:t>
            </a:r>
            <a:r>
              <a:rPr lang="en-US" sz="1400" dirty="0"/>
              <a:t>},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/>
              <a:t>   {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/>
              <a:t>     </a:t>
            </a:r>
            <a:r>
              <a:rPr lang="en-US" sz="1400" dirty="0" smtClean="0"/>
              <a:t>   "_</a:t>
            </a:r>
            <a:r>
              <a:rPr lang="en-US" sz="1400" dirty="0"/>
              <a:t>id" : 2,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/>
              <a:t>     </a:t>
            </a:r>
            <a:r>
              <a:rPr lang="en-US" sz="1400" dirty="0" smtClean="0"/>
              <a:t>   "</a:t>
            </a:r>
            <a:r>
              <a:rPr lang="en-US" sz="1400" dirty="0"/>
              <a:t>host" : "</a:t>
            </a:r>
            <a:r>
              <a:rPr lang="en-US" sz="1400" dirty="0" smtClean="0"/>
              <a:t>myhost3.dnsname.com:27017“,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/>
              <a:t> </a:t>
            </a:r>
            <a:r>
              <a:rPr lang="en-US" sz="1400" dirty="0" smtClean="0"/>
              <a:t>       “</a:t>
            </a:r>
            <a:r>
              <a:rPr lang="en-US" sz="1400" dirty="0"/>
              <a:t>tags” : { “dc” : </a:t>
            </a:r>
            <a:r>
              <a:rPr lang="en-US" sz="1400" dirty="0" smtClean="0"/>
              <a:t>“west” }</a:t>
            </a:r>
            <a:endParaRPr lang="en-US" sz="1400" dirty="0"/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/>
              <a:t>   }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sz="1400" dirty="0"/>
              <a:t>] }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Avoidance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Recovery </a:t>
            </a:r>
            <a:r>
              <a:rPr lang="en-US" dirty="0"/>
              <a:t>L</a:t>
            </a:r>
            <a:r>
              <a:rPr lang="en-US" dirty="0" smtClean="0"/>
              <a:t>ogistics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Recovery (restore) time</a:t>
            </a:r>
          </a:p>
          <a:p>
            <a:r>
              <a:rPr lang="en-US" dirty="0"/>
              <a:t>Replacement</a:t>
            </a:r>
          </a:p>
          <a:p>
            <a:pPr lvl="1"/>
            <a:r>
              <a:rPr lang="en-US" dirty="0" smtClean="0"/>
              <a:t>Machine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omponent </a:t>
            </a:r>
            <a:r>
              <a:rPr lang="en-US" dirty="0"/>
              <a:t>(disk, memory,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luster</a:t>
            </a:r>
            <a:endParaRPr lang="en-US" dirty="0"/>
          </a:p>
          <a:p>
            <a:r>
              <a:rPr lang="en-US" dirty="0"/>
              <a:t>Configuration (reconfiguration)</a:t>
            </a:r>
          </a:p>
        </p:txBody>
      </p:sp>
    </p:spTree>
    <p:extLst>
      <p:ext uri="{BB962C8B-B14F-4D97-AF65-F5344CB8AC3E}">
        <p14:creationId xmlns:p14="http://schemas.microsoft.com/office/powerpoint/2010/main" val="27260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Sharded</a:t>
            </a:r>
            <a:r>
              <a:rPr lang="en-US" dirty="0" smtClean="0"/>
              <a:t>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Sharded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 true point in time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Stop balancing – </a:t>
            </a:r>
            <a:r>
              <a:rPr lang="en-US" dirty="0" err="1" smtClean="0"/>
              <a:t>sh.stopBalancer</a:t>
            </a:r>
            <a:r>
              <a:rPr lang="en-US" dirty="0" smtClean="0"/>
              <a:t>()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Stop one </a:t>
            </a:r>
            <a:r>
              <a:rPr lang="en-US" dirty="0" err="1"/>
              <a:t>config</a:t>
            </a:r>
            <a:r>
              <a:rPr lang="en-US" dirty="0"/>
              <a:t> server (data R/O)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Backup Data (shards,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Restart </a:t>
            </a:r>
            <a:r>
              <a:rPr lang="en-US" dirty="0" err="1"/>
              <a:t>config</a:t>
            </a:r>
            <a:r>
              <a:rPr lang="en-US" dirty="0"/>
              <a:t>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Resume Balancer</a:t>
            </a:r>
          </a:p>
        </p:txBody>
      </p:sp>
    </p:spTree>
    <p:extLst>
      <p:ext uri="{BB962C8B-B14F-4D97-AF65-F5344CB8AC3E}">
        <p14:creationId xmlns:p14="http://schemas.microsoft.com/office/powerpoint/2010/main" val="36555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err="1" smtClean="0"/>
              <a:t>Gotta</a:t>
            </a:r>
            <a:r>
              <a:rPr lang="en-US" dirty="0" smtClean="0"/>
              <a:t> Back It 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To Get It Back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3346824"/>
            <a:ext cx="242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9591"/>
                </a:solidFill>
              </a:rPr>
              <a:t>Leo </a:t>
            </a:r>
            <a:r>
              <a:rPr lang="en-US" sz="2800" dirty="0" err="1" smtClean="0">
                <a:solidFill>
                  <a:srgbClr val="929591"/>
                </a:solidFill>
              </a:rPr>
              <a:t>Laporte</a:t>
            </a:r>
            <a:endParaRPr lang="en-US" sz="2800" dirty="0">
              <a:solidFill>
                <a:srgbClr val="9295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have we discussed?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4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discussed?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You have Options</a:t>
            </a:r>
          </a:p>
          <a:p>
            <a:r>
              <a:rPr lang="en-US" dirty="0" smtClean="0"/>
              <a:t>It’s not difficult</a:t>
            </a:r>
          </a:p>
          <a:p>
            <a:r>
              <a:rPr lang="en-US" dirty="0" smtClean="0"/>
              <a:t>Practice!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27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Engineer, 10gen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Craig Wilson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MongoDBDays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Even More Important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Restoring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1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Slightly Less, But Still Very Important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8650" y="2810639"/>
            <a:ext cx="7899400" cy="971206"/>
          </a:xfrm>
        </p:spPr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 with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Not difficult</a:t>
            </a:r>
          </a:p>
          <a:p>
            <a:pPr lvl="1"/>
            <a:r>
              <a:rPr lang="en-US" dirty="0" smtClean="0"/>
              <a:t>Multiple options</a:t>
            </a:r>
          </a:p>
          <a:p>
            <a:pPr lvl="1"/>
            <a:r>
              <a:rPr lang="en-US" dirty="0" smtClean="0"/>
              <a:t>Choose the one that fits your needs</a:t>
            </a:r>
          </a:p>
          <a:p>
            <a:r>
              <a:rPr lang="en-US" dirty="0" smtClean="0"/>
              <a:t>Can be automated</a:t>
            </a:r>
          </a:p>
          <a:p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5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Selectivity</a:t>
            </a:r>
            <a:endParaRPr lang="en-US" dirty="0" smtClean="0"/>
          </a:p>
          <a:p>
            <a:r>
              <a:rPr lang="en-US" dirty="0" smtClean="0"/>
              <a:t>Live/Offline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Backup Size</a:t>
            </a:r>
          </a:p>
          <a:p>
            <a:r>
              <a:rPr lang="en-US" dirty="0" smtClean="0"/>
              <a:t>Environment Constraints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6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mongodump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Dumps collections to *.</a:t>
            </a:r>
            <a:r>
              <a:rPr lang="en-US" dirty="0" err="1"/>
              <a:t>bson</a:t>
            </a:r>
            <a:r>
              <a:rPr lang="en-US" dirty="0"/>
              <a:t>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bsondump</a:t>
            </a:r>
            <a:r>
              <a:rPr lang="en-US" dirty="0" smtClean="0"/>
              <a:t> to view these files</a:t>
            </a:r>
            <a:endParaRPr lang="en-US" dirty="0"/>
          </a:p>
          <a:p>
            <a:r>
              <a:rPr lang="en-US" dirty="0"/>
              <a:t>Mirrors your structure</a:t>
            </a:r>
          </a:p>
          <a:p>
            <a:r>
              <a:rPr lang="en-US" dirty="0"/>
              <a:t>Can be run in live or offline mode</a:t>
            </a:r>
          </a:p>
          <a:p>
            <a:r>
              <a:rPr lang="en-US" dirty="0"/>
              <a:t>--</a:t>
            </a:r>
            <a:r>
              <a:rPr lang="en-US" i="1" dirty="0" err="1"/>
              <a:t>dbpath</a:t>
            </a:r>
            <a:r>
              <a:rPr lang="en-US" dirty="0"/>
              <a:t> for direct file access</a:t>
            </a:r>
          </a:p>
          <a:p>
            <a:r>
              <a:rPr lang="en-US" dirty="0"/>
              <a:t>--</a:t>
            </a:r>
            <a:r>
              <a:rPr lang="en-US" i="1" dirty="0" err="1"/>
              <a:t>oplog</a:t>
            </a:r>
            <a:r>
              <a:rPr lang="en-US" dirty="0"/>
              <a:t> to dump </a:t>
            </a:r>
            <a:r>
              <a:rPr lang="en-US" dirty="0" err="1"/>
              <a:t>oplog</a:t>
            </a:r>
            <a:r>
              <a:rPr lang="en-US" dirty="0"/>
              <a:t> last PIT</a:t>
            </a:r>
          </a:p>
          <a:p>
            <a:r>
              <a:rPr lang="en-US" dirty="0"/>
              <a:t>--</a:t>
            </a:r>
            <a:r>
              <a:rPr lang="en-US" i="1" dirty="0"/>
              <a:t>query/filter </a:t>
            </a:r>
            <a:r>
              <a:rPr lang="en-US" dirty="0"/>
              <a:t>selective </a:t>
            </a:r>
            <a:r>
              <a:rPr lang="en-US" dirty="0" smtClean="0"/>
              <a:t>dump</a:t>
            </a:r>
          </a:p>
        </p:txBody>
      </p:sp>
    </p:spTree>
    <p:extLst>
      <p:ext uri="{BB962C8B-B14F-4D97-AF65-F5344CB8AC3E}">
        <p14:creationId xmlns:p14="http://schemas.microsoft.com/office/powerpoint/2010/main" val="14130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mongorestore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Selected </a:t>
            </a:r>
            <a:r>
              <a:rPr lang="en-US" dirty="0" err="1"/>
              <a:t>dbs</a:t>
            </a:r>
            <a:r>
              <a:rPr lang="en-US" dirty="0"/>
              <a:t>,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--</a:t>
            </a:r>
            <a:r>
              <a:rPr lang="en-US" dirty="0" err="1" smtClean="0"/>
              <a:t>oplogReplay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01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gen Powerpoint Template Oct 2012 v3">
  <a:themeElements>
    <a:clrScheme name="10gen">
      <a:dk1>
        <a:srgbClr val="191918"/>
      </a:dk1>
      <a:lt1>
        <a:srgbClr val="EAEAEA"/>
      </a:lt1>
      <a:dk2>
        <a:srgbClr val="A3A3A3"/>
      </a:dk2>
      <a:lt2>
        <a:srgbClr val="E4F0F7"/>
      </a:lt2>
      <a:accent1>
        <a:srgbClr val="0C5FB2"/>
      </a:accent1>
      <a:accent2>
        <a:srgbClr val="D23803"/>
      </a:accent2>
      <a:accent3>
        <a:srgbClr val="5CA930"/>
      </a:accent3>
      <a:accent4>
        <a:srgbClr val="826BA7"/>
      </a:accent4>
      <a:accent5>
        <a:srgbClr val="12958C"/>
      </a:accent5>
      <a:accent6>
        <a:srgbClr val="E88C07"/>
      </a:accent6>
      <a:hlink>
        <a:srgbClr val="2A87BF"/>
      </a:hlink>
      <a:folHlink>
        <a:srgbClr val="032381"/>
      </a:folHlink>
    </a:clrScheme>
    <a:fontScheme name="Office 2">
      <a:maj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3366FF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10gen Powerpoint Template Oct 2012 v3.potx</Template>
  <TotalTime>4036</TotalTime>
  <Words>417</Words>
  <Application>Microsoft Office PowerPoint</Application>
  <PresentationFormat>On-screen Show (4:3)</PresentationFormat>
  <Paragraphs>106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Lucida Console</vt:lpstr>
      <vt:lpstr>PT Sans</vt:lpstr>
      <vt:lpstr>Source Code Pro Semibold</vt:lpstr>
      <vt:lpstr>10gen Powerpoint Template Oct 2012 v3</vt:lpstr>
      <vt:lpstr>Backup, Restore, and Disaster Recovery</vt:lpstr>
      <vt:lpstr>PowerPoint Presentation</vt:lpstr>
      <vt:lpstr>PowerPoint Presentation</vt:lpstr>
      <vt:lpstr>PowerPoint Presentation</vt:lpstr>
      <vt:lpstr>Backups with MongoDB</vt:lpstr>
      <vt:lpstr>Choices</vt:lpstr>
      <vt:lpstr>Choices</vt:lpstr>
      <vt:lpstr>mongodump</vt:lpstr>
      <vt:lpstr>mongorestore</vt:lpstr>
      <vt:lpstr>File System - fsync +lock</vt:lpstr>
      <vt:lpstr>File System - Snapshot</vt:lpstr>
      <vt:lpstr>File System</vt:lpstr>
      <vt:lpstr>Disaster Recovery</vt:lpstr>
      <vt:lpstr>PowerPoint Presentation</vt:lpstr>
      <vt:lpstr>Disaster Avoidance</vt:lpstr>
      <vt:lpstr>Disaster Avoidance</vt:lpstr>
      <vt:lpstr>Disaster Recovery Logistics</vt:lpstr>
      <vt:lpstr>Sharded Systems</vt:lpstr>
      <vt:lpstr>Sharded Systems</vt:lpstr>
      <vt:lpstr>What have we discussed?</vt:lpstr>
      <vt:lpstr>What have we discussed?</vt:lpstr>
      <vt:lpstr>Thank You</vt:lpstr>
    </vt:vector>
  </TitlesOfParts>
  <Company>10gen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Peters</dc:creator>
  <cp:lastModifiedBy>craiggwilson@gmail.com</cp:lastModifiedBy>
  <cp:revision>135</cp:revision>
  <dcterms:created xsi:type="dcterms:W3CDTF">2012-10-15T15:09:50Z</dcterms:created>
  <dcterms:modified xsi:type="dcterms:W3CDTF">2013-02-01T14:51:14Z</dcterms:modified>
</cp:coreProperties>
</file>