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352" r:id="rId5"/>
    <p:sldId id="353" r:id="rId6"/>
    <p:sldId id="354" r:id="rId7"/>
    <p:sldId id="273" r:id="rId8"/>
    <p:sldId id="320" r:id="rId9"/>
    <p:sldId id="324" r:id="rId10"/>
    <p:sldId id="325" r:id="rId11"/>
    <p:sldId id="355" r:id="rId12"/>
    <p:sldId id="326" r:id="rId13"/>
    <p:sldId id="264" r:id="rId14"/>
    <p:sldId id="263" r:id="rId15"/>
    <p:sldId id="276" r:id="rId16"/>
    <p:sldId id="299" r:id="rId17"/>
    <p:sldId id="259" r:id="rId18"/>
    <p:sldId id="266" r:id="rId19"/>
    <p:sldId id="298" r:id="rId20"/>
    <p:sldId id="316" r:id="rId21"/>
    <p:sldId id="328" r:id="rId22"/>
    <p:sldId id="312" r:id="rId23"/>
    <p:sldId id="286" r:id="rId24"/>
    <p:sldId id="292" r:id="rId25"/>
    <p:sldId id="330" r:id="rId26"/>
    <p:sldId id="356" r:id="rId27"/>
    <p:sldId id="287" r:id="rId28"/>
    <p:sldId id="357" r:id="rId29"/>
    <p:sldId id="332" r:id="rId30"/>
    <p:sldId id="300" r:id="rId31"/>
    <p:sldId id="336" r:id="rId32"/>
    <p:sldId id="359" r:id="rId33"/>
    <p:sldId id="360" r:id="rId34"/>
    <p:sldId id="358" r:id="rId35"/>
    <p:sldId id="337" r:id="rId36"/>
    <p:sldId id="338" r:id="rId37"/>
    <p:sldId id="341" r:id="rId38"/>
    <p:sldId id="350" r:id="rId39"/>
    <p:sldId id="301" r:id="rId40"/>
    <p:sldId id="342" r:id="rId41"/>
    <p:sldId id="343" r:id="rId42"/>
    <p:sldId id="344" r:id="rId43"/>
    <p:sldId id="351" r:id="rId44"/>
    <p:sldId id="347" r:id="rId45"/>
    <p:sldId id="348" r:id="rId46"/>
    <p:sldId id="349" r:id="rId47"/>
    <p:sldId id="31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C1C0656-F4DC-0D41-9F6D-7F0DCFABA4BF}">
          <p14:sldIdLst>
            <p14:sldId id="256"/>
            <p14:sldId id="257"/>
            <p14:sldId id="258"/>
            <p14:sldId id="352"/>
            <p14:sldId id="353"/>
            <p14:sldId id="354"/>
          </p14:sldIdLst>
        </p14:section>
        <p14:section name="Working with Documents" id="{1CCBBF74-FDC4-CC43-BE37-413EC7CFF606}">
          <p14:sldIdLst>
            <p14:sldId id="273"/>
            <p14:sldId id="320"/>
            <p14:sldId id="324"/>
            <p14:sldId id="325"/>
            <p14:sldId id="355"/>
            <p14:sldId id="326"/>
            <p14:sldId id="264"/>
          </p14:sldIdLst>
        </p14:section>
        <p14:section name="Schema Design By Example" id="{7D1611CB-6DFC-3443-93A3-4CA94F80D2BE}">
          <p14:sldIdLst>
            <p14:sldId id="263"/>
            <p14:sldId id="276"/>
          </p14:sldIdLst>
        </p14:section>
        <p14:section name="One to One Relations" id="{A0CF2A30-4680-4F4C-8E8E-450C962D4609}">
          <p14:sldIdLst>
            <p14:sldId id="299"/>
            <p14:sldId id="259"/>
            <p14:sldId id="266"/>
          </p14:sldIdLst>
        </p14:section>
        <p14:section name="One to Many Relations" id="{A961A571-BCE3-2D4E-8653-7C2ACCFB0BC9}">
          <p14:sldIdLst>
            <p14:sldId id="298"/>
            <p14:sldId id="316"/>
            <p14:sldId id="328"/>
            <p14:sldId id="312"/>
            <p14:sldId id="286"/>
            <p14:sldId id="292"/>
            <p14:sldId id="330"/>
            <p14:sldId id="356"/>
            <p14:sldId id="287"/>
            <p14:sldId id="357"/>
            <p14:sldId id="332"/>
          </p14:sldIdLst>
        </p14:section>
        <p14:section name="Many to Many Relations" id="{85B3965D-468D-8A47-823D-204114B22676}">
          <p14:sldIdLst>
            <p14:sldId id="300"/>
            <p14:sldId id="336"/>
            <p14:sldId id="359"/>
            <p14:sldId id="360"/>
            <p14:sldId id="358"/>
            <p14:sldId id="337"/>
            <p14:sldId id="338"/>
            <p14:sldId id="341"/>
          </p14:sldIdLst>
        </p14:section>
        <p14:section name="Common Patterns" id="{F8CCD336-64BA-F649-90F8-12D9129A84FF}">
          <p14:sldIdLst>
            <p14:sldId id="350"/>
          </p14:sldIdLst>
        </p14:section>
        <p14:section name="Trees" id="{8872774B-EB1F-4A4E-8C29-C158E29C7FF4}">
          <p14:sldIdLst>
            <p14:sldId id="301"/>
            <p14:sldId id="342"/>
            <p14:sldId id="343"/>
            <p14:sldId id="344"/>
          </p14:sldIdLst>
        </p14:section>
        <p14:section name="Inheritance" id="{E2E2A19A-E156-4BBD-9CD0-18150ACBF84B}">
          <p14:sldIdLst>
            <p14:sldId id="351"/>
            <p14:sldId id="347"/>
            <p14:sldId id="348"/>
          </p14:sldIdLst>
        </p14:section>
        <p14:section name="Conclusion" id="{3649D42E-EDD9-4645-89BE-6009D6DDC66B}">
          <p14:sldIdLst>
            <p14:sldId id="34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C00"/>
    <a:srgbClr val="F7D58F"/>
    <a:srgbClr val="5CA930"/>
    <a:srgbClr val="AFD2E9"/>
    <a:srgbClr val="D0FF7E"/>
    <a:srgbClr val="00A49E"/>
    <a:srgbClr val="9681B7"/>
    <a:srgbClr val="96818F"/>
    <a:srgbClr val="0076C0"/>
    <a:srgbClr val="625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85072" autoAdjust="0"/>
  </p:normalViewPr>
  <p:slideViewPr>
    <p:cSldViewPr snapToGrid="0" snapToObjects="1">
      <p:cViewPr varScale="1">
        <p:scale>
          <a:sx n="76" d="100"/>
          <a:sy n="76" d="100"/>
        </p:scale>
        <p:origin x="16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F7A17-4D3A-1F43-A3C8-FFD42D21A56B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0F4C2-705D-7942-8CA5-ABC85B9C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Concrete example of typical</a:t>
            </a:r>
            <a:r>
              <a:rPr lang="en-US" baseline="0" dirty="0" smtClean="0"/>
              <a:t> blog using a document oriented de-normalized approach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to get address data every time you query for a user. Requires an extra operation.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Patron may have multiple addresses</a:t>
            </a:r>
          </a:p>
          <a:p>
            <a:r>
              <a:rPr lang="en-US" baseline="0" dirty="0" smtClean="0"/>
              <a:t>With MongoDB, you simply start storing the address field as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5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duplication </a:t>
            </a:r>
            <a:r>
              <a:rPr lang="en-US" dirty="0" smtClean="0"/>
              <a:t>is OK!</a:t>
            </a:r>
          </a:p>
          <a:p>
            <a:r>
              <a:rPr lang="en-US" dirty="0" smtClean="0"/>
              <a:t>Publisher is immutable.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way to figure out something is going to perform is to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61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when </a:t>
            </a:r>
            <a:r>
              <a:rPr lang="en-US" dirty="0" err="1" smtClean="0"/>
              <a:t>oreilly</a:t>
            </a:r>
            <a:r>
              <a:rPr lang="en-US" baseline="0" dirty="0" smtClean="0"/>
              <a:t> moves?  Do all the books have their publisher location changed?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in mind that consistently growing documents is not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3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get the authors given a book:</a:t>
            </a:r>
          </a:p>
          <a:p>
            <a:r>
              <a:rPr lang="en-US" baseline="0" dirty="0" smtClean="0"/>
              <a:t>- Single query</a:t>
            </a:r>
          </a:p>
          <a:p>
            <a:r>
              <a:rPr lang="en-US" baseline="0" dirty="0" smtClean="0"/>
              <a:t>To get books by a particular author:</a:t>
            </a:r>
          </a:p>
          <a:p>
            <a:r>
              <a:rPr lang="en-US" baseline="0" dirty="0" smtClean="0"/>
              <a:t> - get the author id</a:t>
            </a:r>
          </a:p>
          <a:p>
            <a:r>
              <a:rPr lang="en-US" baseline="0" dirty="0" smtClean="0"/>
              <a:t> - get books that have that author id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09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get the authors given a book:</a:t>
            </a:r>
          </a:p>
          <a:p>
            <a:r>
              <a:rPr lang="en-US" baseline="0" dirty="0" smtClean="0"/>
              <a:t>- Single query</a:t>
            </a:r>
          </a:p>
          <a:p>
            <a:r>
              <a:rPr lang="en-US" baseline="0" dirty="0" smtClean="0"/>
              <a:t>To get books by a particular author:</a:t>
            </a:r>
          </a:p>
          <a:p>
            <a:r>
              <a:rPr lang="en-US" baseline="0" dirty="0" smtClean="0"/>
              <a:t> - get the author id</a:t>
            </a:r>
          </a:p>
          <a:p>
            <a:r>
              <a:rPr lang="en-US" baseline="0" dirty="0" smtClean="0"/>
              <a:t> - get books that have that author id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4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get the authors given a book:</a:t>
            </a:r>
          </a:p>
          <a:p>
            <a:r>
              <a:rPr lang="en-US" baseline="0" dirty="0" smtClean="0"/>
              <a:t>- Single query</a:t>
            </a:r>
          </a:p>
          <a:p>
            <a:r>
              <a:rPr lang="en-US" baseline="0" dirty="0" smtClean="0"/>
              <a:t>To get books by a particular author:</a:t>
            </a:r>
          </a:p>
          <a:p>
            <a:r>
              <a:rPr lang="en-US" baseline="0" dirty="0" smtClean="0"/>
              <a:t> - get the author id</a:t>
            </a:r>
          </a:p>
          <a:p>
            <a:r>
              <a:rPr lang="en-US" baseline="0" dirty="0" smtClean="0"/>
              <a:t> - get books that have that author id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03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the title of book published by an author is a single query</a:t>
            </a:r>
          </a:p>
          <a:p>
            <a:r>
              <a:rPr lang="en-US" dirty="0" smtClean="0"/>
              <a:t>Getting the authors</a:t>
            </a:r>
            <a:r>
              <a:rPr lang="en-US" baseline="0" dirty="0" smtClean="0"/>
              <a:t> of a book. 2 queries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the book id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Query the author for books in the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73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r>
              <a:rPr lang="en-US" baseline="0" dirty="0" smtClean="0"/>
              <a:t> is to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3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Easy to query by parent category.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Hard to find in subcategories.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69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Immediate parent is </a:t>
            </a:r>
            <a:r>
              <a:rPr lang="en-US" dirty="0" err="1" smtClean="0"/>
              <a:t>regexp</a:t>
            </a:r>
            <a:r>
              <a:rPr lang="en-US" dirty="0" smtClean="0"/>
              <a:t> query that is anchored</a:t>
            </a:r>
            <a:r>
              <a:rPr lang="en-US" baseline="0" dirty="0" smtClean="0"/>
              <a:t> to beginning</a:t>
            </a:r>
          </a:p>
          <a:p>
            <a:r>
              <a:rPr lang="en-US" baseline="0" dirty="0" smtClean="0"/>
              <a:t>Anywhere in the hierarchy is a </a:t>
            </a:r>
            <a:r>
              <a:rPr lang="en-US" baseline="0" dirty="0" err="1" smtClean="0"/>
              <a:t>regexp</a:t>
            </a:r>
            <a:r>
              <a:rPr lang="en-US" baseline="0" dirty="0" smtClean="0"/>
              <a:t> query.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indexed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Hierachy</a:t>
            </a:r>
            <a:r>
              <a:rPr lang="en-US" baseline="0" dirty="0" smtClean="0"/>
              <a:t> information cannot be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0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</a:t>
            </a:r>
            <a:r>
              <a:rPr lang="en-US" baseline="0" dirty="0" smtClean="0"/>
              <a:t> rich data structures and complex relationships while keeping that data together on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7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the way we</a:t>
            </a:r>
            <a:r>
              <a:rPr lang="en-US" baseline="0" dirty="0" smtClean="0"/>
              <a:t> store our data, neglecting the way we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0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design cares first about how it’s used and we let that</a:t>
            </a:r>
            <a:r>
              <a:rPr lang="en-US" baseline="0" dirty="0" smtClean="0"/>
              <a:t> drive how we store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for data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8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312CA-04DE-7148-A8E7-5648D3D47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pic>
        <p:nvPicPr>
          <p:cNvPr id="10" name="Picture 9" descr="10gen_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87"/>
            <a:ext cx="2092878" cy="462711"/>
          </a:xfrm>
          <a:prstGeom prst="rect">
            <a:avLst/>
          </a:prstGeom>
        </p:spPr>
      </p:pic>
      <p:pic>
        <p:nvPicPr>
          <p:cNvPr id="13" name="Picture 12" descr="MongoDB_Logo_Knockout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9" y="5678577"/>
            <a:ext cx="2204708" cy="6441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28403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368783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pic>
        <p:nvPicPr>
          <p:cNvPr id="11" name="Picture 10" descr="10gen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87"/>
            <a:ext cx="2092878" cy="462711"/>
          </a:xfrm>
          <a:prstGeom prst="rect">
            <a:avLst/>
          </a:prstGeom>
        </p:spPr>
      </p:pic>
      <p:pic>
        <p:nvPicPr>
          <p:cNvPr id="12" name="Picture 11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9" y="5678577"/>
            <a:ext cx="2204708" cy="644197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28403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pic>
        <p:nvPicPr>
          <p:cNvPr id="10" name="Picture 9" descr="10gen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87"/>
            <a:ext cx="2092878" cy="462711"/>
          </a:xfrm>
          <a:prstGeom prst="rect">
            <a:avLst/>
          </a:prstGeom>
        </p:spPr>
      </p:pic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9" y="5678577"/>
            <a:ext cx="2204708" cy="6441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8403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368783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gen_Logo_White.eps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1"/>
            <a:ext cx="1527619" cy="343238"/>
          </a:xfrm>
          <a:prstGeom prst="rect">
            <a:avLst/>
          </a:prstGeom>
        </p:spPr>
      </p:pic>
      <p:pic>
        <p:nvPicPr>
          <p:cNvPr id="6" name="Picture 5" descr="MongoDB_Logo_Knockout_RGB.eps"/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7" y="6151212"/>
            <a:ext cx="1635451" cy="477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403" y="1835588"/>
            <a:ext cx="7898954" cy="136878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de Dem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347466"/>
            <a:ext cx="7887195" cy="4757017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ts val="74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header here (try to keep to 1 line)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2" name="Picture 11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600075"/>
            <a:ext cx="7899400" cy="4286885"/>
          </a:xfrm>
          <a:solidFill>
            <a:schemeClr val="bg1">
              <a:lumMod val="75000"/>
              <a:alpha val="23000"/>
            </a:schemeClr>
          </a:solidFill>
          <a:ln w="63500">
            <a:solidFill>
              <a:schemeClr val="bg1">
                <a:alpha val="55000"/>
              </a:schemeClr>
            </a:solidFill>
          </a:ln>
          <a:effectLst>
            <a:outerShdw blurRad="111125" dist="38100" dir="2700000" algn="tl" rotWithShape="0">
              <a:srgbClr val="000000">
                <a:alpha val="23000"/>
              </a:srgbClr>
            </a:outerShdw>
          </a:effectLst>
        </p:spPr>
        <p:txBody>
          <a:bodyPr/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5056620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5" name="Picture 4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7" name="Picture 6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8" name="Picture 7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0" name="Picture 9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1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375618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0076C0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/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pic>
        <p:nvPicPr>
          <p:cNvPr id="13" name="Picture 12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4" name="Picture 13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ctr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>
                <a:solidFill>
                  <a:srgbClr val="0076C0"/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pic>
        <p:nvPicPr>
          <p:cNvPr id="10" name="Picture 9" descr="10gen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87"/>
            <a:ext cx="2092878" cy="462711"/>
          </a:xfrm>
          <a:prstGeom prst="rect">
            <a:avLst/>
          </a:prstGeom>
        </p:spPr>
      </p:pic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9" y="5678577"/>
            <a:ext cx="2204708" cy="6441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8403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368783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gen_Logo_White.eps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1"/>
            <a:ext cx="1527619" cy="343238"/>
          </a:xfrm>
          <a:prstGeom prst="rect">
            <a:avLst/>
          </a:prstGeom>
        </p:spPr>
      </p:pic>
      <p:pic>
        <p:nvPicPr>
          <p:cNvPr id="6" name="Picture 5" descr="MongoDB_Logo_Knockout_RGB.eps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7" y="6151212"/>
            <a:ext cx="1635451" cy="477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403" y="1835588"/>
            <a:ext cx="7898954" cy="136878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  <p:pic>
        <p:nvPicPr>
          <p:cNvPr id="7" name="Picture 6" descr="10gen_Logo_White.eps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1"/>
            <a:ext cx="1527619" cy="343238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7" y="6151212"/>
            <a:ext cx="1635451" cy="47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de Dem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4400" baseline="0">
                <a:solidFill>
                  <a:srgbClr val="625F5E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2" name="Picture 11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2" name="Picture 11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600075"/>
            <a:ext cx="7899400" cy="4286885"/>
          </a:xfrm>
          <a:solidFill>
            <a:schemeClr val="bg1">
              <a:lumMod val="75000"/>
              <a:alpha val="23000"/>
            </a:schemeClr>
          </a:solidFill>
          <a:ln w="63500">
            <a:solidFill>
              <a:schemeClr val="bg1">
                <a:alpha val="55000"/>
              </a:schemeClr>
            </a:solidFill>
          </a:ln>
          <a:effectLst>
            <a:outerShdw blurRad="111125" dist="38100" dir="2700000" algn="tl" rotWithShape="0">
              <a:srgbClr val="000000">
                <a:alpha val="23000"/>
              </a:srgbClr>
            </a:outerShdw>
          </a:effectLst>
        </p:spPr>
        <p:txBody>
          <a:bodyPr/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 (but if picture doesn’t have a background, be sure to remove gray background, border, and shadow!)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5056620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1" name="Picture 10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5" name="Picture 4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7" name="Picture 6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pic>
        <p:nvPicPr>
          <p:cNvPr id="6" name="Picture 5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8" name="Picture 7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0" name="Picture 9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732005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375618"/>
            <a:ext cx="7899400" cy="971206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400" b="1" i="0" baseline="0">
                <a:solidFill>
                  <a:srgbClr val="0076C0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9" name="Picture 8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/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pic>
        <p:nvPicPr>
          <p:cNvPr id="13" name="Picture 12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4" name="Picture 13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ctr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>
                <a:solidFill>
                  <a:srgbClr val="0076C0"/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9" name="Picture 8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4471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smtClean="0"/>
              <a:t>Talk Title (abbreviated if necessary), Speaker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1" r:id="rId11"/>
    <p:sldLayoutId id="2147483663" r:id="rId12"/>
    <p:sldLayoutId id="2147483650" r:id="rId13"/>
    <p:sldLayoutId id="2147483666" r:id="rId14"/>
    <p:sldLayoutId id="2147483670" r:id="rId15"/>
    <p:sldLayoutId id="2147483671" r:id="rId16"/>
    <p:sldLayoutId id="2147483672" r:id="rId17"/>
    <p:sldLayoutId id="2147483668" r:id="rId18"/>
    <p:sldLayoutId id="2147483684" r:id="rId19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1" i="0" kern="1200" cap="none" baseline="0">
          <a:solidFill>
            <a:srgbClr val="625F5E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0075BF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Engineer, 10gen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MongoDBDays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Design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16073" y="4656372"/>
            <a:ext cx="7898954" cy="46810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72"/>
              </a:spcBef>
              <a:buClr>
                <a:srgbClr val="0075BF"/>
              </a:buClr>
              <a:buSzPct val="85000"/>
              <a:buFont typeface="Arial"/>
              <a:buNone/>
              <a:defRPr sz="2200" i="1" kern="1200" spc="-20" baseline="0">
                <a:ln w="1905">
                  <a:noFill/>
                </a:ln>
                <a:solidFill>
                  <a:schemeClr val="bg1"/>
                </a:solidFill>
                <a:effectLst/>
                <a:latin typeface="PT Sans"/>
                <a:ea typeface="+mn-ea"/>
                <a:cs typeface="PT Sans"/>
              </a:defRPr>
            </a:lvl1pPr>
            <a:lvl2pPr marL="457200" indent="0" algn="ctr" defTabSz="457200" rtl="0" eaLnBrk="1" latinLnBrk="0" hangingPunct="1">
              <a:spcBef>
                <a:spcPts val="200"/>
              </a:spcBef>
              <a:buSzPct val="90000"/>
              <a:buFont typeface="Arial"/>
              <a:buNone/>
              <a:defRPr sz="2400" kern="1200" spc="-100" baseline="0">
                <a:solidFill>
                  <a:schemeClr val="tx1">
                    <a:tint val="75000"/>
                  </a:schemeClr>
                </a:solidFill>
                <a:latin typeface="PT Sans"/>
                <a:ea typeface="+mn-ea"/>
                <a:cs typeface="PT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craiggwilson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 Schema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Focuses on data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Schema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Read Heavy?</a:t>
            </a:r>
          </a:p>
          <a:p>
            <a:r>
              <a:rPr lang="en-US" dirty="0" smtClean="0"/>
              <a:t>Write Heavy?</a:t>
            </a:r>
          </a:p>
          <a:p>
            <a:pPr lvl="1"/>
            <a:r>
              <a:rPr lang="en-US" dirty="0" smtClean="0"/>
              <a:t>Document Growth</a:t>
            </a:r>
          </a:p>
          <a:p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External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Working with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Dynamic Schemas</a:t>
            </a:r>
          </a:p>
          <a:p>
            <a:r>
              <a:rPr lang="en-US" dirty="0" smtClean="0"/>
              <a:t>Embedded data structures</a:t>
            </a:r>
          </a:p>
          <a:p>
            <a:r>
              <a:rPr lang="en-US" dirty="0" smtClean="0"/>
              <a:t>Ad-hoc queries</a:t>
            </a:r>
          </a:p>
          <a:p>
            <a:pPr lvl="1"/>
            <a:r>
              <a:rPr lang="en-US" dirty="0" smtClean="0"/>
              <a:t>Simple Queries</a:t>
            </a:r>
          </a:p>
          <a:p>
            <a:pPr lvl="1"/>
            <a:r>
              <a:rPr lang="en-US" dirty="0" smtClean="0"/>
              <a:t>Aggregation Framework</a:t>
            </a:r>
          </a:p>
          <a:p>
            <a:r>
              <a:rPr lang="en-US" dirty="0" smtClean="0"/>
              <a:t>Secondary indexes</a:t>
            </a:r>
          </a:p>
          <a:p>
            <a:r>
              <a:rPr lang="en-US" dirty="0" smtClean="0"/>
              <a:t>Multi-Key indexes</a:t>
            </a:r>
          </a:p>
        </p:txBody>
      </p:sp>
    </p:spTree>
    <p:extLst>
      <p:ext uri="{BB962C8B-B14F-4D97-AF65-F5344CB8AC3E}">
        <p14:creationId xmlns:p14="http://schemas.microsoft.com/office/powerpoint/2010/main" val="17216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Manipulating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On the way out</a:t>
            </a:r>
          </a:p>
          <a:p>
            <a:pPr lvl="1"/>
            <a:r>
              <a:rPr lang="en-US" b="1" dirty="0" smtClean="0">
                <a:solidFill>
                  <a:srgbClr val="EE9C00"/>
                </a:solidFill>
              </a:rPr>
              <a:t>Scalar</a:t>
            </a:r>
            <a:r>
              <a:rPr lang="en-US" dirty="0" smtClean="0">
                <a:solidFill>
                  <a:srgbClr val="EE9C00"/>
                </a:solidFill>
              </a:rPr>
              <a:t>:</a:t>
            </a:r>
            <a:r>
              <a:rPr lang="en-US" dirty="0" smtClean="0"/>
              <a:t> $ne, </a:t>
            </a:r>
            <a:r>
              <a:rPr lang="en-US" dirty="0"/>
              <a:t>$</a:t>
            </a:r>
            <a:r>
              <a:rPr lang="en-US" dirty="0" smtClean="0"/>
              <a:t>mod, </a:t>
            </a:r>
            <a:r>
              <a:rPr lang="en-US" dirty="0"/>
              <a:t>$exists, $type, </a:t>
            </a:r>
            <a:r>
              <a:rPr lang="en-US" dirty="0" smtClean="0"/>
              <a:t>$</a:t>
            </a:r>
            <a:r>
              <a:rPr lang="en-US" dirty="0" err="1"/>
              <a:t>lt</a:t>
            </a:r>
            <a:r>
              <a:rPr lang="en-US" dirty="0"/>
              <a:t>, $</a:t>
            </a:r>
            <a:r>
              <a:rPr lang="en-US" dirty="0" err="1"/>
              <a:t>lte</a:t>
            </a:r>
            <a:r>
              <a:rPr lang="en-US" dirty="0"/>
              <a:t>, $</a:t>
            </a:r>
            <a:r>
              <a:rPr lang="en-US" dirty="0" err="1"/>
              <a:t>gt</a:t>
            </a:r>
            <a:r>
              <a:rPr lang="en-US" dirty="0"/>
              <a:t>, $</a:t>
            </a:r>
            <a:r>
              <a:rPr lang="en-US" dirty="0" err="1"/>
              <a:t>gte</a:t>
            </a:r>
            <a:r>
              <a:rPr lang="en-US" dirty="0"/>
              <a:t>, $</a:t>
            </a:r>
            <a:r>
              <a:rPr lang="en-US" dirty="0" smtClean="0"/>
              <a:t>ne</a:t>
            </a:r>
          </a:p>
          <a:p>
            <a:pPr lvl="1"/>
            <a:r>
              <a:rPr lang="en-US" b="1" dirty="0" smtClean="0">
                <a:solidFill>
                  <a:srgbClr val="9681B7"/>
                </a:solidFill>
              </a:rPr>
              <a:t>Vector</a:t>
            </a:r>
            <a:r>
              <a:rPr lang="en-US" dirty="0" smtClean="0">
                <a:solidFill>
                  <a:srgbClr val="9681B7"/>
                </a:solidFill>
              </a:rPr>
              <a:t>: </a:t>
            </a:r>
            <a:r>
              <a:rPr lang="en-US" dirty="0"/>
              <a:t>$in, $</a:t>
            </a:r>
            <a:r>
              <a:rPr lang="en-US" dirty="0" err="1" smtClean="0"/>
              <a:t>nin</a:t>
            </a:r>
            <a:r>
              <a:rPr lang="en-US" dirty="0" smtClean="0"/>
              <a:t>, $</a:t>
            </a:r>
            <a:r>
              <a:rPr lang="en-US" dirty="0"/>
              <a:t>all, $size</a:t>
            </a:r>
            <a:endParaRPr lang="en-US" dirty="0" smtClean="0"/>
          </a:p>
          <a:p>
            <a:r>
              <a:rPr lang="en-US" dirty="0" smtClean="0"/>
              <a:t>On the way in</a:t>
            </a:r>
          </a:p>
          <a:p>
            <a:pPr lvl="1"/>
            <a:r>
              <a:rPr lang="en-US" b="1" dirty="0" smtClean="0">
                <a:solidFill>
                  <a:srgbClr val="EE9C00"/>
                </a:solidFill>
              </a:rPr>
              <a:t>Scalar</a:t>
            </a:r>
            <a:r>
              <a:rPr lang="en-US" dirty="0" smtClean="0">
                <a:solidFill>
                  <a:srgbClr val="EE9C00"/>
                </a:solidFill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inc</a:t>
            </a:r>
            <a:r>
              <a:rPr lang="en-US" dirty="0" smtClean="0"/>
              <a:t>, $set, $unset</a:t>
            </a:r>
          </a:p>
          <a:p>
            <a:pPr lvl="1"/>
            <a:r>
              <a:rPr lang="en-US" b="1" dirty="0" smtClean="0">
                <a:solidFill>
                  <a:srgbClr val="9681B7"/>
                </a:solidFill>
              </a:rPr>
              <a:t>Vector</a:t>
            </a:r>
            <a:r>
              <a:rPr lang="en-US" dirty="0" smtClean="0">
                <a:solidFill>
                  <a:srgbClr val="9681B7"/>
                </a:solidFill>
              </a:rPr>
              <a:t>: </a:t>
            </a:r>
            <a:r>
              <a:rPr lang="en-US" dirty="0" smtClean="0"/>
              <a:t>$push, $pop</a:t>
            </a:r>
            <a:r>
              <a:rPr lang="en-US" dirty="0"/>
              <a:t>, $pull, $</a:t>
            </a:r>
            <a:r>
              <a:rPr lang="en-US" dirty="0" err="1"/>
              <a:t>pushAll</a:t>
            </a:r>
            <a:r>
              <a:rPr lang="en-US" dirty="0"/>
              <a:t>, $</a:t>
            </a:r>
            <a:r>
              <a:rPr lang="en-US" dirty="0" err="1" smtClean="0"/>
              <a:t>pullAll</a:t>
            </a:r>
            <a:r>
              <a:rPr lang="en-US" dirty="0" smtClean="0"/>
              <a:t>, $</a:t>
            </a:r>
            <a:r>
              <a:rPr lang="en-US" dirty="0" err="1" smtClean="0"/>
              <a:t>addToSet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0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 Design by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Library Management 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Patrons</a:t>
            </a:r>
          </a:p>
          <a:p>
            <a:r>
              <a:rPr lang="en-US" dirty="0" smtClean="0"/>
              <a:t>Books </a:t>
            </a:r>
            <a:endParaRPr lang="en-US" dirty="0"/>
          </a:p>
          <a:p>
            <a:r>
              <a:rPr lang="en-US" dirty="0" smtClean="0"/>
              <a:t>Authors</a:t>
            </a:r>
            <a:endParaRPr lang="en-US" dirty="0"/>
          </a:p>
          <a:p>
            <a:r>
              <a:rPr lang="en-US" dirty="0"/>
              <a:t>Publishers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5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when I swipe a patron’s card, I need to verify their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403" y="1347466"/>
            <a:ext cx="4155513" cy="4757017"/>
          </a:xfrm>
        </p:spPr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patron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  <a:cs typeface="Source Code Pro Semibold"/>
              </a:rPr>
              <a:t>joe</a:t>
            </a:r>
            <a:r>
              <a:rPr lang="en-US" sz="1600" dirty="0" smtClean="0">
                <a:solidFill>
                  <a:srgbClr val="EE9C00"/>
                </a:solidFill>
                <a:cs typeface="Source Code Pro Semibold"/>
              </a:rPr>
              <a:t>“</a:t>
            </a:r>
            <a:r>
              <a:rPr lang="en-US" sz="1600" dirty="0">
                <a:cs typeface="Source Code Pro Semibold"/>
              </a:rPr>
              <a:t>,</a:t>
            </a:r>
            <a:endParaRPr lang="en-US" sz="1600" dirty="0">
              <a:solidFill>
                <a:srgbClr val="EE9C00"/>
              </a:solidFill>
            </a:endParaRPr>
          </a:p>
          <a:p>
            <a:pPr>
              <a:spcBef>
                <a:spcPts val="72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name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7D58F"/>
                </a:solidFill>
              </a:rPr>
              <a:t>"Joe </a:t>
            </a:r>
            <a:r>
              <a:rPr lang="en-US" sz="1600" dirty="0" err="1" smtClean="0">
                <a:solidFill>
                  <a:srgbClr val="F7D58F"/>
                </a:solidFill>
              </a:rPr>
              <a:t>Bookreader</a:t>
            </a:r>
            <a:r>
              <a:rPr lang="en-US" sz="1600" dirty="0" smtClean="0">
                <a:solidFill>
                  <a:srgbClr val="F7D58F"/>
                </a:solidFill>
              </a:rPr>
              <a:t>”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address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 =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  <a:cs typeface="Source Code Pro Semibold"/>
              </a:rPr>
              <a:t>joe</a:t>
            </a:r>
            <a:r>
              <a:rPr lang="en-US" sz="1600" dirty="0" smtClean="0">
                <a:solidFill>
                  <a:srgbClr val="EE9C00"/>
                </a:solidFill>
                <a:cs typeface="Source Code Pro Semibold"/>
              </a:rPr>
              <a:t>“</a:t>
            </a:r>
            <a:r>
              <a:rPr lang="en-US" sz="1600" dirty="0" smtClean="0">
                <a:cs typeface="Source Code Pro Semibold"/>
              </a:rPr>
              <a:t>,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    street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7D58F"/>
                </a:solidFill>
              </a:rPr>
              <a:t>"123 Fake St. 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city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err="1" smtClean="0">
                <a:solidFill>
                  <a:srgbClr val="F7D58F"/>
                </a:solidFill>
              </a:rPr>
              <a:t>Faketon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state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MA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zip</a:t>
            </a:r>
            <a:r>
              <a:rPr lang="en-US" sz="1600" dirty="0"/>
              <a:t>: </a:t>
            </a:r>
            <a:r>
              <a:rPr lang="en-US" sz="1600" dirty="0" smtClean="0">
                <a:solidFill>
                  <a:srgbClr val="AFD2E9"/>
                </a:solidFill>
              </a:rPr>
              <a:t>12345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Patrons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4813019" y="1347466"/>
            <a:ext cx="4155513" cy="4757017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74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kern="1200" spc="50" baseline="0">
                <a:ln w="1905">
                  <a:noFill/>
                </a:ln>
                <a:solidFill>
                  <a:schemeClr val="bg1"/>
                </a:solidFill>
                <a:latin typeface="Source Code Pro Semibold"/>
                <a:ea typeface="+mn-ea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D0FF7E"/>
                </a:solidFill>
              </a:rPr>
              <a:t>patron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_id: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joe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>
                <a:cs typeface="Source Code Pro Semibold"/>
              </a:rPr>
              <a:t>,</a:t>
            </a:r>
            <a:endParaRPr lang="en-US" sz="1600" dirty="0" smtClean="0">
              <a:solidFill>
                <a:srgbClr val="EE9C00"/>
              </a:solidFill>
            </a:endParaRPr>
          </a:p>
          <a:p>
            <a:r>
              <a:rPr lang="en-US" sz="1600" dirty="0" smtClean="0"/>
              <a:t>    name: </a:t>
            </a:r>
            <a:r>
              <a:rPr lang="en-US" sz="1600" dirty="0" smtClean="0">
                <a:solidFill>
                  <a:srgbClr val="F7D58F"/>
                </a:solidFill>
              </a:rPr>
              <a:t>"Joe </a:t>
            </a:r>
            <a:r>
              <a:rPr lang="en-US" sz="1600" dirty="0" err="1" smtClean="0">
                <a:solidFill>
                  <a:srgbClr val="F7D58F"/>
                </a:solidFill>
              </a:rPr>
              <a:t>Bookreader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   address: {</a:t>
            </a:r>
          </a:p>
          <a:p>
            <a:r>
              <a:rPr lang="en-US" sz="1600" dirty="0" smtClean="0"/>
              <a:t>        street: </a:t>
            </a:r>
            <a:r>
              <a:rPr lang="en-US" sz="1600" dirty="0">
                <a:solidFill>
                  <a:srgbClr val="F7D58F"/>
                </a:solidFill>
              </a:rPr>
              <a:t>"123 </a:t>
            </a:r>
            <a:r>
              <a:rPr lang="en-US" sz="1600" dirty="0" smtClean="0">
                <a:solidFill>
                  <a:srgbClr val="F7D58F"/>
                </a:solidFill>
              </a:rPr>
              <a:t>Fake St</a:t>
            </a:r>
            <a:r>
              <a:rPr lang="en-US" sz="1600" dirty="0">
                <a:solidFill>
                  <a:srgbClr val="F7D58F"/>
                </a:solidFill>
              </a:rPr>
              <a:t>. 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city: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err="1" smtClean="0">
                <a:solidFill>
                  <a:srgbClr val="F7D58F"/>
                </a:solidFill>
              </a:rPr>
              <a:t>Faketon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state: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MA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zip: </a:t>
            </a:r>
            <a:r>
              <a:rPr lang="en-US" sz="1600" dirty="0" smtClean="0">
                <a:solidFill>
                  <a:srgbClr val="AFD2E9"/>
                </a:solidFill>
              </a:rPr>
              <a:t>12345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758445" y="3317460"/>
            <a:ext cx="700648" cy="503641"/>
          </a:xfrm>
          <a:prstGeom prst="rightArrow">
            <a:avLst/>
          </a:prstGeom>
          <a:solidFill>
            <a:srgbClr val="0076C0"/>
          </a:solidFill>
          <a:ln>
            <a:solidFill>
              <a:srgbClr val="EE9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Relations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“Belongs to” relationships are often embedded</a:t>
            </a:r>
          </a:p>
          <a:p>
            <a:r>
              <a:rPr lang="en-US" dirty="0" smtClean="0"/>
              <a:t>Document model provides a holistic representation of objects with embedded entities</a:t>
            </a:r>
          </a:p>
          <a:p>
            <a:r>
              <a:rPr lang="en-US" dirty="0" smtClean="0"/>
              <a:t>Optimized for read performance</a:t>
            </a:r>
          </a:p>
        </p:txBody>
      </p:sp>
    </p:spTree>
    <p:extLst>
      <p:ext uri="{BB962C8B-B14F-4D97-AF65-F5344CB8AC3E}">
        <p14:creationId xmlns:p14="http://schemas.microsoft.com/office/powerpoint/2010/main" val="5908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store multiple addresses so I have a better chance of getting my book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Table 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Working with Documents</a:t>
            </a:r>
          </a:p>
          <a:p>
            <a:r>
              <a:rPr lang="en-US" dirty="0" smtClean="0"/>
              <a:t>Schema Design by Example</a:t>
            </a:r>
          </a:p>
          <a:p>
            <a:r>
              <a:rPr lang="en-US" dirty="0" smtClean="0"/>
              <a:t>Common Patterns</a:t>
            </a:r>
          </a:p>
        </p:txBody>
      </p:sp>
    </p:spTree>
    <p:extLst>
      <p:ext uri="{BB962C8B-B14F-4D97-AF65-F5344CB8AC3E}">
        <p14:creationId xmlns:p14="http://schemas.microsoft.com/office/powerpoint/2010/main" val="3772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66389" y="1507108"/>
            <a:ext cx="4777611" cy="4757017"/>
          </a:xfrm>
        </p:spPr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>
              <a:cs typeface="Source Code Pro Semibold"/>
            </a:endParaRPr>
          </a:p>
          <a:p>
            <a:pPr>
              <a:spcBef>
                <a:spcPts val="72"/>
              </a:spcBef>
            </a:pP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endParaRPr lang="en-US" sz="1600" dirty="0" smtClean="0">
              <a:cs typeface="Source Code Pro Semibold"/>
            </a:endParaRPr>
          </a:p>
          <a:p>
            <a:pPr>
              <a:spcBef>
                <a:spcPts val="72"/>
              </a:spcBef>
            </a:pP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  <a:cs typeface="Source Code Pro Semibold"/>
              </a:rPr>
              <a:t>patron</a:t>
            </a:r>
            <a:r>
              <a:rPr lang="en-US" sz="1600" dirty="0" smtClean="0">
                <a:cs typeface="Source Code Pro Semibold"/>
              </a:rPr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>
                <a:cs typeface="Source Code Pro Semibold"/>
              </a:rPr>
              <a:t>{</a:t>
            </a: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_id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  <a:cs typeface="Source Code Pro Semibold"/>
              </a:rPr>
              <a:t>joe</a:t>
            </a:r>
            <a:r>
              <a:rPr lang="en-US" sz="1600" dirty="0" smtClean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>
                <a:cs typeface="Source Code Pro Semibold"/>
              </a:rPr>
              <a:t>,</a:t>
            </a:r>
            <a:endParaRPr lang="en-US" sz="1600" dirty="0">
              <a:solidFill>
                <a:srgbClr val="EE9C00"/>
              </a:solidFill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name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"Joe </a:t>
            </a:r>
            <a:r>
              <a:rPr lang="en-US" sz="1600" dirty="0" err="1">
                <a:solidFill>
                  <a:srgbClr val="F7D58F"/>
                </a:solidFill>
                <a:cs typeface="Source Code Pro Semibold"/>
              </a:rPr>
              <a:t>Bookreader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sz="1600" dirty="0">
                <a:cs typeface="Source Code Pro Semibold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err="1" smtClean="0">
                <a:cs typeface="Source Code Pro Semibold"/>
              </a:rPr>
              <a:t>join_date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 err="1">
                <a:cs typeface="Source Code Pro Semibold"/>
              </a:rPr>
              <a:t>ISODate</a:t>
            </a:r>
            <a:r>
              <a:rPr lang="en-US" sz="1600" dirty="0">
                <a:cs typeface="Source Code Pro Semibold"/>
              </a:rPr>
              <a:t>(</a:t>
            </a:r>
            <a:r>
              <a:rPr lang="en-US" sz="1600" dirty="0">
                <a:solidFill>
                  <a:srgbClr val="5CA930"/>
                </a:solidFill>
                <a:cs typeface="Source Code Pro Semibold"/>
              </a:rPr>
              <a:t>"2011-10-15"</a:t>
            </a:r>
            <a:r>
              <a:rPr lang="en-US" sz="1600" dirty="0" smtClean="0">
                <a:cs typeface="Source Code Pro Semibold"/>
              </a:rPr>
              <a:t>)</a:t>
            </a:r>
            <a:r>
              <a:rPr lang="en-US" sz="1600" dirty="0">
                <a:cs typeface="Source Code Pro Semibold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addresses: [</a:t>
            </a: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  {street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sz="1600" dirty="0" smtClean="0">
                <a:solidFill>
                  <a:srgbClr val="F7D58F"/>
                </a:solidFill>
                <a:cs typeface="Source Code Pro Semibold"/>
              </a:rPr>
              <a:t>1 Vernon St."</a:t>
            </a:r>
            <a:r>
              <a:rPr lang="en-US" sz="1600" dirty="0" smtClean="0">
                <a:cs typeface="Source Code Pro Semibold"/>
              </a:rPr>
              <a:t>, city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"Newton"</a:t>
            </a:r>
            <a:r>
              <a:rPr lang="en-US" sz="1600" dirty="0" smtClean="0">
                <a:cs typeface="Source Code Pro Semibold"/>
              </a:rPr>
              <a:t>, …},</a:t>
            </a: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</a:t>
            </a:r>
            <a:r>
              <a:rPr lang="en-US" sz="1600" dirty="0" smtClean="0">
                <a:cs typeface="Source Code Pro Semibold"/>
              </a:rPr>
              <a:t>   {</a:t>
            </a:r>
            <a:r>
              <a:rPr lang="en-US" sz="1600" dirty="0">
                <a:cs typeface="Source Code Pro Semibold"/>
              </a:rPr>
              <a:t>street: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sz="1600" dirty="0" smtClean="0">
                <a:solidFill>
                  <a:srgbClr val="F7D58F"/>
                </a:solidFill>
                <a:cs typeface="Source Code Pro Semibold"/>
              </a:rPr>
              <a:t>52 Main St."</a:t>
            </a:r>
            <a:r>
              <a:rPr lang="en-US" sz="1600" dirty="0" smtClean="0">
                <a:cs typeface="Source Code Pro Semibold"/>
              </a:rPr>
              <a:t>, </a:t>
            </a:r>
            <a:r>
              <a:rPr lang="en-US" sz="1600" dirty="0">
                <a:cs typeface="Source Code Pro Semibold"/>
              </a:rPr>
              <a:t>city: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"Boston"</a:t>
            </a:r>
            <a:r>
              <a:rPr lang="en-US" sz="1600" dirty="0" smtClean="0">
                <a:cs typeface="Source Code Pro Semibold"/>
              </a:rPr>
              <a:t>, …},</a:t>
            </a: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]</a:t>
            </a: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}</a:t>
            </a:r>
          </a:p>
          <a:p>
            <a:pPr>
              <a:spcBef>
                <a:spcPts val="72"/>
              </a:spcBef>
            </a:pPr>
            <a:endParaRPr lang="en-US" sz="1600" dirty="0">
              <a:cs typeface="Source Code Pro Semibol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Patrons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4813019" y="1347466"/>
            <a:ext cx="4155513" cy="4757017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74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kern="1200" spc="50" baseline="0">
                <a:ln w="1905">
                  <a:noFill/>
                </a:ln>
                <a:solidFill>
                  <a:schemeClr val="bg1"/>
                </a:solidFill>
                <a:latin typeface="Source Code Pro Semibold"/>
                <a:ea typeface="+mn-ea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324924" y="1550849"/>
            <a:ext cx="4155513" cy="4757017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74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kern="1200" spc="50" baseline="0">
                <a:ln w="1905">
                  <a:noFill/>
                </a:ln>
                <a:solidFill>
                  <a:schemeClr val="bg1"/>
                </a:solidFill>
                <a:latin typeface="Source Code Pro Semibold"/>
                <a:ea typeface="+mn-ea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D0FF7E"/>
                </a:solidFill>
              </a:rPr>
              <a:t>patron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_id: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joe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>
                <a:cs typeface="Source Code Pro Semibold"/>
              </a:rPr>
              <a:t>,</a:t>
            </a:r>
            <a:endParaRPr lang="en-US" sz="1600" dirty="0" smtClean="0">
              <a:solidFill>
                <a:srgbClr val="EE9C00"/>
              </a:solidFill>
            </a:endParaRPr>
          </a:p>
          <a:p>
            <a:r>
              <a:rPr lang="en-US" sz="1600" dirty="0" smtClean="0"/>
              <a:t>    name: </a:t>
            </a:r>
            <a:r>
              <a:rPr lang="en-US" sz="1600" dirty="0" smtClean="0">
                <a:solidFill>
                  <a:srgbClr val="F7D58F"/>
                </a:solidFill>
              </a:rPr>
              <a:t>"Joe </a:t>
            </a:r>
            <a:r>
              <a:rPr lang="en-US" sz="1600" dirty="0" err="1" smtClean="0">
                <a:solidFill>
                  <a:srgbClr val="F7D58F"/>
                </a:solidFill>
              </a:rPr>
              <a:t>Bookreader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   address: {</a:t>
            </a:r>
          </a:p>
          <a:p>
            <a:r>
              <a:rPr lang="en-US" sz="1600" dirty="0" smtClean="0"/>
              <a:t>        street: </a:t>
            </a:r>
            <a:r>
              <a:rPr lang="en-US" sz="1600" dirty="0">
                <a:solidFill>
                  <a:srgbClr val="F7D58F"/>
                </a:solidFill>
              </a:rPr>
              <a:t>"123 </a:t>
            </a:r>
            <a:r>
              <a:rPr lang="en-US" sz="1600" dirty="0" smtClean="0">
                <a:solidFill>
                  <a:srgbClr val="F7D58F"/>
                </a:solidFill>
              </a:rPr>
              <a:t>Fake St</a:t>
            </a:r>
            <a:r>
              <a:rPr lang="en-US" sz="1600" dirty="0">
                <a:solidFill>
                  <a:srgbClr val="F7D58F"/>
                </a:solidFill>
              </a:rPr>
              <a:t>. 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city: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err="1" smtClean="0">
                <a:solidFill>
                  <a:srgbClr val="F7D58F"/>
                </a:solidFill>
              </a:rPr>
              <a:t>Faketon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state: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MA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zip: </a:t>
            </a:r>
            <a:r>
              <a:rPr lang="en-US" sz="1600" dirty="0" smtClean="0">
                <a:solidFill>
                  <a:srgbClr val="AFD2E9"/>
                </a:solidFill>
              </a:rPr>
              <a:t>12345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4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see to the publisher of a book.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 and Books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Publishers put out many books</a:t>
            </a:r>
          </a:p>
          <a:p>
            <a:r>
              <a:rPr lang="en-US" dirty="0" smtClean="0"/>
              <a:t>Books have one publisher</a:t>
            </a:r>
          </a:p>
        </p:txBody>
      </p:sp>
    </p:spTree>
    <p:extLst>
      <p:ext uri="{BB962C8B-B14F-4D97-AF65-F5344CB8AC3E}">
        <p14:creationId xmlns:p14="http://schemas.microsoft.com/office/powerpoint/2010/main" val="1166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MongoDB</a:t>
            </a:r>
            <a:r>
              <a:rPr lang="en-US" sz="1600" dirty="0"/>
              <a:t>: The Definitive </a:t>
            </a:r>
            <a:r>
              <a:rPr lang="en-US" sz="1600" dirty="0" smtClean="0"/>
              <a:t>Guide,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By Kristina </a:t>
            </a:r>
            <a:r>
              <a:rPr lang="en-US" sz="1600" dirty="0" err="1" smtClean="0"/>
              <a:t>Chodorow</a:t>
            </a:r>
            <a:r>
              <a:rPr lang="en-US" sz="1600" dirty="0"/>
              <a:t> </a:t>
            </a:r>
            <a:r>
              <a:rPr lang="en-US" sz="1600" dirty="0" smtClean="0"/>
              <a:t>and Mike </a:t>
            </a:r>
            <a:r>
              <a:rPr lang="en-US" sz="1600" dirty="0" err="1" smtClean="0"/>
              <a:t>Dirolf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Published: 9/24/2010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Pages</a:t>
            </a:r>
            <a:r>
              <a:rPr lang="en-US" sz="1600" dirty="0"/>
              <a:t>: </a:t>
            </a:r>
            <a:r>
              <a:rPr lang="en-US" sz="1600" dirty="0" smtClean="0"/>
              <a:t>216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Language</a:t>
            </a:r>
            <a:r>
              <a:rPr lang="en-US" sz="1600" dirty="0"/>
              <a:t>: </a:t>
            </a:r>
            <a:r>
              <a:rPr lang="en-US" sz="1600" dirty="0" smtClean="0"/>
              <a:t>English</a:t>
            </a: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Publisher: O’Reilly Media, CA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785" r="12489"/>
          <a:stretch/>
        </p:blipFill>
        <p:spPr>
          <a:xfrm>
            <a:off x="5418182" y="1652084"/>
            <a:ext cx="3339075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073" y="1347466"/>
            <a:ext cx="7887195" cy="4757017"/>
          </a:xfrm>
        </p:spPr>
        <p:txBody>
          <a:bodyPr/>
          <a:lstStyle/>
          <a:p>
            <a:pPr>
              <a:spcBef>
                <a:spcPts val="72"/>
              </a:spcBef>
            </a:pPr>
            <a:endParaRPr lang="en-US" dirty="0"/>
          </a:p>
          <a:p>
            <a:pPr>
              <a:spcBef>
                <a:spcPts val="72"/>
              </a:spcBef>
            </a:pPr>
            <a:endParaRPr lang="en-US" dirty="0" smtClean="0"/>
          </a:p>
          <a:p>
            <a:pPr>
              <a:spcBef>
                <a:spcPts val="72"/>
              </a:spcBef>
            </a:pP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>
                <a:solidFill>
                  <a:srgbClr val="D0FF7E"/>
                </a:solidFill>
              </a:rPr>
              <a:t>book</a:t>
            </a:r>
            <a:r>
              <a:rPr lang="en-US" dirty="0" smtClean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_id: </a:t>
            </a:r>
            <a:r>
              <a:rPr lang="en-US" dirty="0" smtClean="0">
                <a:solidFill>
                  <a:srgbClr val="EE9C00"/>
                </a:solidFill>
              </a:rPr>
              <a:t>“123”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"MongoDB: The Definitive Guide"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authors: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" </a:t>
            </a:r>
            <a:r>
              <a:rPr lang="en-US" dirty="0" smtClean="0"/>
              <a:t>],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English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publisher: </a:t>
            </a:r>
            <a:r>
              <a:rPr lang="en-US" dirty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    name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    founded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    location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CA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}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 with Embedded Publisher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Book Model with Embedded Publisher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Optimized for </a:t>
            </a:r>
            <a:r>
              <a:rPr lang="en-US" dirty="0"/>
              <a:t>r</a:t>
            </a:r>
            <a:r>
              <a:rPr lang="en-US" dirty="0" smtClean="0"/>
              <a:t>ead performance of Books</a:t>
            </a:r>
          </a:p>
          <a:p>
            <a:r>
              <a:rPr lang="en-US" dirty="0" smtClean="0"/>
              <a:t>Other queries are difficult</a:t>
            </a:r>
          </a:p>
          <a:p>
            <a:pPr lvl="1"/>
            <a:r>
              <a:rPr lang="en-US" dirty="0" smtClean="0"/>
              <a:t>All publishers</a:t>
            </a:r>
          </a:p>
        </p:txBody>
      </p:sp>
    </p:spTree>
    <p:extLst>
      <p:ext uri="{BB962C8B-B14F-4D97-AF65-F5344CB8AC3E}">
        <p14:creationId xmlns:p14="http://schemas.microsoft.com/office/powerpoint/2010/main" val="39625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see all the publishers in the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dirty="0" smtClean="0">
                <a:solidFill>
                  <a:srgbClr val="D0FF7E"/>
                </a:solidFill>
              </a:rPr>
              <a:t>publisher</a:t>
            </a:r>
            <a:r>
              <a:rPr lang="en-US" dirty="0" smtClean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_id: </a:t>
            </a:r>
            <a:r>
              <a:rPr lang="en-US" dirty="0" smtClean="0">
                <a:solidFill>
                  <a:srgbClr val="EE9C00"/>
                </a:solidFill>
              </a:rPr>
              <a:t>“</a:t>
            </a:r>
            <a:r>
              <a:rPr lang="en-US" dirty="0" err="1" smtClean="0">
                <a:solidFill>
                  <a:srgbClr val="EE9C00"/>
                </a:solidFill>
              </a:rPr>
              <a:t>oreilly</a:t>
            </a:r>
            <a:r>
              <a:rPr lang="en-US" dirty="0" smtClean="0">
                <a:solidFill>
                  <a:srgbClr val="EE9C00"/>
                </a:solidFill>
              </a:rPr>
              <a:t>”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founded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location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CA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72"/>
              </a:spcBef>
            </a:pPr>
            <a:endParaRPr lang="en-US" dirty="0"/>
          </a:p>
          <a:p>
            <a:pPr>
              <a:spcBef>
                <a:spcPts val="72"/>
              </a:spcBef>
            </a:pPr>
            <a:r>
              <a:rPr lang="en-US" dirty="0">
                <a:solidFill>
                  <a:srgbClr val="D0FF7E"/>
                </a:solidFill>
              </a:rPr>
              <a:t>book</a:t>
            </a:r>
            <a:r>
              <a:rPr lang="en-US" dirty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_id: </a:t>
            </a:r>
            <a:r>
              <a:rPr lang="en-US" dirty="0" smtClean="0">
                <a:solidFill>
                  <a:srgbClr val="F7D58F"/>
                </a:solidFill>
              </a:rPr>
              <a:t>“123”,</a:t>
            </a:r>
            <a:endParaRPr lang="en-US" dirty="0">
              <a:solidFill>
                <a:srgbClr val="F7D58F"/>
              </a:solidFill>
            </a:endParaRPr>
          </a:p>
          <a:p>
            <a:pPr>
              <a:spcBef>
                <a:spcPts val="72"/>
              </a:spcBef>
            </a:pPr>
            <a:r>
              <a:rPr lang="en-US" dirty="0" smtClean="0"/>
              <a:t>    </a:t>
            </a:r>
            <a:r>
              <a:rPr lang="en-US" dirty="0" err="1" smtClean="0"/>
              <a:t>publisher_id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EE9C00"/>
                </a:solidFill>
              </a:rPr>
              <a:t>“</a:t>
            </a:r>
            <a:r>
              <a:rPr lang="en-US" dirty="0" err="1" smtClean="0">
                <a:solidFill>
                  <a:srgbClr val="EE9C00"/>
                </a:solidFill>
              </a:rPr>
              <a:t>oreilly</a:t>
            </a:r>
            <a:r>
              <a:rPr lang="en-US" dirty="0" smtClean="0">
                <a:solidFill>
                  <a:srgbClr val="EE9C00"/>
                </a:solidFill>
              </a:rPr>
              <a:t>”,</a:t>
            </a:r>
          </a:p>
          <a:p>
            <a:pPr>
              <a:spcBef>
                <a:spcPts val="72"/>
              </a:spcBef>
            </a:pPr>
            <a:r>
              <a:rPr lang="en-US" dirty="0" smtClean="0"/>
              <a:t>    </a:t>
            </a:r>
            <a:r>
              <a:rPr lang="en-US" dirty="0"/>
              <a:t>title: </a:t>
            </a:r>
            <a:r>
              <a:rPr lang="en-US" dirty="0">
                <a:solidFill>
                  <a:srgbClr val="F7D58F"/>
                </a:solidFill>
              </a:rPr>
              <a:t>"MongoDB: The Definitive Guide"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authors: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" </a:t>
            </a:r>
            <a:r>
              <a:rPr lang="en-US" dirty="0" smtClean="0"/>
              <a:t>],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English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 with a Publisher Link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see all the books a publisher has published.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dirty="0" smtClean="0">
                <a:solidFill>
                  <a:srgbClr val="D0FF7E"/>
                </a:solidFill>
              </a:rPr>
              <a:t>publisher</a:t>
            </a:r>
            <a:r>
              <a:rPr lang="en-US" dirty="0" smtClean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_id: </a:t>
            </a:r>
            <a:r>
              <a:rPr lang="en-US" dirty="0" smtClean="0">
                <a:solidFill>
                  <a:srgbClr val="F7D58F"/>
                </a:solidFill>
              </a:rPr>
              <a:t>“</a:t>
            </a:r>
            <a:r>
              <a:rPr lang="en-US" dirty="0" err="1" smtClean="0">
                <a:solidFill>
                  <a:srgbClr val="F7D58F"/>
                </a:solidFill>
              </a:rPr>
              <a:t>oreilly</a:t>
            </a:r>
            <a:r>
              <a:rPr lang="en-US" dirty="0" smtClean="0">
                <a:solidFill>
                  <a:srgbClr val="F7D58F"/>
                </a:solidFill>
              </a:rPr>
              <a:t>”,</a:t>
            </a:r>
            <a:endParaRPr lang="en-US" dirty="0">
              <a:solidFill>
                <a:srgbClr val="F7D58F"/>
              </a:solidFill>
            </a:endParaRPr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founded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location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CA</a:t>
            </a:r>
            <a:r>
              <a:rPr lang="en-US" dirty="0" smtClean="0">
                <a:solidFill>
                  <a:srgbClr val="F7D58F"/>
                </a:solidFill>
                <a:cs typeface="Source Code Pro Semibold"/>
              </a:rPr>
              <a:t>“,</a:t>
            </a:r>
          </a:p>
          <a:p>
            <a:pPr>
              <a:spcBef>
                <a:spcPts val="72"/>
              </a:spcBef>
            </a:pPr>
            <a:r>
              <a:rPr lang="en-US" dirty="0">
                <a:solidFill>
                  <a:srgbClr val="F7D58F"/>
                </a:solidFill>
              </a:rPr>
              <a:t> </a:t>
            </a:r>
            <a:r>
              <a:rPr lang="en-US" dirty="0" smtClean="0">
                <a:solidFill>
                  <a:srgbClr val="F7D58F"/>
                </a:solidFill>
              </a:rPr>
              <a:t>   </a:t>
            </a:r>
            <a:r>
              <a:rPr lang="en-US" dirty="0" smtClean="0"/>
              <a:t>books: [</a:t>
            </a:r>
            <a:r>
              <a:rPr lang="en-US" dirty="0" smtClean="0">
                <a:solidFill>
                  <a:srgbClr val="EE9C00"/>
                </a:solidFill>
              </a:rPr>
              <a:t>“123”</a:t>
            </a:r>
            <a:r>
              <a:rPr lang="en-US" dirty="0" smtClean="0"/>
              <a:t>,…]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72"/>
              </a:spcBef>
            </a:pPr>
            <a:endParaRPr lang="en-US" dirty="0"/>
          </a:p>
          <a:p>
            <a:pPr>
              <a:spcBef>
                <a:spcPts val="72"/>
              </a:spcBef>
            </a:pPr>
            <a:r>
              <a:rPr lang="en-US" dirty="0">
                <a:solidFill>
                  <a:srgbClr val="D0FF7E"/>
                </a:solidFill>
              </a:rPr>
              <a:t>book</a:t>
            </a:r>
            <a:r>
              <a:rPr lang="en-US" dirty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_id: </a:t>
            </a:r>
            <a:r>
              <a:rPr lang="en-US" dirty="0" smtClean="0">
                <a:solidFill>
                  <a:srgbClr val="EE9C00"/>
                </a:solidFill>
              </a:rPr>
              <a:t>“123”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title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</a:rPr>
              <a:t>"MongoDB: The Definitive Guide"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authors: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" </a:t>
            </a:r>
            <a:r>
              <a:rPr lang="en-US" dirty="0" smtClean="0"/>
              <a:t>]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English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Model with Book Links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28650" y="600075"/>
            <a:ext cx="7899400" cy="3662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358026"/>
              </p:ext>
            </p:extLst>
          </p:nvPr>
        </p:nvGraphicFramePr>
        <p:xfrm>
          <a:off x="628403" y="515100"/>
          <a:ext cx="7898707" cy="374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37"/>
                <a:gridCol w="863078"/>
                <a:gridCol w="4199392"/>
              </a:tblGrid>
              <a:tr h="62455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RDBMS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MongoDB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Database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Database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Collection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Row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Document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Join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Embedding &amp; Linking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1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find the author(s) of book “Foo”.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F7D58F"/>
                </a:solidFill>
              </a:rPr>
              <a:t>“123”,</a:t>
            </a:r>
            <a:endParaRPr lang="en-US" sz="1600" dirty="0">
              <a:solidFill>
                <a:srgbClr val="F7D58F"/>
              </a:solidFill>
            </a:endParaRPr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    </a:t>
            </a:r>
            <a:r>
              <a:rPr lang="en-US" sz="1600" dirty="0" err="1" smtClean="0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F7D58F"/>
                </a:solidFill>
              </a:rPr>
              <a:t>“</a:t>
            </a:r>
            <a:r>
              <a:rPr lang="en-US" sz="1600" dirty="0" err="1" smtClean="0">
                <a:solidFill>
                  <a:srgbClr val="F7D58F"/>
                </a:solidFill>
              </a:rPr>
              <a:t>kchodorow</a:t>
            </a:r>
            <a:r>
              <a:rPr lang="en-US" sz="1600" dirty="0" smtClean="0">
                <a:solidFill>
                  <a:srgbClr val="F7D58F"/>
                </a:solidFill>
              </a:rPr>
              <a:t>”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    name: </a:t>
            </a:r>
            <a:r>
              <a:rPr lang="en-US" sz="1600" dirty="0">
                <a:solidFill>
                  <a:srgbClr val="F7D58F"/>
                </a:solidFill>
              </a:rPr>
              <a:t>"Kristina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"New </a:t>
            </a:r>
            <a:r>
              <a:rPr lang="en-US" sz="1600" dirty="0" smtClean="0">
                <a:solidFill>
                  <a:srgbClr val="F7D58F"/>
                </a:solidFill>
              </a:rPr>
              <a:t>York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author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/>
              <a:t>{ 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F7D58F"/>
                </a:solidFill>
              </a:rPr>
              <a:t>“</a:t>
            </a:r>
            <a:r>
              <a:rPr lang="en-US" sz="1600" dirty="0" err="1" smtClean="0">
                <a:solidFill>
                  <a:srgbClr val="F7D58F"/>
                </a:solidFill>
              </a:rPr>
              <a:t>mdirolf</a:t>
            </a:r>
            <a:r>
              <a:rPr lang="en-US" sz="1600" dirty="0" smtClean="0">
                <a:solidFill>
                  <a:srgbClr val="F7D58F"/>
                </a:solidFill>
              </a:rPr>
              <a:t>”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name: </a:t>
            </a:r>
            <a:r>
              <a:rPr lang="en-US" sz="1600" dirty="0" smtClean="0">
                <a:solidFill>
                  <a:srgbClr val="F7D58F"/>
                </a:solidFill>
              </a:rPr>
              <a:t>“Mike </a:t>
            </a:r>
            <a:r>
              <a:rPr lang="en-US" sz="1600" dirty="0" err="1" smtClean="0">
                <a:solidFill>
                  <a:srgbClr val="F7D58F"/>
                </a:solidFill>
              </a:rPr>
              <a:t>Dirolf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hometown: </a:t>
            </a:r>
            <a:r>
              <a:rPr lang="en-US" sz="1600" dirty="0" smtClean="0">
                <a:solidFill>
                  <a:srgbClr val="F7D58F"/>
                </a:solidFill>
              </a:rPr>
              <a:t>“Albany"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and Authors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authors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kchodorow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/>
              <a:t>,</a:t>
            </a:r>
            <a:r>
              <a:rPr lang="en-US" sz="1600" dirty="0" smtClean="0">
                <a:solidFill>
                  <a:srgbClr val="F7D58F"/>
                </a:solidFill>
              </a:rPr>
              <a:t> 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mdirolf</a:t>
            </a:r>
            <a:r>
              <a:rPr lang="en-US" sz="1600" smtClean="0">
                <a:solidFill>
                  <a:srgbClr val="EE9C00"/>
                </a:solidFill>
              </a:rPr>
              <a:t>“</a:t>
            </a:r>
            <a:r>
              <a:rPr lang="en-US" sz="160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name: </a:t>
            </a:r>
            <a:r>
              <a:rPr lang="en-US" sz="1600" dirty="0">
                <a:solidFill>
                  <a:srgbClr val="F7D58F"/>
                </a:solidFill>
              </a:rPr>
              <a:t>"Kristina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"New </a:t>
            </a:r>
            <a:r>
              <a:rPr lang="en-US" sz="1600" dirty="0" smtClean="0">
                <a:solidFill>
                  <a:srgbClr val="F7D58F"/>
                </a:solidFill>
              </a:rPr>
              <a:t>York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_id: </a:t>
            </a:r>
            <a:r>
              <a:rPr lang="en-US" sz="1600" dirty="0">
                <a:solidFill>
                  <a:srgbClr val="EE9C00"/>
                </a:solidFill>
              </a:rPr>
              <a:t>“</a:t>
            </a:r>
            <a:r>
              <a:rPr lang="en-US" sz="1600" dirty="0" err="1">
                <a:solidFill>
                  <a:srgbClr val="EE9C00"/>
                </a:solidFill>
              </a:rPr>
              <a:t>mdirolf</a:t>
            </a:r>
            <a:r>
              <a:rPr lang="en-US" sz="1600" dirty="0">
                <a:solidFill>
                  <a:srgbClr val="EE9C00"/>
                </a:solidFill>
              </a:rPr>
              <a:t>”,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name: </a:t>
            </a:r>
            <a:r>
              <a:rPr lang="en-US" sz="1600" dirty="0">
                <a:solidFill>
                  <a:srgbClr val="F7D58F"/>
                </a:solidFill>
              </a:rPr>
              <a:t>“Mike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hometown: </a:t>
            </a:r>
            <a:r>
              <a:rPr lang="en-US" sz="1600" dirty="0">
                <a:solidFill>
                  <a:srgbClr val="F7D58F"/>
                </a:solidFill>
              </a:rPr>
              <a:t>“Albany"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stored on book 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authors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[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 </a:t>
            </a:r>
            <a:r>
              <a:rPr lang="en-US" sz="1600" dirty="0" smtClean="0"/>
              <a:t>   { id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kchodorow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/>
              <a:t>,</a:t>
            </a:r>
            <a:r>
              <a:rPr lang="en-US" sz="1600" dirty="0" smtClean="0">
                <a:solidFill>
                  <a:srgbClr val="F7D58F"/>
                </a:solidFill>
              </a:rPr>
              <a:t> </a:t>
            </a:r>
            <a:r>
              <a:rPr lang="en-US" sz="1600" dirty="0" smtClean="0"/>
              <a:t>name: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Kristina </a:t>
            </a:r>
            <a:r>
              <a:rPr lang="en-US" sz="1600" dirty="0" err="1" smtClean="0">
                <a:solidFill>
                  <a:srgbClr val="F7D58F"/>
                </a:solidFill>
              </a:rPr>
              <a:t>Chodorow</a:t>
            </a:r>
            <a:r>
              <a:rPr lang="en-US" sz="1600" dirty="0" smtClean="0">
                <a:solidFill>
                  <a:srgbClr val="F7D58F"/>
                </a:solidFill>
              </a:rPr>
              <a:t>”</a:t>
            </a:r>
            <a:r>
              <a:rPr lang="en-US" sz="1600" dirty="0" smtClean="0"/>
              <a:t> },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    { id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mdirolf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/>
              <a:t>, </a:t>
            </a:r>
            <a:r>
              <a:rPr lang="en-US" sz="1600" dirty="0" smtClean="0"/>
              <a:t>name: </a:t>
            </a:r>
            <a:r>
              <a:rPr lang="en-US" sz="1600" dirty="0" smtClean="0">
                <a:solidFill>
                  <a:srgbClr val="F7D58F"/>
                </a:solidFill>
              </a:rPr>
              <a:t>"Mike </a:t>
            </a:r>
            <a:r>
              <a:rPr lang="en-US" sz="1600" dirty="0" err="1" smtClean="0">
                <a:solidFill>
                  <a:srgbClr val="F7D58F"/>
                </a:solidFill>
              </a:rPr>
              <a:t>Dirolf</a:t>
            </a:r>
            <a:r>
              <a:rPr lang="en-US" sz="1600" dirty="0" smtClean="0">
                <a:solidFill>
                  <a:srgbClr val="F7D58F"/>
                </a:solidFill>
              </a:rPr>
              <a:t>” </a:t>
            </a: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    ]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name: </a:t>
            </a:r>
            <a:r>
              <a:rPr lang="en-US" sz="1600" dirty="0">
                <a:solidFill>
                  <a:srgbClr val="F7D58F"/>
                </a:solidFill>
              </a:rPr>
              <a:t>"Kristina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"New </a:t>
            </a:r>
            <a:r>
              <a:rPr lang="en-US" sz="1600" dirty="0" smtClean="0">
                <a:solidFill>
                  <a:srgbClr val="F7D58F"/>
                </a:solidFill>
              </a:rPr>
              <a:t>York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_id: </a:t>
            </a:r>
            <a:r>
              <a:rPr lang="en-US" sz="1600" dirty="0">
                <a:solidFill>
                  <a:srgbClr val="EE9C00"/>
                </a:solidFill>
              </a:rPr>
              <a:t>“</a:t>
            </a:r>
            <a:r>
              <a:rPr lang="en-US" sz="1600" dirty="0" err="1">
                <a:solidFill>
                  <a:srgbClr val="EE9C00"/>
                </a:solidFill>
              </a:rPr>
              <a:t>mdirolf</a:t>
            </a:r>
            <a:r>
              <a:rPr lang="en-US" sz="1600" dirty="0">
                <a:solidFill>
                  <a:srgbClr val="EE9C00"/>
                </a:solidFill>
              </a:rPr>
              <a:t>”,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name: </a:t>
            </a:r>
            <a:r>
              <a:rPr lang="en-US" sz="1600" dirty="0">
                <a:solidFill>
                  <a:srgbClr val="F7D58F"/>
                </a:solidFill>
              </a:rPr>
              <a:t>“Mike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hometown: </a:t>
            </a:r>
            <a:r>
              <a:rPr lang="en-US" sz="1600" dirty="0">
                <a:solidFill>
                  <a:srgbClr val="F7D58F"/>
                </a:solidFill>
              </a:rPr>
              <a:t>“Albany"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stored on book 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find other books written by the same author.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EE9C00"/>
                </a:solidFill>
              </a:rPr>
              <a:t>“123”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name: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Kristina </a:t>
            </a:r>
            <a:r>
              <a:rPr lang="en-US" sz="1600" dirty="0" err="1" smtClean="0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"Cincinnati"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books: [ {id: </a:t>
            </a:r>
            <a:r>
              <a:rPr lang="en-US" sz="1600" dirty="0" smtClean="0">
                <a:solidFill>
                  <a:srgbClr val="EE9C00"/>
                </a:solidFill>
              </a:rPr>
              <a:t>“123”</a:t>
            </a:r>
            <a:r>
              <a:rPr lang="en-US" sz="1600" dirty="0" smtClean="0"/>
              <a:t>, title : </a:t>
            </a:r>
            <a:r>
              <a:rPr lang="en-US" sz="1600" dirty="0">
                <a:solidFill>
                  <a:srgbClr val="F7D58F"/>
                </a:solidFill>
              </a:rPr>
              <a:t>"MongoDB: The Definitive </a:t>
            </a:r>
            <a:r>
              <a:rPr lang="en-US" sz="1600" dirty="0" smtClean="0">
                <a:solidFill>
                  <a:srgbClr val="F7D58F"/>
                </a:solidFill>
              </a:rPr>
              <a:t>Guide“ </a:t>
            </a:r>
            <a:r>
              <a:rPr lang="en-US" sz="1600" dirty="0" smtClean="0"/>
              <a:t>} ]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stored on author 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EE9C00"/>
                </a:solidFill>
              </a:rPr>
              <a:t>“123”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authors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/>
              <a:t>[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    { id: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7D58F"/>
                </a:solidFill>
              </a:rPr>
              <a:t> </a:t>
            </a:r>
            <a:r>
              <a:rPr lang="en-US" sz="1600" dirty="0"/>
              <a:t>name: </a:t>
            </a:r>
            <a:r>
              <a:rPr lang="en-US" sz="1600" dirty="0">
                <a:solidFill>
                  <a:srgbClr val="F7D58F"/>
                </a:solidFill>
              </a:rPr>
              <a:t>"Kristina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”</a:t>
            </a:r>
            <a:r>
              <a:rPr lang="en-US" sz="1600" dirty="0"/>
              <a:t> },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    { id: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mdirolf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/>
              <a:t>, name: </a:t>
            </a:r>
            <a:r>
              <a:rPr lang="en-US" sz="1600" dirty="0">
                <a:solidFill>
                  <a:srgbClr val="F7D58F"/>
                </a:solidFill>
              </a:rPr>
              <a:t>"Mike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” </a:t>
            </a: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]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name: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Kristina </a:t>
            </a:r>
            <a:r>
              <a:rPr lang="en-US" sz="1600" dirty="0" err="1" smtClean="0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"Cincinnati"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books: [ {id: </a:t>
            </a:r>
            <a:r>
              <a:rPr lang="en-US" sz="1600" dirty="0">
                <a:solidFill>
                  <a:srgbClr val="EE9C00"/>
                </a:solidFill>
              </a:rPr>
              <a:t>“123”</a:t>
            </a:r>
            <a:r>
              <a:rPr lang="en-US" sz="1600" dirty="0"/>
              <a:t>, title 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err="1">
                <a:solidFill>
                  <a:srgbClr val="F7D58F"/>
                </a:solidFill>
              </a:rPr>
              <a:t>MongoDB</a:t>
            </a:r>
            <a:r>
              <a:rPr lang="en-US" sz="1600" dirty="0">
                <a:solidFill>
                  <a:srgbClr val="F7D58F"/>
                </a:solidFill>
              </a:rPr>
              <a:t>: The Definitive Guide“ </a:t>
            </a:r>
            <a:r>
              <a:rPr lang="en-US" sz="1600" dirty="0"/>
              <a:t>} ]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stored on both sides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vs. Embedding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Great for read performance</a:t>
            </a: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One seek to load entire object</a:t>
            </a: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One </a:t>
            </a:r>
            <a:r>
              <a:rPr lang="en-US" dirty="0" err="1" smtClean="0">
                <a:solidFill>
                  <a:schemeClr val="accent5"/>
                </a:solidFill>
              </a:rPr>
              <a:t>roundtrip</a:t>
            </a:r>
            <a:r>
              <a:rPr lang="en-US" dirty="0" smtClean="0">
                <a:solidFill>
                  <a:schemeClr val="accent5"/>
                </a:solidFill>
              </a:rPr>
              <a:t> to database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Writes can be slow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Maintaining data integrity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flexibility</a:t>
            </a:r>
          </a:p>
          <a:p>
            <a:pPr lvl="1"/>
            <a:r>
              <a:rPr lang="en-US" dirty="0" smtClean="0"/>
              <a:t>Data integrity is maintained</a:t>
            </a:r>
          </a:p>
          <a:p>
            <a:pPr lvl="1"/>
            <a:r>
              <a:rPr lang="en-US" dirty="0" smtClean="0">
                <a:solidFill>
                  <a:srgbClr val="E88C07"/>
                </a:solidFill>
              </a:rPr>
              <a:t>Work is done during reads</a:t>
            </a:r>
            <a:endParaRPr lang="en-US" dirty="0">
              <a:solidFill>
                <a:srgbClr val="E88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Schema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 descr="schema_WorkDocs_DeNormalized.eps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r="1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92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book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>
                <a:solidFill>
                  <a:srgbClr val="F7D58F"/>
                </a:solidFill>
              </a:rPr>
              <a:t>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7D58F"/>
                </a:solidFill>
              </a:rPr>
              <a:t>"Mike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category: </a:t>
            </a:r>
            <a:r>
              <a:rPr lang="en-US" sz="1600" dirty="0">
                <a:solidFill>
                  <a:srgbClr val="F7D58F"/>
                </a:solidFill>
              </a:rPr>
              <a:t>"MongoDB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c</a:t>
            </a:r>
            <a:r>
              <a:rPr lang="en-US" sz="1600" dirty="0" smtClean="0">
                <a:solidFill>
                  <a:srgbClr val="D0FF7E"/>
                </a:solidFill>
              </a:rPr>
              <a:t>ategory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_id: </a:t>
            </a:r>
            <a:r>
              <a:rPr lang="en-US" sz="1600" dirty="0">
                <a:solidFill>
                  <a:srgbClr val="EE9C00"/>
                </a:solidFill>
              </a:rPr>
              <a:t>”</a:t>
            </a:r>
            <a:r>
              <a:rPr lang="en-US" sz="1600" dirty="0" err="1">
                <a:solidFill>
                  <a:srgbClr val="EE9C00"/>
                </a:solidFill>
              </a:rPr>
              <a:t>MongoDB</a:t>
            </a:r>
            <a:r>
              <a:rPr lang="en-US" sz="1600" dirty="0" smtClean="0">
                <a:solidFill>
                  <a:srgbClr val="EE9C00"/>
                </a:solidFill>
              </a:rPr>
              <a:t>”</a:t>
            </a:r>
            <a:r>
              <a:rPr lang="en-US" sz="1600" dirty="0" smtClean="0"/>
              <a:t>, parent: “Databases” 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category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_id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EE9C00"/>
                </a:solidFill>
              </a:rPr>
              <a:t>”</a:t>
            </a:r>
            <a:r>
              <a:rPr lang="en-US" sz="1600" dirty="0" smtClean="0">
                <a:solidFill>
                  <a:srgbClr val="EE9C00"/>
                </a:solidFill>
              </a:rPr>
              <a:t>Databases</a:t>
            </a:r>
            <a:r>
              <a:rPr lang="en-US" sz="1600" dirty="0">
                <a:solidFill>
                  <a:srgbClr val="EE9C00"/>
                </a:solidFill>
              </a:rPr>
              <a:t>”</a:t>
            </a:r>
            <a:r>
              <a:rPr lang="en-US" sz="1600" dirty="0" smtClean="0"/>
              <a:t>, parent</a:t>
            </a:r>
            <a:r>
              <a:rPr lang="en-US" sz="1600" dirty="0"/>
              <a:t>: </a:t>
            </a:r>
            <a:r>
              <a:rPr lang="en-US" sz="1600" dirty="0" smtClean="0"/>
              <a:t>“Programming” }</a:t>
            </a:r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Links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>
                <a:solidFill>
                  <a:srgbClr val="F7D58F"/>
                </a:solidFill>
              </a:rPr>
              <a:t>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7D58F"/>
                </a:solidFill>
              </a:rPr>
              <a:t>"Mike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parent: </a:t>
            </a:r>
            <a:r>
              <a:rPr lang="en-US" sz="1600" dirty="0" smtClean="0">
                <a:solidFill>
                  <a:srgbClr val="F7D58F"/>
                </a:solidFill>
              </a:rPr>
              <a:t>"MongoDB"</a:t>
            </a:r>
            <a:r>
              <a:rPr lang="en-US" sz="1600" dirty="0"/>
              <a:t>,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categories: [</a:t>
            </a:r>
            <a:r>
              <a:rPr lang="en-US" sz="1600" dirty="0">
                <a:solidFill>
                  <a:srgbClr val="F7D58F"/>
                </a:solidFill>
              </a:rPr>
              <a:t>"MongoDB</a:t>
            </a:r>
            <a:r>
              <a:rPr lang="en-US" sz="1600" dirty="0" smtClean="0">
                <a:solidFill>
                  <a:srgbClr val="F7D58F"/>
                </a:solidFill>
              </a:rPr>
              <a:t>", "Databases", "Programming"</a:t>
            </a:r>
            <a:r>
              <a:rPr lang="en-US" sz="1600" dirty="0" smtClean="0"/>
              <a:t> ]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book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"MySQL</a:t>
            </a:r>
            <a:r>
              <a:rPr lang="en-US" sz="1600" dirty="0" smtClean="0">
                <a:solidFill>
                  <a:srgbClr val="F7D58F"/>
                </a:solidFill>
              </a:rPr>
              <a:t>: </a:t>
            </a:r>
            <a:r>
              <a:rPr lang="en-US" sz="1600" dirty="0">
                <a:solidFill>
                  <a:srgbClr val="F7D58F"/>
                </a:solidFill>
              </a:rPr>
              <a:t>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”Michael </a:t>
            </a:r>
            <a:r>
              <a:rPr lang="en-US" sz="1600" dirty="0" err="1" smtClean="0">
                <a:solidFill>
                  <a:srgbClr val="F7D58F"/>
                </a:solidFill>
              </a:rPr>
              <a:t>Kofler</a:t>
            </a:r>
            <a:r>
              <a:rPr lang="en-US" sz="1600" dirty="0" smtClean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parent: </a:t>
            </a:r>
            <a:r>
              <a:rPr lang="en-US" sz="1600" dirty="0" smtClean="0">
                <a:solidFill>
                  <a:srgbClr val="F7D58F"/>
                </a:solidFill>
              </a:rPr>
              <a:t>"MySQL"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categories </a:t>
            </a:r>
            <a:r>
              <a:rPr lang="en-US" sz="1600" dirty="0"/>
              <a:t>: </a:t>
            </a:r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F7D58F"/>
                </a:solidFill>
              </a:rPr>
              <a:t>"MySQL"</a:t>
            </a:r>
            <a:r>
              <a:rPr lang="en-US" sz="1600" dirty="0">
                <a:solidFill>
                  <a:srgbClr val="F7D58F"/>
                </a:solidFill>
              </a:rPr>
              <a:t>, "Databases", "Programming"</a:t>
            </a:r>
            <a:r>
              <a:rPr lang="en-US" sz="1600" dirty="0"/>
              <a:t> ]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Ancestors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>
                <a:solidFill>
                  <a:srgbClr val="F7D58F"/>
                </a:solidFill>
              </a:rPr>
              <a:t>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7D58F"/>
                </a:solidFill>
              </a:rPr>
              <a:t>"Mike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category: </a:t>
            </a:r>
            <a:r>
              <a:rPr lang="en-US" sz="1600" dirty="0" smtClean="0">
                <a:solidFill>
                  <a:srgbClr val="F7D58F"/>
                </a:solidFill>
              </a:rPr>
              <a:t>“Programming/Databases/</a:t>
            </a:r>
            <a:r>
              <a:rPr lang="en-US" sz="1600" dirty="0" err="1" smtClean="0">
                <a:solidFill>
                  <a:srgbClr val="F7D58F"/>
                </a:solidFill>
              </a:rPr>
              <a:t>MongoDB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book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"MySQL</a:t>
            </a:r>
            <a:r>
              <a:rPr lang="en-US" sz="1600" dirty="0" smtClean="0">
                <a:solidFill>
                  <a:srgbClr val="F7D58F"/>
                </a:solidFill>
              </a:rPr>
              <a:t>: </a:t>
            </a:r>
            <a:r>
              <a:rPr lang="en-US" sz="1600" dirty="0">
                <a:solidFill>
                  <a:srgbClr val="F7D58F"/>
                </a:solidFill>
              </a:rPr>
              <a:t>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”Michael </a:t>
            </a:r>
            <a:r>
              <a:rPr lang="en-US" sz="1600" dirty="0" err="1" smtClean="0">
                <a:solidFill>
                  <a:srgbClr val="F7D58F"/>
                </a:solidFill>
              </a:rPr>
              <a:t>Kofler</a:t>
            </a:r>
            <a:r>
              <a:rPr lang="en-US" sz="1600" dirty="0" smtClean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parent: </a:t>
            </a:r>
            <a:r>
              <a:rPr lang="en-US" sz="1600" dirty="0" smtClean="0">
                <a:solidFill>
                  <a:srgbClr val="F7D58F"/>
                </a:solidFill>
              </a:rPr>
              <a:t>"MySQL"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category: </a:t>
            </a:r>
            <a:r>
              <a:rPr lang="en-US" sz="1600" dirty="0" smtClean="0">
                <a:solidFill>
                  <a:srgbClr val="F7D58F"/>
                </a:solidFill>
              </a:rPr>
              <a:t>“Programming/Databases/MySQL"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Ancestors as 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Inheritance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72792"/>
              </p:ext>
            </p:extLst>
          </p:nvPr>
        </p:nvGraphicFramePr>
        <p:xfrm>
          <a:off x="1524000" y="193348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3667819"/>
            <a:ext cx="547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Sparse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missing value not required or an 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db.shapes.find</a:t>
            </a:r>
            <a:r>
              <a:rPr lang="en-US" dirty="0" smtClean="0"/>
              <a:t>() </a:t>
            </a:r>
          </a:p>
          <a:p>
            <a:endParaRPr lang="en-US" dirty="0" smtClean="0"/>
          </a:p>
          <a:p>
            <a:pPr>
              <a:spcBef>
                <a:spcPts val="72"/>
              </a:spcBef>
            </a:pPr>
            <a:r>
              <a:rPr lang="en-US" dirty="0" smtClean="0"/>
              <a:t> {  _id : </a:t>
            </a:r>
            <a:r>
              <a:rPr lang="en-US" dirty="0">
                <a:solidFill>
                  <a:srgbClr val="AFD2E9"/>
                </a:solidFill>
              </a:rPr>
              <a:t>1</a:t>
            </a:r>
            <a:r>
              <a:rPr lang="en-US" dirty="0" smtClean="0"/>
              <a:t>, type: </a:t>
            </a:r>
            <a:r>
              <a:rPr lang="en-US" dirty="0" smtClean="0">
                <a:solidFill>
                  <a:srgbClr val="F7D58F"/>
                </a:solidFill>
              </a:rPr>
              <a:t>"circle", </a:t>
            </a:r>
            <a:r>
              <a:rPr lang="en-US" dirty="0" smtClean="0"/>
              <a:t>area </a:t>
            </a:r>
            <a:r>
              <a:rPr lang="en-US" dirty="0"/>
              <a:t>: </a:t>
            </a:r>
            <a:r>
              <a:rPr lang="en-US" dirty="0" smtClean="0">
                <a:solidFill>
                  <a:srgbClr val="AFD2E9"/>
                </a:solidFill>
              </a:rPr>
              <a:t>3.14</a:t>
            </a:r>
            <a:r>
              <a:rPr lang="en-US" dirty="0" smtClean="0"/>
              <a:t>, radius </a:t>
            </a:r>
            <a:r>
              <a:rPr lang="en-US" dirty="0"/>
              <a:t>: </a:t>
            </a:r>
            <a:r>
              <a:rPr lang="en-US" dirty="0" smtClean="0">
                <a:solidFill>
                  <a:srgbClr val="AFD2E9"/>
                </a:solidFill>
              </a:rPr>
              <a:t>1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{  _id : </a:t>
            </a:r>
            <a:r>
              <a:rPr lang="en-US" dirty="0">
                <a:solidFill>
                  <a:srgbClr val="AFD2E9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/>
              <a:t>type: </a:t>
            </a:r>
            <a:r>
              <a:rPr lang="en-US" dirty="0" smtClean="0">
                <a:solidFill>
                  <a:srgbClr val="F7D58F"/>
                </a:solidFill>
              </a:rPr>
              <a:t>"square"</a:t>
            </a:r>
            <a:r>
              <a:rPr lang="en-US" dirty="0">
                <a:solidFill>
                  <a:srgbClr val="F7D58F"/>
                </a:solidFill>
              </a:rPr>
              <a:t>, </a:t>
            </a:r>
            <a:r>
              <a:rPr lang="en-US" dirty="0"/>
              <a:t>area : </a:t>
            </a:r>
            <a:r>
              <a:rPr lang="en-US" dirty="0" smtClean="0">
                <a:solidFill>
                  <a:srgbClr val="AFD2E9"/>
                </a:solidFill>
              </a:rPr>
              <a:t>4</a:t>
            </a:r>
            <a:r>
              <a:rPr lang="en-US" dirty="0"/>
              <a:t>, </a:t>
            </a:r>
            <a:r>
              <a:rPr lang="en-US" dirty="0" smtClean="0"/>
              <a:t>length : </a:t>
            </a:r>
            <a:r>
              <a:rPr lang="en-US" dirty="0" smtClean="0">
                <a:solidFill>
                  <a:srgbClr val="AFD2E9"/>
                </a:solidFill>
              </a:rPr>
              <a:t>2 </a:t>
            </a:r>
            <a:r>
              <a:rPr lang="en-US" dirty="0"/>
              <a:t>}</a:t>
            </a:r>
          </a:p>
          <a:p>
            <a:r>
              <a:rPr lang="en-US" dirty="0"/>
              <a:t> {  _id : </a:t>
            </a:r>
            <a:r>
              <a:rPr lang="en-US" dirty="0" smtClean="0">
                <a:solidFill>
                  <a:srgbClr val="AFD2E9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/>
              <a:t>type: 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 err="1" smtClean="0">
                <a:solidFill>
                  <a:srgbClr val="F7D58F"/>
                </a:solidFill>
              </a:rPr>
              <a:t>rect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, </a:t>
            </a:r>
            <a:r>
              <a:rPr lang="en-US" dirty="0"/>
              <a:t>area : </a:t>
            </a:r>
            <a:r>
              <a:rPr lang="en-US" dirty="0" smtClean="0">
                <a:solidFill>
                  <a:srgbClr val="AFD2E9"/>
                </a:solidFill>
              </a:rPr>
              <a:t>10</a:t>
            </a:r>
            <a:r>
              <a:rPr lang="en-US" dirty="0"/>
              <a:t>, </a:t>
            </a:r>
            <a:r>
              <a:rPr lang="en-US" dirty="0" smtClean="0"/>
              <a:t>length : </a:t>
            </a:r>
            <a:r>
              <a:rPr lang="en-US" dirty="0" smtClean="0">
                <a:solidFill>
                  <a:srgbClr val="AFD2E9"/>
                </a:solidFill>
              </a:rPr>
              <a:t>5</a:t>
            </a:r>
            <a:r>
              <a:rPr lang="en-US" dirty="0"/>
              <a:t>, </a:t>
            </a:r>
            <a:r>
              <a:rPr lang="en-US" dirty="0" smtClean="0"/>
              <a:t>width : </a:t>
            </a:r>
            <a:r>
              <a:rPr lang="en-US" dirty="0" smtClean="0">
                <a:solidFill>
                  <a:srgbClr val="AFD2E9"/>
                </a:solidFill>
              </a:rPr>
              <a:t>2 </a:t>
            </a:r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collection (table) inheritance - MongoDB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Schema design is different in MongoDB</a:t>
            </a:r>
          </a:p>
          <a:p>
            <a:r>
              <a:rPr lang="en-US" dirty="0" smtClean="0"/>
              <a:t>Basic data design principals stay the same</a:t>
            </a:r>
          </a:p>
          <a:p>
            <a:r>
              <a:rPr lang="en-US" dirty="0" smtClean="0"/>
              <a:t>Focus on how application accesses/manipulates data</a:t>
            </a:r>
          </a:p>
          <a:p>
            <a:r>
              <a:rPr lang="en-US" dirty="0" smtClean="0"/>
              <a:t>Rapidly evolve schema to meet your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31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Software Engineer, </a:t>
            </a:r>
            <a:r>
              <a:rPr lang="en-US" dirty="0" smtClean="0"/>
              <a:t>10gen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MongoDBDays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16073" y="4656372"/>
            <a:ext cx="7898954" cy="46810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72"/>
              </a:spcBef>
              <a:buClr>
                <a:srgbClr val="0075BF"/>
              </a:buClr>
              <a:buSzPct val="85000"/>
              <a:buFont typeface="Arial"/>
              <a:buNone/>
              <a:defRPr sz="2200" i="1" kern="1200" spc="-20" baseline="0">
                <a:ln w="1905">
                  <a:noFill/>
                </a:ln>
                <a:solidFill>
                  <a:schemeClr val="bg1"/>
                </a:solidFill>
                <a:effectLst/>
                <a:latin typeface="PT Sans"/>
                <a:ea typeface="+mn-ea"/>
                <a:cs typeface="PT Sans"/>
              </a:defRPr>
            </a:lvl1pPr>
            <a:lvl2pPr marL="457200" indent="0" algn="ctr" defTabSz="457200" rtl="0" eaLnBrk="1" latinLnBrk="0" hangingPunct="1">
              <a:spcBef>
                <a:spcPts val="200"/>
              </a:spcBef>
              <a:buSzPct val="90000"/>
              <a:buFont typeface="Arial"/>
              <a:buNone/>
              <a:defRPr sz="2400" kern="1200" spc="-100" baseline="0">
                <a:solidFill>
                  <a:schemeClr val="tx1">
                    <a:tint val="75000"/>
                  </a:schemeClr>
                </a:solidFill>
                <a:latin typeface="PT Sans"/>
                <a:ea typeface="+mn-ea"/>
                <a:cs typeface="PT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craiggwilson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Schema (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schema_WorkDocs_DeNormalized.eps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r="142"/>
          <a:stretch>
            <a:fillRect/>
          </a:stretch>
        </p:blipFill>
        <p:spPr/>
      </p:pic>
      <p:sp>
        <p:nvSpPr>
          <p:cNvPr id="3" name="Oval Callout 2"/>
          <p:cNvSpPr/>
          <p:nvPr/>
        </p:nvSpPr>
        <p:spPr>
          <a:xfrm>
            <a:off x="2813538" y="755461"/>
            <a:ext cx="2156682" cy="766410"/>
          </a:xfrm>
          <a:prstGeom prst="wedgeEllipseCallout">
            <a:avLst>
              <a:gd name="adj1" fmla="val 67999"/>
              <a:gd name="adj2" fmla="val 186786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2907" y="875891"/>
            <a:ext cx="166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Embedding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1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Schema (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schema_WorkDocs_DeNormalized.eps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r="142"/>
          <a:stretch>
            <a:fillRect/>
          </a:stretch>
        </p:blipFill>
        <p:spPr/>
      </p:pic>
      <p:sp>
        <p:nvSpPr>
          <p:cNvPr id="3" name="Oval Callout 2"/>
          <p:cNvSpPr/>
          <p:nvPr/>
        </p:nvSpPr>
        <p:spPr>
          <a:xfrm>
            <a:off x="2813538" y="755461"/>
            <a:ext cx="2156682" cy="766410"/>
          </a:xfrm>
          <a:prstGeom prst="wedgeEllipseCallout">
            <a:avLst>
              <a:gd name="adj1" fmla="val 67999"/>
              <a:gd name="adj2" fmla="val 186786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4803" y="897789"/>
            <a:ext cx="166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Embedding</a:t>
            </a:r>
            <a:endParaRPr lang="en-US" sz="2400" b="1" dirty="0"/>
          </a:p>
        </p:txBody>
      </p:sp>
      <p:sp>
        <p:nvSpPr>
          <p:cNvPr id="7" name="Oval Callout 6"/>
          <p:cNvSpPr/>
          <p:nvPr/>
        </p:nvSpPr>
        <p:spPr>
          <a:xfrm>
            <a:off x="1992467" y="3640300"/>
            <a:ext cx="1849826" cy="544508"/>
          </a:xfrm>
          <a:prstGeom prst="wedgeEllipseCallout">
            <a:avLst>
              <a:gd name="adj1" fmla="val 98884"/>
              <a:gd name="adj2" fmla="val -190783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94304" y="3662194"/>
            <a:ext cx="1158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Linking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85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Provide flexibility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Traditional Schema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Focuses on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gen Powerpoint Template Oct 2012 v3">
  <a:themeElements>
    <a:clrScheme name="10gen">
      <a:dk1>
        <a:srgbClr val="191918"/>
      </a:dk1>
      <a:lt1>
        <a:srgbClr val="EAEAEA"/>
      </a:lt1>
      <a:dk2>
        <a:srgbClr val="A3A3A3"/>
      </a:dk2>
      <a:lt2>
        <a:srgbClr val="E4F0F7"/>
      </a:lt2>
      <a:accent1>
        <a:srgbClr val="0C5FB2"/>
      </a:accent1>
      <a:accent2>
        <a:srgbClr val="D23803"/>
      </a:accent2>
      <a:accent3>
        <a:srgbClr val="5CA930"/>
      </a:accent3>
      <a:accent4>
        <a:srgbClr val="826BA7"/>
      </a:accent4>
      <a:accent5>
        <a:srgbClr val="12958C"/>
      </a:accent5>
      <a:accent6>
        <a:srgbClr val="E88C07"/>
      </a:accent6>
      <a:hlink>
        <a:srgbClr val="2A87BF"/>
      </a:hlink>
      <a:folHlink>
        <a:srgbClr val="032381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3366FF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10gen Powerpoint Template Oct 2012 v3.potx</Template>
  <TotalTime>4726</TotalTime>
  <Words>2321</Words>
  <Application>Microsoft Office PowerPoint</Application>
  <PresentationFormat>On-screen Show (4:3)</PresentationFormat>
  <Paragraphs>489</Paragraphs>
  <Slides>47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Lucida Console</vt:lpstr>
      <vt:lpstr>PT Sans</vt:lpstr>
      <vt:lpstr>Source Code Pro Semibold</vt:lpstr>
      <vt:lpstr>10gen Powerpoint Template Oct 2012 v3</vt:lpstr>
      <vt:lpstr>Schema Design</vt:lpstr>
      <vt:lpstr>Agenda</vt:lpstr>
      <vt:lpstr>Terminology</vt:lpstr>
      <vt:lpstr>Example Schema (MongoDB)</vt:lpstr>
      <vt:lpstr>Example Schema (MongoDB)</vt:lpstr>
      <vt:lpstr>Example Schema (MongoDB)</vt:lpstr>
      <vt:lpstr>Working with Documents</vt:lpstr>
      <vt:lpstr>PowerPoint Presentation</vt:lpstr>
      <vt:lpstr>PowerPoint Presentation</vt:lpstr>
      <vt:lpstr>PowerPoint Presentation</vt:lpstr>
      <vt:lpstr>Document Schema Design</vt:lpstr>
      <vt:lpstr>Tools for Working with Data</vt:lpstr>
      <vt:lpstr>Tools for Manipulating Data</vt:lpstr>
      <vt:lpstr>Schema Design by Example</vt:lpstr>
      <vt:lpstr>Library Management Application</vt:lpstr>
      <vt:lpstr>PowerPoint Presentation</vt:lpstr>
      <vt:lpstr>Modeling Patrons</vt:lpstr>
      <vt:lpstr>One to One Relations</vt:lpstr>
      <vt:lpstr>PowerPoint Presentation</vt:lpstr>
      <vt:lpstr>Modeling Patrons</vt:lpstr>
      <vt:lpstr>PowerPoint Presentation</vt:lpstr>
      <vt:lpstr>Publishers and Books</vt:lpstr>
      <vt:lpstr>Book Data</vt:lpstr>
      <vt:lpstr>Book Model with Embedded Publisher</vt:lpstr>
      <vt:lpstr>Book Model with Embedded Publisher</vt:lpstr>
      <vt:lpstr>PowerPoint Presentation</vt:lpstr>
      <vt:lpstr>Book Model with a Publisher Link</vt:lpstr>
      <vt:lpstr>PowerPoint Presentation</vt:lpstr>
      <vt:lpstr>Publisher Model with Book Links</vt:lpstr>
      <vt:lpstr>PowerPoint Presentation</vt:lpstr>
      <vt:lpstr>Books and Authors</vt:lpstr>
      <vt:lpstr>Relation stored on book end</vt:lpstr>
      <vt:lpstr>Relation stored on book end</vt:lpstr>
      <vt:lpstr>PowerPoint Presentation</vt:lpstr>
      <vt:lpstr>Relation stored on author end</vt:lpstr>
      <vt:lpstr>Relation stored on both sides</vt:lpstr>
      <vt:lpstr>Linking vs. Embedding</vt:lpstr>
      <vt:lpstr>Common Patterns</vt:lpstr>
      <vt:lpstr>PowerPoint Presentation</vt:lpstr>
      <vt:lpstr>Parent Links</vt:lpstr>
      <vt:lpstr>Array of Ancestors</vt:lpstr>
      <vt:lpstr>Ancestors as path</vt:lpstr>
      <vt:lpstr>PowerPoint Presentation</vt:lpstr>
      <vt:lpstr>Single Table Inheritance</vt:lpstr>
      <vt:lpstr>Single collection (table) inheritance - MongoDB</vt:lpstr>
      <vt:lpstr>Summary</vt:lpstr>
      <vt:lpstr>Thank You</vt:lpstr>
    </vt:vector>
  </TitlesOfParts>
  <Company>10gen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craiggwilson@gmail.com</cp:lastModifiedBy>
  <cp:revision>545</cp:revision>
  <dcterms:created xsi:type="dcterms:W3CDTF">2012-10-15T15:09:50Z</dcterms:created>
  <dcterms:modified xsi:type="dcterms:W3CDTF">2013-03-14T15:03:39Z</dcterms:modified>
</cp:coreProperties>
</file>