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 id="273" r:id="rId18"/>
    <p:sldId id="308" r:id="rId19"/>
    <p:sldId id="309" r:id="rId20"/>
    <p:sldId id="274" r:id="rId21"/>
    <p:sldId id="275" r:id="rId22"/>
    <p:sldId id="276" r:id="rId23"/>
    <p:sldId id="277" r:id="rId24"/>
    <p:sldId id="280" r:id="rId25"/>
    <p:sldId id="310" r:id="rId26"/>
    <p:sldId id="311" r:id="rId27"/>
    <p:sldId id="281" r:id="rId28"/>
    <p:sldId id="282" r:id="rId29"/>
    <p:sldId id="283" r:id="rId30"/>
    <p:sldId id="284" r:id="rId31"/>
    <p:sldId id="285" r:id="rId32"/>
    <p:sldId id="287" r:id="rId33"/>
    <p:sldId id="286"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358" autoAdjust="0"/>
  </p:normalViewPr>
  <p:slideViewPr>
    <p:cSldViewPr snapToGrid="0">
      <p:cViewPr varScale="1">
        <p:scale>
          <a:sx n="65" d="100"/>
          <a:sy n="65" d="100"/>
        </p:scale>
        <p:origin x="1982"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32A3C-41B0-49C0-BA0A-43F6A33F822E}" type="datetimeFigureOut">
              <a:rPr lang="en-US" smtClean="0"/>
              <a:t>10/14/2013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BFE9D-1BAF-4F94-9480-233AC570D093}" type="slidenum">
              <a:rPr lang="en-US" smtClean="0"/>
              <a:t>‹#›</a:t>
            </a:fld>
            <a:endParaRPr lang="en-US"/>
          </a:p>
        </p:txBody>
      </p:sp>
    </p:spTree>
    <p:extLst>
      <p:ext uri="{BB962C8B-B14F-4D97-AF65-F5344CB8AC3E}">
        <p14:creationId xmlns:p14="http://schemas.microsoft.com/office/powerpoint/2010/main" val="399374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1</a:t>
            </a:fld>
            <a:endParaRPr lang="en-US"/>
          </a:p>
        </p:txBody>
      </p:sp>
    </p:spTree>
    <p:extLst>
      <p:ext uri="{BB962C8B-B14F-4D97-AF65-F5344CB8AC3E}">
        <p14:creationId xmlns:p14="http://schemas.microsoft.com/office/powerpoint/2010/main" val="2420659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13</a:t>
            </a:fld>
            <a:endParaRPr lang="en-US"/>
          </a:p>
        </p:txBody>
      </p:sp>
    </p:spTree>
    <p:extLst>
      <p:ext uri="{BB962C8B-B14F-4D97-AF65-F5344CB8AC3E}">
        <p14:creationId xmlns:p14="http://schemas.microsoft.com/office/powerpoint/2010/main" val="1128058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14</a:t>
            </a:fld>
            <a:endParaRPr lang="en-US"/>
          </a:p>
        </p:txBody>
      </p:sp>
    </p:spTree>
    <p:extLst>
      <p:ext uri="{BB962C8B-B14F-4D97-AF65-F5344CB8AC3E}">
        <p14:creationId xmlns:p14="http://schemas.microsoft.com/office/powerpoint/2010/main" val="135017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17</a:t>
            </a:fld>
            <a:endParaRPr lang="en-US"/>
          </a:p>
        </p:txBody>
      </p:sp>
    </p:spTree>
    <p:extLst>
      <p:ext uri="{BB962C8B-B14F-4D97-AF65-F5344CB8AC3E}">
        <p14:creationId xmlns:p14="http://schemas.microsoft.com/office/powerpoint/2010/main" val="1606880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18</a:t>
            </a:fld>
            <a:endParaRPr lang="en-US"/>
          </a:p>
        </p:txBody>
      </p:sp>
    </p:spTree>
    <p:extLst>
      <p:ext uri="{BB962C8B-B14F-4D97-AF65-F5344CB8AC3E}">
        <p14:creationId xmlns:p14="http://schemas.microsoft.com/office/powerpoint/2010/main" val="1788291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19</a:t>
            </a:fld>
            <a:endParaRPr lang="en-US"/>
          </a:p>
        </p:txBody>
      </p:sp>
    </p:spTree>
    <p:extLst>
      <p:ext uri="{BB962C8B-B14F-4D97-AF65-F5344CB8AC3E}">
        <p14:creationId xmlns:p14="http://schemas.microsoft.com/office/powerpoint/2010/main" val="1994447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20</a:t>
            </a:fld>
            <a:endParaRPr lang="en-US"/>
          </a:p>
        </p:txBody>
      </p:sp>
    </p:spTree>
    <p:extLst>
      <p:ext uri="{BB962C8B-B14F-4D97-AF65-F5344CB8AC3E}">
        <p14:creationId xmlns:p14="http://schemas.microsoft.com/office/powerpoint/2010/main" val="542558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22</a:t>
            </a:fld>
            <a:endParaRPr lang="en-US"/>
          </a:p>
        </p:txBody>
      </p:sp>
    </p:spTree>
    <p:extLst>
      <p:ext uri="{BB962C8B-B14F-4D97-AF65-F5344CB8AC3E}">
        <p14:creationId xmlns:p14="http://schemas.microsoft.com/office/powerpoint/2010/main" val="1067533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23</a:t>
            </a:fld>
            <a:endParaRPr lang="en-US"/>
          </a:p>
        </p:txBody>
      </p:sp>
    </p:spTree>
    <p:extLst>
      <p:ext uri="{BB962C8B-B14F-4D97-AF65-F5344CB8AC3E}">
        <p14:creationId xmlns:p14="http://schemas.microsoft.com/office/powerpoint/2010/main" val="646465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24</a:t>
            </a:fld>
            <a:endParaRPr lang="en-US"/>
          </a:p>
        </p:txBody>
      </p:sp>
    </p:spTree>
    <p:extLst>
      <p:ext uri="{BB962C8B-B14F-4D97-AF65-F5344CB8AC3E}">
        <p14:creationId xmlns:p14="http://schemas.microsoft.com/office/powerpoint/2010/main" val="1469049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 of the danger that can occur if the cardinality of a shard key is too low.</a:t>
            </a:r>
          </a:p>
          <a:p>
            <a:r>
              <a:rPr lang="en-US" dirty="0" smtClean="0"/>
              <a:t>Speak also of the danger that can occur</a:t>
            </a:r>
            <a:r>
              <a:rPr lang="en-US" baseline="0" dirty="0" smtClean="0"/>
              <a:t> if a shard key is always increasing.</a:t>
            </a:r>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26</a:t>
            </a:fld>
            <a:endParaRPr lang="en-US"/>
          </a:p>
        </p:txBody>
      </p:sp>
    </p:spTree>
    <p:extLst>
      <p:ext uri="{BB962C8B-B14F-4D97-AF65-F5344CB8AC3E}">
        <p14:creationId xmlns:p14="http://schemas.microsoft.com/office/powerpoint/2010/main" val="2634164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2</a:t>
            </a:fld>
            <a:endParaRPr lang="en-US"/>
          </a:p>
        </p:txBody>
      </p:sp>
    </p:spTree>
    <p:extLst>
      <p:ext uri="{BB962C8B-B14F-4D97-AF65-F5344CB8AC3E}">
        <p14:creationId xmlns:p14="http://schemas.microsoft.com/office/powerpoint/2010/main" val="3627602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28</a:t>
            </a:fld>
            <a:endParaRPr lang="en-US"/>
          </a:p>
        </p:txBody>
      </p:sp>
    </p:spTree>
    <p:extLst>
      <p:ext uri="{BB962C8B-B14F-4D97-AF65-F5344CB8AC3E}">
        <p14:creationId xmlns:p14="http://schemas.microsoft.com/office/powerpoint/2010/main" val="3634740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29</a:t>
            </a:fld>
            <a:endParaRPr lang="en-US"/>
          </a:p>
        </p:txBody>
      </p:sp>
    </p:spTree>
    <p:extLst>
      <p:ext uri="{BB962C8B-B14F-4D97-AF65-F5344CB8AC3E}">
        <p14:creationId xmlns:p14="http://schemas.microsoft.com/office/powerpoint/2010/main" val="2039193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30</a:t>
            </a:fld>
            <a:endParaRPr lang="en-US"/>
          </a:p>
        </p:txBody>
      </p:sp>
    </p:spTree>
    <p:extLst>
      <p:ext uri="{BB962C8B-B14F-4D97-AF65-F5344CB8AC3E}">
        <p14:creationId xmlns:p14="http://schemas.microsoft.com/office/powerpoint/2010/main" val="2948988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Cardinality – Can your data be broken down</a:t>
            </a:r>
            <a:r>
              <a:rPr lang="en-US" baseline="0" dirty="0" smtClean="0"/>
              <a:t> enough?</a:t>
            </a:r>
            <a:endParaRPr lang="en-US" dirty="0" smtClean="0"/>
          </a:p>
          <a:p>
            <a:r>
              <a:rPr lang="en-US" dirty="0" smtClean="0"/>
              <a:t>Query Isolation - query</a:t>
            </a:r>
            <a:r>
              <a:rPr lang="en-US" baseline="0" dirty="0" smtClean="0"/>
              <a:t> targeting to a specific shard</a:t>
            </a:r>
          </a:p>
          <a:p>
            <a:r>
              <a:rPr lang="en-US" baseline="0" dirty="0" smtClean="0"/>
              <a:t>Reliability – shard outages</a:t>
            </a:r>
            <a:br>
              <a:rPr lang="en-US" baseline="0" dirty="0" smtClean="0"/>
            </a:br>
            <a:endParaRPr lang="en-US" baseline="0" dirty="0" smtClean="0"/>
          </a:p>
          <a:p>
            <a:r>
              <a:rPr lang="en-US" baseline="0" dirty="0" smtClean="0"/>
              <a:t>A good shard key can:</a:t>
            </a:r>
          </a:p>
          <a:p>
            <a:r>
              <a:rPr lang="en-US" baseline="0" dirty="0" smtClean="0"/>
              <a:t/>
            </a:r>
            <a:br>
              <a:rPr lang="en-US" baseline="0" dirty="0" smtClean="0"/>
            </a:br>
            <a:r>
              <a:rPr lang="en-US" dirty="0" smtClean="0"/>
              <a:t>Optimize routing</a:t>
            </a:r>
          </a:p>
          <a:p>
            <a:r>
              <a:rPr lang="en-US" dirty="0" smtClean="0"/>
              <a:t>Minimize (unnecessary) traffic</a:t>
            </a:r>
          </a:p>
          <a:p>
            <a:r>
              <a:rPr lang="en-US" dirty="0" smtClean="0"/>
              <a:t>Allow best scaling</a:t>
            </a:r>
          </a:p>
        </p:txBody>
      </p:sp>
      <p:sp>
        <p:nvSpPr>
          <p:cNvPr id="4" name="Slide Number Placeholder 3"/>
          <p:cNvSpPr>
            <a:spLocks noGrp="1"/>
          </p:cNvSpPr>
          <p:nvPr>
            <p:ph type="sldNum" sz="quarter" idx="10"/>
          </p:nvPr>
        </p:nvSpPr>
        <p:spPr/>
        <p:txBody>
          <a:bodyPr/>
          <a:lstStyle/>
          <a:p>
            <a:fld id="{12ED71BE-7348-154E-A0B5-EB0F00B808D3}" type="slidenum">
              <a:rPr lang="en-US" smtClean="0"/>
              <a:t>32</a:t>
            </a:fld>
            <a:endParaRPr lang="en-US"/>
          </a:p>
        </p:txBody>
      </p:sp>
    </p:spTree>
    <p:extLst>
      <p:ext uri="{BB962C8B-B14F-4D97-AF65-F5344CB8AC3E}">
        <p14:creationId xmlns:p14="http://schemas.microsoft.com/office/powerpoint/2010/main" val="902289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Reliability = if we lost an entire shard what would be the effect on the system?</a:t>
            </a:r>
          </a:p>
          <a:p>
            <a:r>
              <a:rPr lang="en-US" dirty="0" smtClean="0"/>
              <a:t>For most frequently used/largest indexes,</a:t>
            </a:r>
            <a:r>
              <a:rPr lang="en-US" baseline="0" dirty="0" smtClean="0"/>
              <a:t> how are they partitioned across shards?</a:t>
            </a:r>
            <a:endParaRPr lang="en-US" dirty="0"/>
          </a:p>
        </p:txBody>
      </p:sp>
      <p:sp>
        <p:nvSpPr>
          <p:cNvPr id="4" name="Slide Number Placeholder 3"/>
          <p:cNvSpPr>
            <a:spLocks noGrp="1"/>
          </p:cNvSpPr>
          <p:nvPr>
            <p:ph type="sldNum" sz="quarter" idx="10"/>
          </p:nvPr>
        </p:nvSpPr>
        <p:spPr/>
        <p:txBody>
          <a:bodyPr/>
          <a:lstStyle/>
          <a:p>
            <a:fld id="{12ED71BE-7348-154E-A0B5-EB0F00B808D3}" type="slidenum">
              <a:rPr lang="en-US" smtClean="0"/>
              <a:t>34</a:t>
            </a:fld>
            <a:endParaRPr lang="en-US"/>
          </a:p>
        </p:txBody>
      </p:sp>
    </p:spTree>
    <p:extLst>
      <p:ext uri="{BB962C8B-B14F-4D97-AF65-F5344CB8AC3E}">
        <p14:creationId xmlns:p14="http://schemas.microsoft.com/office/powerpoint/2010/main" val="2883244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Reliability = if we lost an entire shard what would be the effect on the system?</a:t>
            </a:r>
          </a:p>
          <a:p>
            <a:r>
              <a:rPr lang="en-US" dirty="0" smtClean="0"/>
              <a:t>For most frequently used/largest indexes,</a:t>
            </a:r>
            <a:r>
              <a:rPr lang="en-US" baseline="0" dirty="0" smtClean="0"/>
              <a:t> how are they partitioned across shards?</a:t>
            </a:r>
            <a:endParaRPr lang="en-US" dirty="0"/>
          </a:p>
        </p:txBody>
      </p:sp>
      <p:sp>
        <p:nvSpPr>
          <p:cNvPr id="4" name="Slide Number Placeholder 3"/>
          <p:cNvSpPr>
            <a:spLocks noGrp="1"/>
          </p:cNvSpPr>
          <p:nvPr>
            <p:ph type="sldNum" sz="quarter" idx="10"/>
          </p:nvPr>
        </p:nvSpPr>
        <p:spPr/>
        <p:txBody>
          <a:bodyPr/>
          <a:lstStyle/>
          <a:p>
            <a:fld id="{12ED71BE-7348-154E-A0B5-EB0F00B808D3}" type="slidenum">
              <a:rPr lang="en-US" smtClean="0"/>
              <a:t>35</a:t>
            </a:fld>
            <a:endParaRPr lang="en-US"/>
          </a:p>
        </p:txBody>
      </p:sp>
    </p:spTree>
    <p:extLst>
      <p:ext uri="{BB962C8B-B14F-4D97-AF65-F5344CB8AC3E}">
        <p14:creationId xmlns:p14="http://schemas.microsoft.com/office/powerpoint/2010/main" val="1734736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Reliability = if we lost an entire shard what would be the effect on the system?</a:t>
            </a:r>
          </a:p>
          <a:p>
            <a:r>
              <a:rPr lang="en-US" dirty="0" smtClean="0"/>
              <a:t>For most frequently used/largest indexes,</a:t>
            </a:r>
            <a:r>
              <a:rPr lang="en-US" baseline="0" dirty="0" smtClean="0"/>
              <a:t> how are they partitioned </a:t>
            </a:r>
            <a:r>
              <a:rPr lang="en-US" baseline="0" smtClean="0"/>
              <a:t>across shards?</a:t>
            </a:r>
            <a:endParaRPr lang="en-US" dirty="0"/>
          </a:p>
        </p:txBody>
      </p:sp>
      <p:sp>
        <p:nvSpPr>
          <p:cNvPr id="4" name="Slide Number Placeholder 3"/>
          <p:cNvSpPr>
            <a:spLocks noGrp="1"/>
          </p:cNvSpPr>
          <p:nvPr>
            <p:ph type="sldNum" sz="quarter" idx="10"/>
          </p:nvPr>
        </p:nvSpPr>
        <p:spPr/>
        <p:txBody>
          <a:bodyPr/>
          <a:lstStyle/>
          <a:p>
            <a:fld id="{12ED71BE-7348-154E-A0B5-EB0F00B808D3}" type="slidenum">
              <a:rPr lang="en-US" smtClean="0"/>
              <a:t>36</a:t>
            </a:fld>
            <a:endParaRPr lang="en-US"/>
          </a:p>
        </p:txBody>
      </p:sp>
    </p:spTree>
    <p:extLst>
      <p:ext uri="{BB962C8B-B14F-4D97-AF65-F5344CB8AC3E}">
        <p14:creationId xmlns:p14="http://schemas.microsoft.com/office/powerpoint/2010/main" val="2423170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Reliability = if we lost an entire shard what would be the effect on the system?</a:t>
            </a:r>
          </a:p>
          <a:p>
            <a:r>
              <a:rPr lang="en-US" dirty="0" smtClean="0"/>
              <a:t>For most frequently used/largest indexes,</a:t>
            </a:r>
            <a:r>
              <a:rPr lang="en-US" baseline="0" dirty="0" smtClean="0"/>
              <a:t> how are they partitioned </a:t>
            </a:r>
            <a:r>
              <a:rPr lang="en-US" baseline="0" smtClean="0"/>
              <a:t>across shards?</a:t>
            </a:r>
            <a:endParaRPr lang="en-US" dirty="0"/>
          </a:p>
        </p:txBody>
      </p:sp>
      <p:sp>
        <p:nvSpPr>
          <p:cNvPr id="4" name="Slide Number Placeholder 3"/>
          <p:cNvSpPr>
            <a:spLocks noGrp="1"/>
          </p:cNvSpPr>
          <p:nvPr>
            <p:ph type="sldNum" sz="quarter" idx="10"/>
          </p:nvPr>
        </p:nvSpPr>
        <p:spPr/>
        <p:txBody>
          <a:bodyPr/>
          <a:lstStyle/>
          <a:p>
            <a:fld id="{12ED71BE-7348-154E-A0B5-EB0F00B808D3}" type="slidenum">
              <a:rPr lang="en-US" smtClean="0"/>
              <a:t>37</a:t>
            </a:fld>
            <a:endParaRPr lang="en-US"/>
          </a:p>
        </p:txBody>
      </p:sp>
    </p:spTree>
    <p:extLst>
      <p:ext uri="{BB962C8B-B14F-4D97-AF65-F5344CB8AC3E}">
        <p14:creationId xmlns:p14="http://schemas.microsoft.com/office/powerpoint/2010/main" val="2000175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Compound</a:t>
            </a:r>
            <a:r>
              <a:rPr lang="en-US" baseline="0" dirty="0" smtClean="0"/>
              <a:t> shard key, utilize already existing (used) index, partition chunk for "power" users.</a:t>
            </a:r>
          </a:p>
          <a:p>
            <a:r>
              <a:rPr lang="en-US" baseline="0" dirty="0" smtClean="0"/>
              <a:t>For those users more than one shard *may* need to be queried in a targeted query.</a:t>
            </a:r>
            <a:endParaRPr lang="en-US" dirty="0" smtClean="0"/>
          </a:p>
          <a:p>
            <a:r>
              <a:rPr lang="en-US" dirty="0" smtClean="0"/>
              <a:t>Reliability = if we lost an entire shard what would be the effect on the system?</a:t>
            </a:r>
          </a:p>
          <a:p>
            <a:r>
              <a:rPr lang="en-US" dirty="0" smtClean="0"/>
              <a:t>For most frequently used/largest indexes,</a:t>
            </a:r>
            <a:r>
              <a:rPr lang="en-US" baseline="0" dirty="0" smtClean="0"/>
              <a:t> how are they partitioned across shards?</a:t>
            </a:r>
            <a:endParaRPr lang="en-US" dirty="0"/>
          </a:p>
        </p:txBody>
      </p:sp>
      <p:sp>
        <p:nvSpPr>
          <p:cNvPr id="4" name="Slide Number Placeholder 3"/>
          <p:cNvSpPr>
            <a:spLocks noGrp="1"/>
          </p:cNvSpPr>
          <p:nvPr>
            <p:ph type="sldNum" sz="quarter" idx="10"/>
          </p:nvPr>
        </p:nvSpPr>
        <p:spPr/>
        <p:txBody>
          <a:bodyPr/>
          <a:lstStyle/>
          <a:p>
            <a:fld id="{12ED71BE-7348-154E-A0B5-EB0F00B808D3}" type="slidenum">
              <a:rPr lang="en-US" smtClean="0"/>
              <a:t>38</a:t>
            </a:fld>
            <a:endParaRPr lang="en-US"/>
          </a:p>
        </p:txBody>
      </p:sp>
    </p:spTree>
    <p:extLst>
      <p:ext uri="{BB962C8B-B14F-4D97-AF65-F5344CB8AC3E}">
        <p14:creationId xmlns:p14="http://schemas.microsoft.com/office/powerpoint/2010/main" val="3474175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2ED71BE-7348-154E-A0B5-EB0F00B808D3}" type="slidenum">
              <a:rPr lang="en-US" smtClean="0"/>
              <a:t>40</a:t>
            </a:fld>
            <a:endParaRPr lang="en-US"/>
          </a:p>
        </p:txBody>
      </p:sp>
    </p:spTree>
    <p:extLst>
      <p:ext uri="{BB962C8B-B14F-4D97-AF65-F5344CB8AC3E}">
        <p14:creationId xmlns:p14="http://schemas.microsoft.com/office/powerpoint/2010/main" val="40711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here</a:t>
            </a:r>
            <a:r>
              <a:rPr lang="en-US" baseline="0" dirty="0" smtClean="0"/>
              <a:t> is to talk about data growth in general as setup for the problem that </a:t>
            </a:r>
            <a:r>
              <a:rPr lang="en-US" baseline="0" dirty="0" err="1" smtClean="0"/>
              <a:t>sharding</a:t>
            </a:r>
            <a:r>
              <a:rPr lang="en-US" baseline="0" dirty="0" smtClean="0"/>
              <a:t> solves.</a:t>
            </a:r>
            <a:r>
              <a:rPr lang="en-US" dirty="0" smtClean="0"/>
              <a:t/>
            </a:r>
            <a:br>
              <a:rPr lang="en-US" dirty="0" smtClean="0"/>
            </a:br>
            <a:r>
              <a:rPr lang="en-US" dirty="0" smtClean="0"/>
              <a:t/>
            </a:r>
            <a:br>
              <a:rPr lang="en-US" dirty="0" smtClean="0"/>
            </a:br>
            <a:r>
              <a:rPr lang="en-US" dirty="0" smtClean="0"/>
              <a:t>Take this slide and toss it out the window</a:t>
            </a:r>
            <a:r>
              <a:rPr lang="en-US" baseline="0" dirty="0" smtClean="0"/>
              <a:t> for the combined sharding talk. It’s a nice intro, but it’s more effective to spend time talking about tag aware and shard keys if you’re trying to go beyond the intro talk.</a:t>
            </a:r>
            <a:endParaRPr lang="en-US" dirty="0"/>
          </a:p>
        </p:txBody>
      </p:sp>
      <p:sp>
        <p:nvSpPr>
          <p:cNvPr id="4" name="Slide Number Placeholder 3"/>
          <p:cNvSpPr>
            <a:spLocks noGrp="1"/>
          </p:cNvSpPr>
          <p:nvPr>
            <p:ph type="sldNum" sz="quarter" idx="10"/>
          </p:nvPr>
        </p:nvSpPr>
        <p:spPr/>
        <p:txBody>
          <a:bodyPr/>
          <a:lstStyle/>
          <a:p>
            <a:fld id="{12ED71BE-7348-154E-A0B5-EB0F00B808D3}" type="slidenum">
              <a:rPr lang="en-US" smtClean="0"/>
              <a:t>3</a:t>
            </a:fld>
            <a:endParaRPr lang="en-US"/>
          </a:p>
        </p:txBody>
      </p:sp>
    </p:spTree>
    <p:extLst>
      <p:ext uri="{BB962C8B-B14F-4D97-AF65-F5344CB8AC3E}">
        <p14:creationId xmlns:p14="http://schemas.microsoft.com/office/powerpoint/2010/main" val="2851640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41</a:t>
            </a:fld>
            <a:endParaRPr lang="en-US"/>
          </a:p>
        </p:txBody>
      </p:sp>
    </p:spTree>
    <p:extLst>
      <p:ext uri="{BB962C8B-B14F-4D97-AF65-F5344CB8AC3E}">
        <p14:creationId xmlns:p14="http://schemas.microsoft.com/office/powerpoint/2010/main" val="1236939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42</a:t>
            </a:fld>
            <a:endParaRPr lang="en-US"/>
          </a:p>
        </p:txBody>
      </p:sp>
    </p:spTree>
    <p:extLst>
      <p:ext uri="{BB962C8B-B14F-4D97-AF65-F5344CB8AC3E}">
        <p14:creationId xmlns:p14="http://schemas.microsoft.com/office/powerpoint/2010/main" val="2720994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can be skipped for the</a:t>
            </a:r>
            <a:r>
              <a:rPr lang="en-US" baseline="0" dirty="0" smtClean="0"/>
              <a:t> intro talk, but might be good to include if you’re doing the combined sharding talk. Totally optional, you don’t really have enough time to do this topic justice but it might be worth a mention.</a:t>
            </a:r>
            <a:endParaRPr lang="en-US" dirty="0"/>
          </a:p>
        </p:txBody>
      </p:sp>
      <p:sp>
        <p:nvSpPr>
          <p:cNvPr id="4" name="Slide Number Placeholder 3"/>
          <p:cNvSpPr>
            <a:spLocks noGrp="1"/>
          </p:cNvSpPr>
          <p:nvPr>
            <p:ph type="sldNum" sz="quarter" idx="10"/>
          </p:nvPr>
        </p:nvSpPr>
        <p:spPr/>
        <p:txBody>
          <a:bodyPr/>
          <a:lstStyle/>
          <a:p>
            <a:fld id="{12ED71BE-7348-154E-A0B5-EB0F00B808D3}" type="slidenum">
              <a:rPr lang="en-US" smtClean="0"/>
              <a:t>47</a:t>
            </a:fld>
            <a:endParaRPr lang="en-US"/>
          </a:p>
        </p:txBody>
      </p:sp>
    </p:spTree>
    <p:extLst>
      <p:ext uri="{BB962C8B-B14F-4D97-AF65-F5344CB8AC3E}">
        <p14:creationId xmlns:p14="http://schemas.microsoft.com/office/powerpoint/2010/main" val="33127260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you burning up your hard drives?</a:t>
            </a:r>
          </a:p>
          <a:p>
            <a:r>
              <a:rPr lang="en-US" dirty="0" smtClean="0"/>
              <a:t>Are your TCP buffers full?</a:t>
            </a:r>
          </a:p>
          <a:p>
            <a:r>
              <a:rPr lang="en-US" dirty="0" smtClean="0"/>
              <a:t>Is the network saturated?</a:t>
            </a:r>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49</a:t>
            </a:fld>
            <a:endParaRPr lang="en-US"/>
          </a:p>
        </p:txBody>
      </p:sp>
    </p:spTree>
    <p:extLst>
      <p:ext uri="{BB962C8B-B14F-4D97-AF65-F5344CB8AC3E}">
        <p14:creationId xmlns:p14="http://schemas.microsoft.com/office/powerpoint/2010/main" val="13935026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a:t>
            </a:r>
            <a:r>
              <a:rPr lang="en-US" baseline="0" dirty="0" smtClean="0"/>
              <a:t> there more data used on a regular basis than fits into memory.</a:t>
            </a:r>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50</a:t>
            </a:fld>
            <a:endParaRPr lang="en-US"/>
          </a:p>
        </p:txBody>
      </p:sp>
    </p:spTree>
    <p:extLst>
      <p:ext uri="{BB962C8B-B14F-4D97-AF65-F5344CB8AC3E}">
        <p14:creationId xmlns:p14="http://schemas.microsoft.com/office/powerpoint/2010/main" val="34742715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52</a:t>
            </a:fld>
            <a:endParaRPr lang="en-US"/>
          </a:p>
        </p:txBody>
      </p:sp>
    </p:spTree>
    <p:extLst>
      <p:ext uri="{BB962C8B-B14F-4D97-AF65-F5344CB8AC3E}">
        <p14:creationId xmlns:p14="http://schemas.microsoft.com/office/powerpoint/2010/main" val="1795314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you burning up your hard drives?</a:t>
            </a:r>
          </a:p>
          <a:p>
            <a:r>
              <a:rPr lang="en-US" dirty="0" smtClean="0"/>
              <a:t>Are your TCP buffers full?</a:t>
            </a:r>
          </a:p>
          <a:p>
            <a:r>
              <a:rPr lang="en-US" dirty="0" smtClean="0"/>
              <a:t>Is the network saturated?</a:t>
            </a:r>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5</a:t>
            </a:fld>
            <a:endParaRPr lang="en-US"/>
          </a:p>
        </p:txBody>
      </p:sp>
    </p:spTree>
    <p:extLst>
      <p:ext uri="{BB962C8B-B14F-4D97-AF65-F5344CB8AC3E}">
        <p14:creationId xmlns:p14="http://schemas.microsoft.com/office/powerpoint/2010/main" val="760268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a:t>
            </a:r>
            <a:r>
              <a:rPr lang="en-US" baseline="0" dirty="0" smtClean="0"/>
              <a:t> there more data used on a regular basis than fits into memory.</a:t>
            </a:r>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6</a:t>
            </a:fld>
            <a:endParaRPr lang="en-US"/>
          </a:p>
        </p:txBody>
      </p:sp>
    </p:spTree>
    <p:extLst>
      <p:ext uri="{BB962C8B-B14F-4D97-AF65-F5344CB8AC3E}">
        <p14:creationId xmlns:p14="http://schemas.microsoft.com/office/powerpoint/2010/main" val="3947536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how </a:t>
            </a:r>
            <a:r>
              <a:rPr lang="en-US" dirty="0" err="1" smtClean="0"/>
              <a:t>sharding</a:t>
            </a:r>
            <a:r>
              <a:rPr lang="en-US" dirty="0" smtClean="0"/>
              <a:t> in </a:t>
            </a:r>
            <a:r>
              <a:rPr lang="en-US" dirty="0" err="1" smtClean="0"/>
              <a:t>MongoDB</a:t>
            </a:r>
            <a:r>
              <a:rPr lang="en-US" dirty="0" smtClean="0"/>
              <a:t> solves those problems.</a:t>
            </a:r>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7</a:t>
            </a:fld>
            <a:endParaRPr lang="en-US"/>
          </a:p>
        </p:txBody>
      </p:sp>
    </p:spTree>
    <p:extLst>
      <p:ext uri="{BB962C8B-B14F-4D97-AF65-F5344CB8AC3E}">
        <p14:creationId xmlns:p14="http://schemas.microsoft.com/office/powerpoint/2010/main" val="921668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Uses commodity hardware.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more * is needed, add new shards.</a:t>
            </a:r>
            <a:endParaRPr lang="en-US" dirty="0"/>
          </a:p>
        </p:txBody>
      </p:sp>
      <p:sp>
        <p:nvSpPr>
          <p:cNvPr id="4" name="Slide Number Placeholder 3"/>
          <p:cNvSpPr>
            <a:spLocks noGrp="1"/>
          </p:cNvSpPr>
          <p:nvPr>
            <p:ph type="sldNum" sz="quarter" idx="10"/>
          </p:nvPr>
        </p:nvSpPr>
        <p:spPr/>
        <p:txBody>
          <a:bodyPr/>
          <a:lstStyle/>
          <a:p>
            <a:fld id="{12ED71BE-7348-154E-A0B5-EB0F00B808D3}" type="slidenum">
              <a:rPr lang="en-US" smtClean="0"/>
              <a:t>8</a:t>
            </a:fld>
            <a:endParaRPr lang="en-US"/>
          </a:p>
        </p:txBody>
      </p:sp>
    </p:spTree>
    <p:extLst>
      <p:ext uri="{BB962C8B-B14F-4D97-AF65-F5344CB8AC3E}">
        <p14:creationId xmlns:p14="http://schemas.microsoft.com/office/powerpoint/2010/main" val="835083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application can decide to use its</a:t>
            </a:r>
            <a:r>
              <a:rPr lang="en-US" baseline="0" dirty="0" smtClean="0"/>
              <a:t> databases/collections in a </a:t>
            </a:r>
            <a:r>
              <a:rPr lang="en-US" baseline="0" dirty="0" err="1" smtClean="0"/>
              <a:t>sharded</a:t>
            </a:r>
            <a:r>
              <a:rPr lang="en-US" baseline="0" dirty="0" smtClean="0"/>
              <a:t>/non-</a:t>
            </a:r>
            <a:r>
              <a:rPr lang="en-US" baseline="0" dirty="0" err="1" smtClean="0"/>
              <a:t>sharded</a:t>
            </a:r>
            <a:r>
              <a:rPr lang="en-US" baseline="0" dirty="0" smtClean="0"/>
              <a:t> way.</a:t>
            </a:r>
          </a:p>
          <a:p>
            <a:r>
              <a:rPr lang="en-US" baseline="0" dirty="0" smtClean="0"/>
              <a:t>Only enable </a:t>
            </a:r>
            <a:r>
              <a:rPr lang="en-US" baseline="0" dirty="0" err="1" smtClean="0"/>
              <a:t>sharding</a:t>
            </a:r>
            <a:r>
              <a:rPr lang="en-US" baseline="0" dirty="0" smtClean="0"/>
              <a:t> on collections that need it.  </a:t>
            </a:r>
          </a:p>
          <a:p>
            <a:r>
              <a:rPr lang="en-US" baseline="0" dirty="0" smtClean="0"/>
              <a:t>NOT one size fits all.</a:t>
            </a:r>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9</a:t>
            </a:fld>
            <a:endParaRPr lang="en-US"/>
          </a:p>
        </p:txBody>
      </p:sp>
    </p:spTree>
    <p:extLst>
      <p:ext uri="{BB962C8B-B14F-4D97-AF65-F5344CB8AC3E}">
        <p14:creationId xmlns:p14="http://schemas.microsoft.com/office/powerpoint/2010/main" val="1144480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to a </a:t>
            </a:r>
            <a:r>
              <a:rPr lang="en-US" dirty="0" err="1" smtClean="0"/>
              <a:t>sharded</a:t>
            </a:r>
            <a:r>
              <a:rPr lang="en-US" dirty="0" smtClean="0"/>
              <a:t> system is the same as talking to a non-</a:t>
            </a:r>
            <a:r>
              <a:rPr lang="en-US" dirty="0" err="1" smtClean="0"/>
              <a:t>sharded</a:t>
            </a:r>
            <a:r>
              <a:rPr lang="en-US" dirty="0" smtClean="0"/>
              <a:t> system.</a:t>
            </a:r>
            <a:endParaRPr lang="en-US" dirty="0"/>
          </a:p>
        </p:txBody>
      </p:sp>
      <p:sp>
        <p:nvSpPr>
          <p:cNvPr id="4" name="Slide Number Placeholder 3"/>
          <p:cNvSpPr>
            <a:spLocks noGrp="1"/>
          </p:cNvSpPr>
          <p:nvPr>
            <p:ph type="sldNum" sz="quarter" idx="10"/>
          </p:nvPr>
        </p:nvSpPr>
        <p:spPr/>
        <p:txBody>
          <a:bodyPr/>
          <a:lstStyle/>
          <a:p>
            <a:fld id="{D39BFE9D-1BAF-4F94-9480-233AC570D093}" type="slidenum">
              <a:rPr lang="en-US" smtClean="0"/>
              <a:t>10</a:t>
            </a:fld>
            <a:endParaRPr lang="en-US"/>
          </a:p>
        </p:txBody>
      </p:sp>
    </p:spTree>
    <p:extLst>
      <p:ext uri="{BB962C8B-B14F-4D97-AF65-F5344CB8AC3E}">
        <p14:creationId xmlns:p14="http://schemas.microsoft.com/office/powerpoint/2010/main" val="1706267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5"/>
        </a:solidFill>
        <a:effectLst/>
      </p:bgPr>
    </p:bg>
    <p:spTree>
      <p:nvGrpSpPr>
        <p:cNvPr id="1" name=""/>
        <p:cNvGrpSpPr/>
        <p:nvPr/>
      </p:nvGrpSpPr>
      <p:grpSpPr>
        <a:xfrm>
          <a:off x="0" y="0"/>
          <a:ext cx="0" cy="0"/>
          <a:chOff x="0" y="0"/>
          <a:chExt cx="0" cy="0"/>
        </a:xfrm>
      </p:grpSpPr>
      <p:sp>
        <p:nvSpPr>
          <p:cNvPr id="2" name="Rectangle 1"/>
          <p:cNvSpPr/>
          <p:nvPr/>
        </p:nvSpPr>
        <p:spPr>
          <a:xfrm>
            <a:off x="0" y="6165275"/>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9" name="Picture 18"/>
          <p:cNvPicPr>
            <a:picLocks noChangeAspect="1"/>
          </p:cNvPicPr>
          <p:nvPr/>
        </p:nvPicPr>
        <p:blipFill>
          <a:blip r:embed="rId2"/>
          <a:stretch>
            <a:fillRect/>
          </a:stretch>
        </p:blipFill>
        <p:spPr>
          <a:xfrm>
            <a:off x="628404" y="500306"/>
            <a:ext cx="369793" cy="369793"/>
          </a:xfrm>
          <a:prstGeom prst="rect">
            <a:avLst/>
          </a:prstGeom>
        </p:spPr>
      </p:pic>
      <p:pic>
        <p:nvPicPr>
          <p:cNvPr id="10" name="Picture 9" descr="Tre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022" y="0"/>
            <a:ext cx="4735979" cy="6858000"/>
          </a:xfrm>
          <a:prstGeom prst="rect">
            <a:avLst/>
          </a:prstGeom>
        </p:spPr>
      </p:pic>
      <p:pic>
        <p:nvPicPr>
          <p:cNvPr id="16" name="Picture 15" descr="MongoDB_Logo_Knockout_RGB.ep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9245" y="6307871"/>
            <a:ext cx="1328113" cy="388063"/>
          </a:xfrm>
          <a:prstGeom prst="rect">
            <a:avLst/>
          </a:prstGeom>
        </p:spPr>
      </p:pic>
      <p:sp>
        <p:nvSpPr>
          <p:cNvPr id="4" name="Title 3"/>
          <p:cNvSpPr>
            <a:spLocks noGrp="1"/>
          </p:cNvSpPr>
          <p:nvPr>
            <p:ph type="title" hasCustomPrompt="1"/>
          </p:nvPr>
        </p:nvSpPr>
        <p:spPr>
          <a:xfrm>
            <a:off x="616074" y="1835591"/>
            <a:ext cx="7898954" cy="1812775"/>
          </a:xfrm>
        </p:spPr>
        <p:txBody>
          <a:bodyPr anchor="ctr">
            <a:normAutofit/>
          </a:bodyPr>
          <a:lstStyle>
            <a:lvl1pPr>
              <a:lnSpc>
                <a:spcPct val="90000"/>
              </a:lnSpc>
              <a:defRPr sz="4400" spc="-100">
                <a:solidFill>
                  <a:schemeClr val="bg2"/>
                </a:solidFill>
                <a:effectLst/>
              </a:defRPr>
            </a:lvl1pPr>
          </a:lstStyle>
          <a:p>
            <a:pPr lvl="0"/>
            <a:r>
              <a:rPr lang="en-US" dirty="0" smtClean="0"/>
              <a:t>Insert Title Here</a:t>
            </a:r>
            <a:endParaRPr lang="en-US" dirty="0"/>
          </a:p>
        </p:txBody>
      </p:sp>
      <p:sp>
        <p:nvSpPr>
          <p:cNvPr id="3" name="Subtitle 2"/>
          <p:cNvSpPr>
            <a:spLocks noGrp="1"/>
          </p:cNvSpPr>
          <p:nvPr>
            <p:ph type="subTitle" idx="1" hasCustomPrompt="1"/>
          </p:nvPr>
        </p:nvSpPr>
        <p:spPr>
          <a:xfrm>
            <a:off x="628404" y="4269919"/>
            <a:ext cx="7898954" cy="468106"/>
          </a:xfrm>
          <a:prstGeom prst="rect">
            <a:avLst/>
          </a:prstGeom>
        </p:spPr>
        <p:txBody>
          <a:bodyPr anchor="ctr" anchorCtr="0">
            <a:normAutofit/>
          </a:bodyPr>
          <a:lstStyle>
            <a:lvl1pPr marL="0" indent="0" algn="l">
              <a:lnSpc>
                <a:spcPct val="100000"/>
              </a:lnSpc>
              <a:buNone/>
              <a:defRPr sz="2200" i="1" spc="-20" baseline="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Job Title, 10gen</a:t>
            </a:r>
          </a:p>
        </p:txBody>
      </p:sp>
      <p:sp>
        <p:nvSpPr>
          <p:cNvPr id="9" name="Text Placeholder 8"/>
          <p:cNvSpPr>
            <a:spLocks noGrp="1"/>
          </p:cNvSpPr>
          <p:nvPr>
            <p:ph type="body" sz="quarter" idx="10" hasCustomPrompt="1"/>
          </p:nvPr>
        </p:nvSpPr>
        <p:spPr>
          <a:xfrm>
            <a:off x="628404" y="3857283"/>
            <a:ext cx="7898954" cy="383348"/>
          </a:xfrm>
          <a:prstGeom prst="rect">
            <a:avLst/>
          </a:prstGeom>
        </p:spPr>
        <p:txBody>
          <a:bodyPr tIns="0" bIns="0" anchor="b" anchorCtr="0"/>
          <a:lstStyle>
            <a:lvl1pPr marL="0" indent="0" algn="l">
              <a:lnSpc>
                <a:spcPts val="1840"/>
              </a:lnSpc>
              <a:spcBef>
                <a:spcPts val="0"/>
              </a:spcBef>
              <a:buNone/>
              <a:defRPr sz="3000" b="0" i="0" spc="-50" baseline="0">
                <a:solidFill>
                  <a:schemeClr val="bg1"/>
                </a:solidFill>
                <a:effectLst/>
              </a:defRPr>
            </a:lvl1pPr>
          </a:lstStyle>
          <a:p>
            <a:pPr>
              <a:lnSpc>
                <a:spcPts val="1840"/>
              </a:lnSpc>
            </a:pPr>
            <a:r>
              <a:rPr lang="en-US" dirty="0" smtClean="0"/>
              <a:t>Speaker Name</a:t>
            </a:r>
          </a:p>
        </p:txBody>
      </p:sp>
      <p:sp>
        <p:nvSpPr>
          <p:cNvPr id="18" name="Text Placeholder 17"/>
          <p:cNvSpPr>
            <a:spLocks noGrp="1"/>
          </p:cNvSpPr>
          <p:nvPr>
            <p:ph type="body" sz="quarter" idx="12" hasCustomPrompt="1"/>
          </p:nvPr>
        </p:nvSpPr>
        <p:spPr>
          <a:xfrm>
            <a:off x="1178859" y="536115"/>
            <a:ext cx="7348498" cy="298170"/>
          </a:xfrm>
        </p:spPr>
        <p:txBody>
          <a:bodyPr anchor="b" anchorCtr="0"/>
          <a:lstStyle>
            <a:lvl1pPr marL="0" indent="0">
              <a:buNone/>
              <a:defRPr sz="2200" spc="0">
                <a:solidFill>
                  <a:schemeClr val="bg1"/>
                </a:solidFill>
              </a:defRPr>
            </a:lvl1pPr>
          </a:lstStyle>
          <a:p>
            <a:pPr lvl="0"/>
            <a:r>
              <a:rPr lang="en-US" dirty="0" smtClean="0"/>
              <a:t>#</a:t>
            </a:r>
            <a:r>
              <a:rPr lang="en-US" dirty="0" err="1" smtClean="0"/>
              <a:t>ConferenceHashTag</a:t>
            </a:r>
            <a:endParaRPr lang="en-US" dirty="0"/>
          </a:p>
        </p:txBody>
      </p:sp>
    </p:spTree>
    <p:extLst>
      <p:ext uri="{BB962C8B-B14F-4D97-AF65-F5344CB8AC3E}">
        <p14:creationId xmlns:p14="http://schemas.microsoft.com/office/powerpoint/2010/main" val="1773331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190117" y="6356352"/>
            <a:ext cx="4337241" cy="365125"/>
          </a:xfrm>
          <a:prstGeom prst="rect">
            <a:avLst/>
          </a:prstGeom>
        </p:spPr>
        <p:txBody>
          <a:bodyPr/>
          <a:lstStyle/>
          <a:p>
            <a:endParaRPr lang="en-US"/>
          </a:p>
        </p:txBody>
      </p:sp>
      <p:sp>
        <p:nvSpPr>
          <p:cNvPr id="7" name="Picture Placeholder 6"/>
          <p:cNvSpPr>
            <a:spLocks noGrp="1"/>
          </p:cNvSpPr>
          <p:nvPr>
            <p:ph type="pic" sz="quarter" idx="11"/>
          </p:nvPr>
        </p:nvSpPr>
        <p:spPr>
          <a:xfrm>
            <a:off x="0" y="1"/>
            <a:ext cx="9144000" cy="6171046"/>
          </a:xfrm>
        </p:spPr>
        <p:txBody>
          <a:bodyPr/>
          <a:lstStyle/>
          <a:p>
            <a:r>
              <a:rPr lang="en-US" smtClean="0"/>
              <a:t>Click icon to add picture</a:t>
            </a:r>
            <a:endParaRPr lang="en-US"/>
          </a:p>
        </p:txBody>
      </p:sp>
      <p:sp>
        <p:nvSpPr>
          <p:cNvPr id="2" name="Title 1"/>
          <p:cNvSpPr>
            <a:spLocks noGrp="1"/>
          </p:cNvSpPr>
          <p:nvPr>
            <p:ph type="title"/>
          </p:nvPr>
        </p:nvSpPr>
        <p:spPr>
          <a:xfrm>
            <a:off x="628404" y="2998063"/>
            <a:ext cx="7898954" cy="1746659"/>
          </a:xfrm>
        </p:spPr>
        <p:txBody>
          <a:bodyPr/>
          <a:lstStyle>
            <a:lvl1pPr>
              <a:defRPr>
                <a:solidFill>
                  <a:srgbClr val="FFFFFF"/>
                </a:solidFill>
              </a:defRPr>
            </a:lvl1pPr>
          </a:lstStyle>
          <a:p>
            <a:r>
              <a:rPr lang="en-US" smtClean="0"/>
              <a:t>Click to edit Master title style</a:t>
            </a:r>
            <a:endParaRPr lang="en-US" dirty="0"/>
          </a:p>
        </p:txBody>
      </p:sp>
      <p:sp>
        <p:nvSpPr>
          <p:cNvPr id="11" name="Rectangle 10"/>
          <p:cNvSpPr/>
          <p:nvPr/>
        </p:nvSpPr>
        <p:spPr>
          <a:xfrm>
            <a:off x="0" y="6165275"/>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ongoDB_Logo_Knockout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9245" y="6307871"/>
            <a:ext cx="1328113" cy="388063"/>
          </a:xfrm>
          <a:prstGeom prst="rect">
            <a:avLst/>
          </a:prstGeom>
        </p:spPr>
      </p:pic>
    </p:spTree>
    <p:extLst>
      <p:ext uri="{BB962C8B-B14F-4D97-AF65-F5344CB8AC3E}">
        <p14:creationId xmlns:p14="http://schemas.microsoft.com/office/powerpoint/2010/main" val="76809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05C360D-8539-42EE-BE5D-7A0BCCEA3F80}" type="datetimeFigureOut">
              <a:rPr lang="en-US" smtClean="0"/>
              <a:t>10/14/2013</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45CF0B4-D973-46CE-9CBD-3804749E512D}" type="slidenum">
              <a:rPr lang="en-US" smtClean="0"/>
              <a:t>‹#›</a:t>
            </a:fld>
            <a:endParaRPr lang="en-US"/>
          </a:p>
        </p:txBody>
      </p:sp>
    </p:spTree>
    <p:extLst>
      <p:ext uri="{BB962C8B-B14F-4D97-AF65-F5344CB8AC3E}">
        <p14:creationId xmlns:p14="http://schemas.microsoft.com/office/powerpoint/2010/main" val="81179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Header + Bullet Points">
    <p:spTree>
      <p:nvGrpSpPr>
        <p:cNvPr id="1" name=""/>
        <p:cNvGrpSpPr/>
        <p:nvPr/>
      </p:nvGrpSpPr>
      <p:grpSpPr>
        <a:xfrm>
          <a:off x="0" y="0"/>
          <a:ext cx="0" cy="0"/>
          <a:chOff x="0" y="0"/>
          <a:chExt cx="0" cy="0"/>
        </a:xfrm>
      </p:grpSpPr>
      <p:pic>
        <p:nvPicPr>
          <p:cNvPr id="7" name="Picture 6" descr="10gen_Logo_Blue_RGB_OnScreen.eps"/>
          <p:cNvPicPr>
            <a:picLocks noChangeAspect="1"/>
          </p:cNvPicPr>
          <p:nvPr userDrawn="1"/>
        </p:nvPicPr>
        <p:blipFill>
          <a:blip r:embed="rId2" cstate="print">
            <a:alphaModFix amt="60000"/>
            <a:extLst>
              <a:ext uri="{28A0092B-C50C-407E-A947-70E740481C1C}">
                <a14:useLocalDpi xmlns:a14="http://schemas.microsoft.com/office/drawing/2010/main" val="0"/>
              </a:ext>
            </a:extLst>
          </a:blip>
          <a:stretch>
            <a:fillRect/>
          </a:stretch>
        </p:blipFill>
        <p:spPr>
          <a:xfrm>
            <a:off x="327862" y="6265802"/>
            <a:ext cx="1527619" cy="343237"/>
          </a:xfrm>
          <a:prstGeom prst="rect">
            <a:avLst/>
          </a:prstGeom>
        </p:spPr>
      </p:pic>
      <p:pic>
        <p:nvPicPr>
          <p:cNvPr id="8" name="Picture 7" descr="MongoDB_Logo_FullColor_RGB.eps"/>
          <p:cNvPicPr>
            <a:picLocks noChangeAspect="1"/>
          </p:cNvPicPr>
          <p:nvPr userDrawn="1"/>
        </p:nvPicPr>
        <p:blipFill>
          <a:blip r:embed="rId3" cstate="print">
            <a:alphaModFix amt="63000"/>
            <a:extLst>
              <a:ext uri="{28A0092B-C50C-407E-A947-70E740481C1C}">
                <a14:useLocalDpi xmlns:a14="http://schemas.microsoft.com/office/drawing/2010/main" val="0"/>
              </a:ext>
            </a:extLst>
          </a:blip>
          <a:stretch>
            <a:fillRect/>
          </a:stretch>
        </p:blipFill>
        <p:spPr>
          <a:xfrm>
            <a:off x="7180688" y="6151213"/>
            <a:ext cx="1635451" cy="477864"/>
          </a:xfrm>
          <a:prstGeom prst="rect">
            <a:avLst/>
          </a:prstGeom>
        </p:spPr>
      </p:pic>
      <p:sp>
        <p:nvSpPr>
          <p:cNvPr id="10" name="Text Placeholder 9"/>
          <p:cNvSpPr>
            <a:spLocks noGrp="1"/>
          </p:cNvSpPr>
          <p:nvPr>
            <p:ph type="body" sz="quarter" idx="10" hasCustomPrompt="1"/>
          </p:nvPr>
        </p:nvSpPr>
        <p:spPr>
          <a:xfrm>
            <a:off x="2402681" y="6265011"/>
            <a:ext cx="4338638" cy="331788"/>
          </a:xfrm>
          <a:prstGeom prst="rect">
            <a:avLst/>
          </a:prstGeom>
        </p:spPr>
        <p:txBody>
          <a:bodyPr lIns="0" tIns="0" rIns="0" bIns="0" anchor="ctr" anchorCtr="1"/>
          <a:lstStyle>
            <a:lvl1pPr marL="0" indent="0" algn="ctr">
              <a:lnSpc>
                <a:spcPct val="100000"/>
              </a:lnSpc>
              <a:buNone/>
              <a:defRPr sz="1200" b="0" i="1" spc="-50">
                <a:solidFill>
                  <a:srgbClr val="929591"/>
                </a:solidFill>
              </a:defRPr>
            </a:lvl1pPr>
          </a:lstStyle>
          <a:p>
            <a:pPr lvl="0"/>
            <a:r>
              <a:rPr lang="en-US" dirty="0" smtClean="0"/>
              <a:t>Talk Title (abbreviated if necessary), Speaker</a:t>
            </a:r>
            <a:endParaRPr lang="en-US" dirty="0"/>
          </a:p>
        </p:txBody>
      </p:sp>
      <p:sp>
        <p:nvSpPr>
          <p:cNvPr id="9" name="Title Placeholder 1"/>
          <p:cNvSpPr>
            <a:spLocks noGrp="1"/>
          </p:cNvSpPr>
          <p:nvPr>
            <p:ph type="title"/>
          </p:nvPr>
        </p:nvSpPr>
        <p:spPr>
          <a:xfrm>
            <a:off x="628403" y="336141"/>
            <a:ext cx="7898954" cy="851683"/>
          </a:xfrm>
          <a:prstGeom prst="rect">
            <a:avLst/>
          </a:prstGeom>
        </p:spPr>
        <p:txBody>
          <a:bodyPr vert="horz" lIns="0" tIns="0" rIns="0" bIns="0" rtlCol="0" anchor="ctr">
            <a:normAutofit/>
          </a:bodyPr>
          <a:lstStyle/>
          <a:p>
            <a:r>
              <a:rPr lang="en-US" smtClean="0"/>
              <a:t>Click to edit Master title style</a:t>
            </a:r>
            <a:endParaRPr lang="en-US" dirty="0"/>
          </a:p>
        </p:txBody>
      </p:sp>
      <p:sp>
        <p:nvSpPr>
          <p:cNvPr id="6" name="Text Placeholder 5"/>
          <p:cNvSpPr>
            <a:spLocks noGrp="1"/>
          </p:cNvSpPr>
          <p:nvPr>
            <p:ph type="body" sz="quarter" idx="11"/>
          </p:nvPr>
        </p:nvSpPr>
        <p:spPr>
          <a:xfrm>
            <a:off x="628650" y="1503680"/>
            <a:ext cx="7899400" cy="4371094"/>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8718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Picture + Caption (no header)">
    <p:spTree>
      <p:nvGrpSpPr>
        <p:cNvPr id="1" name=""/>
        <p:cNvGrpSpPr/>
        <p:nvPr/>
      </p:nvGrpSpPr>
      <p:grpSpPr>
        <a:xfrm>
          <a:off x="0" y="0"/>
          <a:ext cx="0" cy="0"/>
          <a:chOff x="0" y="0"/>
          <a:chExt cx="0" cy="0"/>
        </a:xfrm>
      </p:grpSpPr>
      <p:sp>
        <p:nvSpPr>
          <p:cNvPr id="13" name="Text Placeholder 9"/>
          <p:cNvSpPr>
            <a:spLocks noGrp="1"/>
          </p:cNvSpPr>
          <p:nvPr>
            <p:ph type="body" sz="quarter" idx="10" hasCustomPrompt="1"/>
          </p:nvPr>
        </p:nvSpPr>
        <p:spPr>
          <a:xfrm>
            <a:off x="2402681" y="6265011"/>
            <a:ext cx="4338638" cy="331788"/>
          </a:xfrm>
          <a:prstGeom prst="rect">
            <a:avLst/>
          </a:prstGeom>
        </p:spPr>
        <p:txBody>
          <a:bodyPr lIns="0" tIns="0" rIns="0" bIns="0" anchor="ctr" anchorCtr="1"/>
          <a:lstStyle>
            <a:lvl1pPr marL="0" indent="0" algn="ctr">
              <a:lnSpc>
                <a:spcPct val="100000"/>
              </a:lnSpc>
              <a:buNone/>
              <a:defRPr sz="1200" b="0" i="1" spc="-50">
                <a:solidFill>
                  <a:srgbClr val="929591"/>
                </a:solidFill>
              </a:defRPr>
            </a:lvl1pPr>
          </a:lstStyle>
          <a:p>
            <a:pPr lvl="0"/>
            <a:r>
              <a:rPr lang="en-US" dirty="0" smtClean="0"/>
              <a:t>Talk Title (abbreviated if necessary), Speaker</a:t>
            </a:r>
            <a:endParaRPr lang="en-US" dirty="0"/>
          </a:p>
        </p:txBody>
      </p:sp>
      <p:sp>
        <p:nvSpPr>
          <p:cNvPr id="4" name="Content Placeholder 3"/>
          <p:cNvSpPr>
            <a:spLocks noGrp="1"/>
          </p:cNvSpPr>
          <p:nvPr>
            <p:ph sz="quarter" idx="11" hasCustomPrompt="1"/>
          </p:nvPr>
        </p:nvSpPr>
        <p:spPr>
          <a:xfrm>
            <a:off x="628650" y="600075"/>
            <a:ext cx="7899400" cy="4286885"/>
          </a:xfrm>
          <a:solidFill>
            <a:schemeClr val="bg1">
              <a:lumMod val="75000"/>
              <a:alpha val="23000"/>
            </a:schemeClr>
          </a:solidFill>
          <a:ln w="63500">
            <a:solidFill>
              <a:schemeClr val="bg1">
                <a:alpha val="55000"/>
              </a:schemeClr>
            </a:solidFill>
          </a:ln>
          <a:effectLst>
            <a:outerShdw blurRad="111125" dist="38100" dir="2700000" algn="tl" rotWithShape="0">
              <a:srgbClr val="000000">
                <a:alpha val="23000"/>
              </a:srgbClr>
            </a:outerShdw>
          </a:effectLst>
        </p:spPr>
        <p:txBody>
          <a:bodyPr/>
          <a:lstStyle>
            <a:lvl1pPr marL="0" indent="0">
              <a:buNone/>
              <a:defRPr baseline="0">
                <a:effectLst/>
              </a:defRPr>
            </a:lvl1pPr>
          </a:lstStyle>
          <a:p>
            <a:pPr lvl="0"/>
            <a:r>
              <a:rPr lang="en-US" dirty="0" smtClean="0"/>
              <a:t>Insert Picture/Table/Chart Here</a:t>
            </a:r>
            <a:endParaRPr lang="en-US" dirty="0"/>
          </a:p>
        </p:txBody>
      </p:sp>
      <p:pic>
        <p:nvPicPr>
          <p:cNvPr id="7" name="Picture 6" descr="10gen_Logo_Blue_RGB_OnScreen.eps"/>
          <p:cNvPicPr>
            <a:picLocks noChangeAspect="1"/>
          </p:cNvPicPr>
          <p:nvPr userDrawn="1"/>
        </p:nvPicPr>
        <p:blipFill>
          <a:blip r:embed="rId2" cstate="print">
            <a:alphaModFix amt="60000"/>
            <a:extLst>
              <a:ext uri="{28A0092B-C50C-407E-A947-70E740481C1C}">
                <a14:useLocalDpi xmlns:a14="http://schemas.microsoft.com/office/drawing/2010/main" val="0"/>
              </a:ext>
            </a:extLst>
          </a:blip>
          <a:stretch>
            <a:fillRect/>
          </a:stretch>
        </p:blipFill>
        <p:spPr>
          <a:xfrm>
            <a:off x="327862" y="6265802"/>
            <a:ext cx="1527619" cy="343237"/>
          </a:xfrm>
          <a:prstGeom prst="rect">
            <a:avLst/>
          </a:prstGeom>
        </p:spPr>
      </p:pic>
      <p:pic>
        <p:nvPicPr>
          <p:cNvPr id="8" name="Picture 7" descr="MongoDB_Logo_FullColor_RGB.eps"/>
          <p:cNvPicPr>
            <a:picLocks noChangeAspect="1"/>
          </p:cNvPicPr>
          <p:nvPr userDrawn="1"/>
        </p:nvPicPr>
        <p:blipFill>
          <a:blip r:embed="rId3" cstate="print">
            <a:alphaModFix amt="63000"/>
            <a:extLst>
              <a:ext uri="{28A0092B-C50C-407E-A947-70E740481C1C}">
                <a14:useLocalDpi xmlns:a14="http://schemas.microsoft.com/office/drawing/2010/main" val="0"/>
              </a:ext>
            </a:extLst>
          </a:blip>
          <a:stretch>
            <a:fillRect/>
          </a:stretch>
        </p:blipFill>
        <p:spPr>
          <a:xfrm>
            <a:off x="7180688" y="6151213"/>
            <a:ext cx="1635451" cy="477864"/>
          </a:xfrm>
          <a:prstGeom prst="rect">
            <a:avLst/>
          </a:prstGeom>
        </p:spPr>
      </p:pic>
      <p:sp>
        <p:nvSpPr>
          <p:cNvPr id="9" name="Title Placeholder 1"/>
          <p:cNvSpPr>
            <a:spLocks noGrp="1"/>
          </p:cNvSpPr>
          <p:nvPr>
            <p:ph type="title"/>
          </p:nvPr>
        </p:nvSpPr>
        <p:spPr>
          <a:xfrm>
            <a:off x="628403" y="5056620"/>
            <a:ext cx="7898954" cy="851683"/>
          </a:xfrm>
          <a:prstGeom prst="rect">
            <a:avLst/>
          </a:prstGeom>
        </p:spPr>
        <p:txBody>
          <a:bodyPr vert="horz" lIns="0" tIns="0" rIns="0" bIns="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51836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Header + Bullet Points">
    <p:spTree>
      <p:nvGrpSpPr>
        <p:cNvPr id="1" name=""/>
        <p:cNvGrpSpPr/>
        <p:nvPr/>
      </p:nvGrpSpPr>
      <p:grpSpPr>
        <a:xfrm>
          <a:off x="0" y="0"/>
          <a:ext cx="0" cy="0"/>
          <a:chOff x="0" y="0"/>
          <a:chExt cx="0" cy="0"/>
        </a:xfrm>
      </p:grpSpPr>
      <p:pic>
        <p:nvPicPr>
          <p:cNvPr id="7" name="Picture 6" descr="10gen_Logo_Blue_RGB_OnScreen.eps"/>
          <p:cNvPicPr>
            <a:picLocks noChangeAspect="1"/>
          </p:cNvPicPr>
          <p:nvPr userDrawn="1"/>
        </p:nvPicPr>
        <p:blipFill>
          <a:blip r:embed="rId2" cstate="print">
            <a:alphaModFix amt="60000"/>
            <a:extLst>
              <a:ext uri="{28A0092B-C50C-407E-A947-70E740481C1C}">
                <a14:useLocalDpi xmlns:a14="http://schemas.microsoft.com/office/drawing/2010/main" val="0"/>
              </a:ext>
            </a:extLst>
          </a:blip>
          <a:stretch>
            <a:fillRect/>
          </a:stretch>
        </p:blipFill>
        <p:spPr>
          <a:xfrm>
            <a:off x="327862" y="6265802"/>
            <a:ext cx="1527619" cy="343237"/>
          </a:xfrm>
          <a:prstGeom prst="rect">
            <a:avLst/>
          </a:prstGeom>
        </p:spPr>
      </p:pic>
      <p:pic>
        <p:nvPicPr>
          <p:cNvPr id="8" name="Picture 7" descr="MongoDB_Logo_FullColor_RGB.eps"/>
          <p:cNvPicPr>
            <a:picLocks noChangeAspect="1"/>
          </p:cNvPicPr>
          <p:nvPr userDrawn="1"/>
        </p:nvPicPr>
        <p:blipFill>
          <a:blip r:embed="rId3" cstate="print">
            <a:alphaModFix amt="63000"/>
            <a:extLst>
              <a:ext uri="{28A0092B-C50C-407E-A947-70E740481C1C}">
                <a14:useLocalDpi xmlns:a14="http://schemas.microsoft.com/office/drawing/2010/main" val="0"/>
              </a:ext>
            </a:extLst>
          </a:blip>
          <a:stretch>
            <a:fillRect/>
          </a:stretch>
        </p:blipFill>
        <p:spPr>
          <a:xfrm>
            <a:off x="7180688" y="6151213"/>
            <a:ext cx="1635451" cy="477864"/>
          </a:xfrm>
          <a:prstGeom prst="rect">
            <a:avLst/>
          </a:prstGeom>
        </p:spPr>
      </p:pic>
      <p:sp>
        <p:nvSpPr>
          <p:cNvPr id="10" name="Text Placeholder 9"/>
          <p:cNvSpPr>
            <a:spLocks noGrp="1"/>
          </p:cNvSpPr>
          <p:nvPr>
            <p:ph type="body" sz="quarter" idx="10" hasCustomPrompt="1"/>
          </p:nvPr>
        </p:nvSpPr>
        <p:spPr>
          <a:xfrm>
            <a:off x="2402681" y="6265011"/>
            <a:ext cx="4338638" cy="331788"/>
          </a:xfrm>
          <a:prstGeom prst="rect">
            <a:avLst/>
          </a:prstGeom>
        </p:spPr>
        <p:txBody>
          <a:bodyPr lIns="0" tIns="0" rIns="0" bIns="0" anchor="ctr" anchorCtr="1"/>
          <a:lstStyle>
            <a:lvl1pPr marL="0" indent="0" algn="ctr">
              <a:lnSpc>
                <a:spcPct val="100000"/>
              </a:lnSpc>
              <a:buNone/>
              <a:defRPr sz="1200" b="0" i="1" spc="-50">
                <a:solidFill>
                  <a:srgbClr val="929591"/>
                </a:solidFill>
              </a:defRPr>
            </a:lvl1pPr>
          </a:lstStyle>
          <a:p>
            <a:pPr lvl="0"/>
            <a:r>
              <a:rPr lang="en-US" dirty="0" smtClean="0"/>
              <a:t>Talk Title (abbreviated if necessary), Speaker</a:t>
            </a:r>
            <a:endParaRPr lang="en-US" dirty="0"/>
          </a:p>
        </p:txBody>
      </p:sp>
      <p:sp>
        <p:nvSpPr>
          <p:cNvPr id="9" name="Title Placeholder 1"/>
          <p:cNvSpPr>
            <a:spLocks noGrp="1"/>
          </p:cNvSpPr>
          <p:nvPr>
            <p:ph type="title"/>
          </p:nvPr>
        </p:nvSpPr>
        <p:spPr>
          <a:xfrm>
            <a:off x="628403" y="336141"/>
            <a:ext cx="7898954" cy="851683"/>
          </a:xfrm>
          <a:prstGeom prst="rect">
            <a:avLst/>
          </a:prstGeom>
        </p:spPr>
        <p:txBody>
          <a:bodyPr vert="horz" lIns="0" tIns="0" rIns="0" bIns="0" rtlCol="0" anchor="ctr">
            <a:normAutofit/>
          </a:bodyPr>
          <a:lstStyle/>
          <a:p>
            <a:r>
              <a:rPr lang="en-US" smtClean="0"/>
              <a:t>Click to edit Master title style</a:t>
            </a:r>
            <a:endParaRPr lang="en-US" dirty="0"/>
          </a:p>
        </p:txBody>
      </p:sp>
      <p:sp>
        <p:nvSpPr>
          <p:cNvPr id="6" name="Text Placeholder 5"/>
          <p:cNvSpPr>
            <a:spLocks noGrp="1"/>
          </p:cNvSpPr>
          <p:nvPr>
            <p:ph type="body" sz="quarter" idx="11"/>
          </p:nvPr>
        </p:nvSpPr>
        <p:spPr>
          <a:xfrm>
            <a:off x="628650" y="1503680"/>
            <a:ext cx="7899400" cy="4371094"/>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81892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Blank Slide">
    <p:spTree>
      <p:nvGrpSpPr>
        <p:cNvPr id="1" name=""/>
        <p:cNvGrpSpPr/>
        <p:nvPr/>
      </p:nvGrpSpPr>
      <p:grpSpPr>
        <a:xfrm>
          <a:off x="0" y="0"/>
          <a:ext cx="0" cy="0"/>
          <a:chOff x="0" y="0"/>
          <a:chExt cx="0" cy="0"/>
        </a:xfrm>
      </p:grpSpPr>
      <p:sp>
        <p:nvSpPr>
          <p:cNvPr id="13" name="Text Placeholder 9"/>
          <p:cNvSpPr>
            <a:spLocks noGrp="1"/>
          </p:cNvSpPr>
          <p:nvPr>
            <p:ph type="body" sz="quarter" idx="10" hasCustomPrompt="1"/>
          </p:nvPr>
        </p:nvSpPr>
        <p:spPr>
          <a:xfrm>
            <a:off x="2402681" y="6265011"/>
            <a:ext cx="4338638" cy="331788"/>
          </a:xfrm>
          <a:prstGeom prst="rect">
            <a:avLst/>
          </a:prstGeom>
        </p:spPr>
        <p:txBody>
          <a:bodyPr lIns="0" tIns="0" rIns="0" bIns="0" anchor="ctr" anchorCtr="1"/>
          <a:lstStyle>
            <a:lvl1pPr marL="0" indent="0" algn="ctr">
              <a:lnSpc>
                <a:spcPct val="100000"/>
              </a:lnSpc>
              <a:buNone/>
              <a:defRPr sz="1200" b="0" i="1" spc="-50">
                <a:solidFill>
                  <a:srgbClr val="929591"/>
                </a:solidFill>
              </a:defRPr>
            </a:lvl1pPr>
          </a:lstStyle>
          <a:p>
            <a:pPr lvl="0"/>
            <a:r>
              <a:rPr lang="en-US" dirty="0" smtClean="0"/>
              <a:t>Talk Title (abbreviated if necessary), Speaker</a:t>
            </a:r>
            <a:endParaRPr lang="en-US" dirty="0"/>
          </a:p>
        </p:txBody>
      </p:sp>
      <p:pic>
        <p:nvPicPr>
          <p:cNvPr id="5" name="Picture 4" descr="10gen_Logo_Blue_RGB_OnScreen.eps"/>
          <p:cNvPicPr>
            <a:picLocks noChangeAspect="1"/>
          </p:cNvPicPr>
          <p:nvPr userDrawn="1"/>
        </p:nvPicPr>
        <p:blipFill>
          <a:blip r:embed="rId2" cstate="print">
            <a:alphaModFix amt="60000"/>
            <a:extLst>
              <a:ext uri="{28A0092B-C50C-407E-A947-70E740481C1C}">
                <a14:useLocalDpi xmlns:a14="http://schemas.microsoft.com/office/drawing/2010/main" val="0"/>
              </a:ext>
            </a:extLst>
          </a:blip>
          <a:stretch>
            <a:fillRect/>
          </a:stretch>
        </p:blipFill>
        <p:spPr>
          <a:xfrm>
            <a:off x="327862" y="6265802"/>
            <a:ext cx="1527619" cy="343237"/>
          </a:xfrm>
          <a:prstGeom prst="rect">
            <a:avLst/>
          </a:prstGeom>
        </p:spPr>
      </p:pic>
      <p:pic>
        <p:nvPicPr>
          <p:cNvPr id="7" name="Picture 6" descr="MongoDB_Logo_FullColor_RGB.eps"/>
          <p:cNvPicPr>
            <a:picLocks noChangeAspect="1"/>
          </p:cNvPicPr>
          <p:nvPr userDrawn="1"/>
        </p:nvPicPr>
        <p:blipFill>
          <a:blip r:embed="rId3" cstate="print">
            <a:alphaModFix amt="63000"/>
            <a:extLst>
              <a:ext uri="{28A0092B-C50C-407E-A947-70E740481C1C}">
                <a14:useLocalDpi xmlns:a14="http://schemas.microsoft.com/office/drawing/2010/main" val="0"/>
              </a:ext>
            </a:extLst>
          </a:blip>
          <a:stretch>
            <a:fillRect/>
          </a:stretch>
        </p:blipFill>
        <p:spPr>
          <a:xfrm>
            <a:off x="7180688" y="6151213"/>
            <a:ext cx="1635451" cy="477864"/>
          </a:xfrm>
          <a:prstGeom prst="rect">
            <a:avLst/>
          </a:prstGeom>
        </p:spPr>
      </p:pic>
    </p:spTree>
    <p:extLst>
      <p:ext uri="{BB962C8B-B14F-4D97-AF65-F5344CB8AC3E}">
        <p14:creationId xmlns:p14="http://schemas.microsoft.com/office/powerpoint/2010/main" val="245166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Blank Slide">
    <p:spTree>
      <p:nvGrpSpPr>
        <p:cNvPr id="1" name=""/>
        <p:cNvGrpSpPr/>
        <p:nvPr/>
      </p:nvGrpSpPr>
      <p:grpSpPr>
        <a:xfrm>
          <a:off x="0" y="0"/>
          <a:ext cx="0" cy="0"/>
          <a:chOff x="0" y="0"/>
          <a:chExt cx="0" cy="0"/>
        </a:xfrm>
      </p:grpSpPr>
      <p:sp>
        <p:nvSpPr>
          <p:cNvPr id="13" name="Text Placeholder 9"/>
          <p:cNvSpPr>
            <a:spLocks noGrp="1"/>
          </p:cNvSpPr>
          <p:nvPr>
            <p:ph type="body" sz="quarter" idx="10" hasCustomPrompt="1"/>
          </p:nvPr>
        </p:nvSpPr>
        <p:spPr>
          <a:xfrm>
            <a:off x="2402681" y="6265011"/>
            <a:ext cx="4338638" cy="331788"/>
          </a:xfrm>
          <a:prstGeom prst="rect">
            <a:avLst/>
          </a:prstGeom>
        </p:spPr>
        <p:txBody>
          <a:bodyPr lIns="0" tIns="0" rIns="0" bIns="0" anchor="ctr" anchorCtr="1"/>
          <a:lstStyle>
            <a:lvl1pPr marL="0" indent="0" algn="ctr">
              <a:lnSpc>
                <a:spcPct val="100000"/>
              </a:lnSpc>
              <a:buNone/>
              <a:defRPr sz="1200" b="0" i="1" spc="-50">
                <a:solidFill>
                  <a:srgbClr val="929591"/>
                </a:solidFill>
              </a:defRPr>
            </a:lvl1pPr>
          </a:lstStyle>
          <a:p>
            <a:pPr lvl="0"/>
            <a:r>
              <a:rPr lang="en-US" dirty="0" smtClean="0"/>
              <a:t>Talk Title (abbreviated if necessary), Speaker</a:t>
            </a:r>
            <a:endParaRPr lang="en-US" dirty="0"/>
          </a:p>
        </p:txBody>
      </p:sp>
      <p:pic>
        <p:nvPicPr>
          <p:cNvPr id="5" name="Picture 4" descr="10gen_Logo_Blue_RGB_OnScreen.eps"/>
          <p:cNvPicPr>
            <a:picLocks noChangeAspect="1"/>
          </p:cNvPicPr>
          <p:nvPr userDrawn="1"/>
        </p:nvPicPr>
        <p:blipFill>
          <a:blip r:embed="rId2" cstate="print">
            <a:alphaModFix amt="60000"/>
            <a:extLst>
              <a:ext uri="{28A0092B-C50C-407E-A947-70E740481C1C}">
                <a14:useLocalDpi xmlns:a14="http://schemas.microsoft.com/office/drawing/2010/main" val="0"/>
              </a:ext>
            </a:extLst>
          </a:blip>
          <a:stretch>
            <a:fillRect/>
          </a:stretch>
        </p:blipFill>
        <p:spPr>
          <a:xfrm>
            <a:off x="327862" y="6265802"/>
            <a:ext cx="1527619" cy="343237"/>
          </a:xfrm>
          <a:prstGeom prst="rect">
            <a:avLst/>
          </a:prstGeom>
        </p:spPr>
      </p:pic>
      <p:pic>
        <p:nvPicPr>
          <p:cNvPr id="7" name="Picture 6" descr="MongoDB_Logo_FullColor_RGB.eps"/>
          <p:cNvPicPr>
            <a:picLocks noChangeAspect="1"/>
          </p:cNvPicPr>
          <p:nvPr userDrawn="1"/>
        </p:nvPicPr>
        <p:blipFill>
          <a:blip r:embed="rId3" cstate="print">
            <a:alphaModFix amt="63000"/>
            <a:extLst>
              <a:ext uri="{28A0092B-C50C-407E-A947-70E740481C1C}">
                <a14:useLocalDpi xmlns:a14="http://schemas.microsoft.com/office/drawing/2010/main" val="0"/>
              </a:ext>
            </a:extLst>
          </a:blip>
          <a:stretch>
            <a:fillRect/>
          </a:stretch>
        </p:blipFill>
        <p:spPr>
          <a:xfrm>
            <a:off x="7180688" y="6151213"/>
            <a:ext cx="1635451" cy="477864"/>
          </a:xfrm>
          <a:prstGeom prst="rect">
            <a:avLst/>
          </a:prstGeom>
        </p:spPr>
      </p:pic>
    </p:spTree>
    <p:extLst>
      <p:ext uri="{BB962C8B-B14F-4D97-AF65-F5344CB8AC3E}">
        <p14:creationId xmlns:p14="http://schemas.microsoft.com/office/powerpoint/2010/main" val="1029121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Blank Slide">
    <p:spTree>
      <p:nvGrpSpPr>
        <p:cNvPr id="1" name=""/>
        <p:cNvGrpSpPr/>
        <p:nvPr/>
      </p:nvGrpSpPr>
      <p:grpSpPr>
        <a:xfrm>
          <a:off x="0" y="0"/>
          <a:ext cx="0" cy="0"/>
          <a:chOff x="0" y="0"/>
          <a:chExt cx="0" cy="0"/>
        </a:xfrm>
      </p:grpSpPr>
      <p:sp>
        <p:nvSpPr>
          <p:cNvPr id="13" name="Text Placeholder 9"/>
          <p:cNvSpPr>
            <a:spLocks noGrp="1"/>
          </p:cNvSpPr>
          <p:nvPr>
            <p:ph type="body" sz="quarter" idx="10" hasCustomPrompt="1"/>
          </p:nvPr>
        </p:nvSpPr>
        <p:spPr>
          <a:xfrm>
            <a:off x="2402681" y="6265011"/>
            <a:ext cx="4338638" cy="331788"/>
          </a:xfrm>
          <a:prstGeom prst="rect">
            <a:avLst/>
          </a:prstGeom>
        </p:spPr>
        <p:txBody>
          <a:bodyPr lIns="0" tIns="0" rIns="0" bIns="0" anchor="ctr" anchorCtr="1"/>
          <a:lstStyle>
            <a:lvl1pPr marL="0" indent="0" algn="ctr">
              <a:lnSpc>
                <a:spcPct val="100000"/>
              </a:lnSpc>
              <a:buNone/>
              <a:defRPr sz="1200" b="0" i="1" spc="-50">
                <a:solidFill>
                  <a:srgbClr val="929591"/>
                </a:solidFill>
              </a:defRPr>
            </a:lvl1pPr>
          </a:lstStyle>
          <a:p>
            <a:pPr lvl="0"/>
            <a:r>
              <a:rPr lang="en-US" dirty="0" smtClean="0"/>
              <a:t>Talk Title (abbreviated if necessary), Speaker</a:t>
            </a:r>
            <a:endParaRPr lang="en-US" dirty="0"/>
          </a:p>
        </p:txBody>
      </p:sp>
      <p:pic>
        <p:nvPicPr>
          <p:cNvPr id="5" name="Picture 4" descr="10gen_Logo_Blue_RGB_OnScreen.eps"/>
          <p:cNvPicPr>
            <a:picLocks noChangeAspect="1"/>
          </p:cNvPicPr>
          <p:nvPr userDrawn="1"/>
        </p:nvPicPr>
        <p:blipFill>
          <a:blip r:embed="rId2" cstate="print">
            <a:alphaModFix amt="60000"/>
            <a:extLst>
              <a:ext uri="{28A0092B-C50C-407E-A947-70E740481C1C}">
                <a14:useLocalDpi xmlns:a14="http://schemas.microsoft.com/office/drawing/2010/main" val="0"/>
              </a:ext>
            </a:extLst>
          </a:blip>
          <a:stretch>
            <a:fillRect/>
          </a:stretch>
        </p:blipFill>
        <p:spPr>
          <a:xfrm>
            <a:off x="327862" y="6265802"/>
            <a:ext cx="1527619" cy="343237"/>
          </a:xfrm>
          <a:prstGeom prst="rect">
            <a:avLst/>
          </a:prstGeom>
        </p:spPr>
      </p:pic>
      <p:pic>
        <p:nvPicPr>
          <p:cNvPr id="7" name="Picture 6" descr="MongoDB_Logo_FullColor_RGB.eps"/>
          <p:cNvPicPr>
            <a:picLocks noChangeAspect="1"/>
          </p:cNvPicPr>
          <p:nvPr userDrawn="1"/>
        </p:nvPicPr>
        <p:blipFill>
          <a:blip r:embed="rId3" cstate="print">
            <a:alphaModFix amt="63000"/>
            <a:extLst>
              <a:ext uri="{28A0092B-C50C-407E-A947-70E740481C1C}">
                <a14:useLocalDpi xmlns:a14="http://schemas.microsoft.com/office/drawing/2010/main" val="0"/>
              </a:ext>
            </a:extLst>
          </a:blip>
          <a:stretch>
            <a:fillRect/>
          </a:stretch>
        </p:blipFill>
        <p:spPr>
          <a:xfrm>
            <a:off x="7180688" y="6151213"/>
            <a:ext cx="1635451" cy="477864"/>
          </a:xfrm>
          <a:prstGeom prst="rect">
            <a:avLst/>
          </a:prstGeom>
        </p:spPr>
      </p:pic>
    </p:spTree>
    <p:extLst>
      <p:ext uri="{BB962C8B-B14F-4D97-AF65-F5344CB8AC3E}">
        <p14:creationId xmlns:p14="http://schemas.microsoft.com/office/powerpoint/2010/main" val="229685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Blank Slide">
    <p:spTree>
      <p:nvGrpSpPr>
        <p:cNvPr id="1" name=""/>
        <p:cNvGrpSpPr/>
        <p:nvPr/>
      </p:nvGrpSpPr>
      <p:grpSpPr>
        <a:xfrm>
          <a:off x="0" y="0"/>
          <a:ext cx="0" cy="0"/>
          <a:chOff x="0" y="0"/>
          <a:chExt cx="0" cy="0"/>
        </a:xfrm>
      </p:grpSpPr>
      <p:sp>
        <p:nvSpPr>
          <p:cNvPr id="13" name="Text Placeholder 9"/>
          <p:cNvSpPr>
            <a:spLocks noGrp="1"/>
          </p:cNvSpPr>
          <p:nvPr>
            <p:ph type="body" sz="quarter" idx="10" hasCustomPrompt="1"/>
          </p:nvPr>
        </p:nvSpPr>
        <p:spPr>
          <a:xfrm>
            <a:off x="2402681" y="6265011"/>
            <a:ext cx="4338638" cy="331788"/>
          </a:xfrm>
          <a:prstGeom prst="rect">
            <a:avLst/>
          </a:prstGeom>
        </p:spPr>
        <p:txBody>
          <a:bodyPr lIns="0" tIns="0" rIns="0" bIns="0" anchor="ctr" anchorCtr="1"/>
          <a:lstStyle>
            <a:lvl1pPr marL="0" indent="0" algn="ctr">
              <a:lnSpc>
                <a:spcPct val="100000"/>
              </a:lnSpc>
              <a:buNone/>
              <a:defRPr sz="1200" b="0" i="1" spc="-50">
                <a:solidFill>
                  <a:srgbClr val="929591"/>
                </a:solidFill>
              </a:defRPr>
            </a:lvl1pPr>
          </a:lstStyle>
          <a:p>
            <a:pPr lvl="0"/>
            <a:r>
              <a:rPr lang="en-US" dirty="0" smtClean="0"/>
              <a:t>Talk Title (abbreviated if necessary), Speaker</a:t>
            </a:r>
            <a:endParaRPr lang="en-US" dirty="0"/>
          </a:p>
        </p:txBody>
      </p:sp>
      <p:pic>
        <p:nvPicPr>
          <p:cNvPr id="5" name="Picture 4" descr="10gen_Logo_Blue_RGB_OnScreen.eps"/>
          <p:cNvPicPr>
            <a:picLocks noChangeAspect="1"/>
          </p:cNvPicPr>
          <p:nvPr userDrawn="1"/>
        </p:nvPicPr>
        <p:blipFill>
          <a:blip r:embed="rId2" cstate="print">
            <a:alphaModFix amt="60000"/>
            <a:extLst>
              <a:ext uri="{28A0092B-C50C-407E-A947-70E740481C1C}">
                <a14:useLocalDpi xmlns:a14="http://schemas.microsoft.com/office/drawing/2010/main" val="0"/>
              </a:ext>
            </a:extLst>
          </a:blip>
          <a:stretch>
            <a:fillRect/>
          </a:stretch>
        </p:blipFill>
        <p:spPr>
          <a:xfrm>
            <a:off x="327862" y="6265802"/>
            <a:ext cx="1527619" cy="343237"/>
          </a:xfrm>
          <a:prstGeom prst="rect">
            <a:avLst/>
          </a:prstGeom>
        </p:spPr>
      </p:pic>
      <p:pic>
        <p:nvPicPr>
          <p:cNvPr id="7" name="Picture 6" descr="MongoDB_Logo_FullColor_RGB.eps"/>
          <p:cNvPicPr>
            <a:picLocks noChangeAspect="1"/>
          </p:cNvPicPr>
          <p:nvPr userDrawn="1"/>
        </p:nvPicPr>
        <p:blipFill>
          <a:blip r:embed="rId3" cstate="print">
            <a:alphaModFix amt="63000"/>
            <a:extLst>
              <a:ext uri="{28A0092B-C50C-407E-A947-70E740481C1C}">
                <a14:useLocalDpi xmlns:a14="http://schemas.microsoft.com/office/drawing/2010/main" val="0"/>
              </a:ext>
            </a:extLst>
          </a:blip>
          <a:stretch>
            <a:fillRect/>
          </a:stretch>
        </p:blipFill>
        <p:spPr>
          <a:xfrm>
            <a:off x="7180688" y="6151213"/>
            <a:ext cx="1635451" cy="477864"/>
          </a:xfrm>
          <a:prstGeom prst="rect">
            <a:avLst/>
          </a:prstGeom>
        </p:spPr>
      </p:pic>
    </p:spTree>
    <p:extLst>
      <p:ext uri="{BB962C8B-B14F-4D97-AF65-F5344CB8AC3E}">
        <p14:creationId xmlns:p14="http://schemas.microsoft.com/office/powerpoint/2010/main" val="7304322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Blank Slide">
    <p:spTree>
      <p:nvGrpSpPr>
        <p:cNvPr id="1" name=""/>
        <p:cNvGrpSpPr/>
        <p:nvPr/>
      </p:nvGrpSpPr>
      <p:grpSpPr>
        <a:xfrm>
          <a:off x="0" y="0"/>
          <a:ext cx="0" cy="0"/>
          <a:chOff x="0" y="0"/>
          <a:chExt cx="0" cy="0"/>
        </a:xfrm>
      </p:grpSpPr>
      <p:sp>
        <p:nvSpPr>
          <p:cNvPr id="13" name="Text Placeholder 9"/>
          <p:cNvSpPr>
            <a:spLocks noGrp="1"/>
          </p:cNvSpPr>
          <p:nvPr>
            <p:ph type="body" sz="quarter" idx="10" hasCustomPrompt="1"/>
          </p:nvPr>
        </p:nvSpPr>
        <p:spPr>
          <a:xfrm>
            <a:off x="2402681" y="6265011"/>
            <a:ext cx="4338638" cy="331788"/>
          </a:xfrm>
          <a:prstGeom prst="rect">
            <a:avLst/>
          </a:prstGeom>
        </p:spPr>
        <p:txBody>
          <a:bodyPr lIns="0" tIns="0" rIns="0" bIns="0" anchor="ctr" anchorCtr="1"/>
          <a:lstStyle>
            <a:lvl1pPr marL="0" indent="0" algn="ctr">
              <a:lnSpc>
                <a:spcPct val="100000"/>
              </a:lnSpc>
              <a:buNone/>
              <a:defRPr sz="1200" b="0" i="1" spc="-50">
                <a:solidFill>
                  <a:srgbClr val="929591"/>
                </a:solidFill>
              </a:defRPr>
            </a:lvl1pPr>
          </a:lstStyle>
          <a:p>
            <a:pPr lvl="0"/>
            <a:r>
              <a:rPr lang="en-US" dirty="0" smtClean="0"/>
              <a:t>Talk Title (abbreviated if necessary), Speaker</a:t>
            </a:r>
            <a:endParaRPr lang="en-US" dirty="0"/>
          </a:p>
        </p:txBody>
      </p:sp>
      <p:pic>
        <p:nvPicPr>
          <p:cNvPr id="5" name="Picture 4" descr="10gen_Logo_Blue_RGB_OnScreen.eps"/>
          <p:cNvPicPr>
            <a:picLocks noChangeAspect="1"/>
          </p:cNvPicPr>
          <p:nvPr userDrawn="1"/>
        </p:nvPicPr>
        <p:blipFill>
          <a:blip r:embed="rId2" cstate="print">
            <a:alphaModFix amt="60000"/>
            <a:extLst>
              <a:ext uri="{28A0092B-C50C-407E-A947-70E740481C1C}">
                <a14:useLocalDpi xmlns:a14="http://schemas.microsoft.com/office/drawing/2010/main" val="0"/>
              </a:ext>
            </a:extLst>
          </a:blip>
          <a:stretch>
            <a:fillRect/>
          </a:stretch>
        </p:blipFill>
        <p:spPr>
          <a:xfrm>
            <a:off x="327862" y="6265802"/>
            <a:ext cx="1527619" cy="343237"/>
          </a:xfrm>
          <a:prstGeom prst="rect">
            <a:avLst/>
          </a:prstGeom>
        </p:spPr>
      </p:pic>
      <p:pic>
        <p:nvPicPr>
          <p:cNvPr id="7" name="Picture 6" descr="MongoDB_Logo_FullColor_RGB.eps"/>
          <p:cNvPicPr>
            <a:picLocks noChangeAspect="1"/>
          </p:cNvPicPr>
          <p:nvPr userDrawn="1"/>
        </p:nvPicPr>
        <p:blipFill>
          <a:blip r:embed="rId3" cstate="print">
            <a:alphaModFix amt="63000"/>
            <a:extLst>
              <a:ext uri="{28A0092B-C50C-407E-A947-70E740481C1C}">
                <a14:useLocalDpi xmlns:a14="http://schemas.microsoft.com/office/drawing/2010/main" val="0"/>
              </a:ext>
            </a:extLst>
          </a:blip>
          <a:stretch>
            <a:fillRect/>
          </a:stretch>
        </p:blipFill>
        <p:spPr>
          <a:xfrm>
            <a:off x="7180688" y="6151213"/>
            <a:ext cx="1635451" cy="477864"/>
          </a:xfrm>
          <a:prstGeom prst="rect">
            <a:avLst/>
          </a:prstGeom>
        </p:spPr>
      </p:pic>
    </p:spTree>
    <p:extLst>
      <p:ext uri="{BB962C8B-B14F-4D97-AF65-F5344CB8AC3E}">
        <p14:creationId xmlns:p14="http://schemas.microsoft.com/office/powerpoint/2010/main" val="281460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accent5"/>
        </a:solidFill>
        <a:effectLst/>
      </p:bgPr>
    </p:bg>
    <p:spTree>
      <p:nvGrpSpPr>
        <p:cNvPr id="1" name=""/>
        <p:cNvGrpSpPr/>
        <p:nvPr/>
      </p:nvGrpSpPr>
      <p:grpSpPr>
        <a:xfrm>
          <a:off x="0" y="0"/>
          <a:ext cx="0" cy="0"/>
          <a:chOff x="0" y="0"/>
          <a:chExt cx="0" cy="0"/>
        </a:xfrm>
      </p:grpSpPr>
      <p:sp>
        <p:nvSpPr>
          <p:cNvPr id="7" name="Rectangle 6"/>
          <p:cNvSpPr/>
          <p:nvPr/>
        </p:nvSpPr>
        <p:spPr>
          <a:xfrm>
            <a:off x="0" y="6165275"/>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6" name="Picture 5" descr="Tre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022" y="0"/>
            <a:ext cx="4735979" cy="6858000"/>
          </a:xfrm>
          <a:prstGeom prst="rect">
            <a:avLst/>
          </a:prstGeom>
        </p:spPr>
      </p:pic>
      <p:pic>
        <p:nvPicPr>
          <p:cNvPr id="8" name="Picture 7" descr="MongoDB_Logo_Knockout_RGB.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9245" y="6307871"/>
            <a:ext cx="1328113" cy="388063"/>
          </a:xfrm>
          <a:prstGeom prst="rect">
            <a:avLst/>
          </a:prstGeom>
        </p:spPr>
      </p:pic>
      <p:sp>
        <p:nvSpPr>
          <p:cNvPr id="2" name="Title 1"/>
          <p:cNvSpPr>
            <a:spLocks noGrp="1"/>
          </p:cNvSpPr>
          <p:nvPr>
            <p:ph type="title" hasCustomPrompt="1"/>
          </p:nvPr>
        </p:nvSpPr>
        <p:spPr>
          <a:xfrm>
            <a:off x="616858" y="1835588"/>
            <a:ext cx="7898954" cy="1812776"/>
          </a:xfrm>
        </p:spPr>
        <p:txBody>
          <a:bodyPr anchor="ctr">
            <a:normAutofit/>
          </a:bodyPr>
          <a:lstStyle>
            <a:lvl1pPr>
              <a:lnSpc>
                <a:spcPct val="90000"/>
              </a:lnSpc>
              <a:defRPr sz="4400" spc="-100">
                <a:solidFill>
                  <a:srgbClr val="FFFFFF"/>
                </a:solidFill>
                <a:effectLst/>
              </a:defRPr>
            </a:lvl1pPr>
          </a:lstStyle>
          <a:p>
            <a:pPr lvl="0"/>
            <a:r>
              <a:rPr lang="en-US" dirty="0" smtClean="0"/>
              <a:t>Insert Section Title Here</a:t>
            </a:r>
            <a:endParaRPr lang="en-US" dirty="0"/>
          </a:p>
        </p:txBody>
      </p:sp>
    </p:spTree>
    <p:extLst>
      <p:ext uri="{BB962C8B-B14F-4D97-AF65-F5344CB8AC3E}">
        <p14:creationId xmlns:p14="http://schemas.microsoft.com/office/powerpoint/2010/main" val="3048277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Header + Bullet Points">
    <p:spTree>
      <p:nvGrpSpPr>
        <p:cNvPr id="1" name=""/>
        <p:cNvGrpSpPr/>
        <p:nvPr/>
      </p:nvGrpSpPr>
      <p:grpSpPr>
        <a:xfrm>
          <a:off x="0" y="0"/>
          <a:ext cx="0" cy="0"/>
          <a:chOff x="0" y="0"/>
          <a:chExt cx="0" cy="0"/>
        </a:xfrm>
      </p:grpSpPr>
      <p:pic>
        <p:nvPicPr>
          <p:cNvPr id="7" name="Picture 6" descr="10gen_Logo_Blue_RGB_OnScreen.eps"/>
          <p:cNvPicPr>
            <a:picLocks noChangeAspect="1"/>
          </p:cNvPicPr>
          <p:nvPr userDrawn="1"/>
        </p:nvPicPr>
        <p:blipFill>
          <a:blip r:embed="rId2" cstate="print">
            <a:alphaModFix amt="60000"/>
            <a:extLst>
              <a:ext uri="{28A0092B-C50C-407E-A947-70E740481C1C}">
                <a14:useLocalDpi xmlns:a14="http://schemas.microsoft.com/office/drawing/2010/main" val="0"/>
              </a:ext>
            </a:extLst>
          </a:blip>
          <a:stretch>
            <a:fillRect/>
          </a:stretch>
        </p:blipFill>
        <p:spPr>
          <a:xfrm>
            <a:off x="327862" y="6265802"/>
            <a:ext cx="1527619" cy="343237"/>
          </a:xfrm>
          <a:prstGeom prst="rect">
            <a:avLst/>
          </a:prstGeom>
        </p:spPr>
      </p:pic>
      <p:pic>
        <p:nvPicPr>
          <p:cNvPr id="8" name="Picture 7" descr="MongoDB_Logo_FullColor_RGB.eps"/>
          <p:cNvPicPr>
            <a:picLocks noChangeAspect="1"/>
          </p:cNvPicPr>
          <p:nvPr userDrawn="1"/>
        </p:nvPicPr>
        <p:blipFill>
          <a:blip r:embed="rId3" cstate="print">
            <a:alphaModFix amt="63000"/>
            <a:extLst>
              <a:ext uri="{28A0092B-C50C-407E-A947-70E740481C1C}">
                <a14:useLocalDpi xmlns:a14="http://schemas.microsoft.com/office/drawing/2010/main" val="0"/>
              </a:ext>
            </a:extLst>
          </a:blip>
          <a:stretch>
            <a:fillRect/>
          </a:stretch>
        </p:blipFill>
        <p:spPr>
          <a:xfrm>
            <a:off x="7180688" y="6151213"/>
            <a:ext cx="1635451" cy="477864"/>
          </a:xfrm>
          <a:prstGeom prst="rect">
            <a:avLst/>
          </a:prstGeom>
        </p:spPr>
      </p:pic>
      <p:sp>
        <p:nvSpPr>
          <p:cNvPr id="10" name="Text Placeholder 9"/>
          <p:cNvSpPr>
            <a:spLocks noGrp="1"/>
          </p:cNvSpPr>
          <p:nvPr>
            <p:ph type="body" sz="quarter" idx="10" hasCustomPrompt="1"/>
          </p:nvPr>
        </p:nvSpPr>
        <p:spPr>
          <a:xfrm>
            <a:off x="2402681" y="6265011"/>
            <a:ext cx="4338638" cy="331788"/>
          </a:xfrm>
          <a:prstGeom prst="rect">
            <a:avLst/>
          </a:prstGeom>
        </p:spPr>
        <p:txBody>
          <a:bodyPr lIns="0" tIns="0" rIns="0" bIns="0" anchor="ctr" anchorCtr="1"/>
          <a:lstStyle>
            <a:lvl1pPr marL="0" indent="0" algn="ctr">
              <a:lnSpc>
                <a:spcPct val="100000"/>
              </a:lnSpc>
              <a:buNone/>
              <a:defRPr sz="1200" b="0" i="1" spc="-50">
                <a:solidFill>
                  <a:srgbClr val="929591"/>
                </a:solidFill>
              </a:defRPr>
            </a:lvl1pPr>
          </a:lstStyle>
          <a:p>
            <a:pPr lvl="0"/>
            <a:r>
              <a:rPr lang="en-US" dirty="0" smtClean="0"/>
              <a:t>Talk Title (abbreviated if necessary), Speaker</a:t>
            </a:r>
            <a:endParaRPr lang="en-US" dirty="0"/>
          </a:p>
        </p:txBody>
      </p:sp>
      <p:sp>
        <p:nvSpPr>
          <p:cNvPr id="9" name="Title Placeholder 1"/>
          <p:cNvSpPr>
            <a:spLocks noGrp="1"/>
          </p:cNvSpPr>
          <p:nvPr>
            <p:ph type="title"/>
          </p:nvPr>
        </p:nvSpPr>
        <p:spPr>
          <a:xfrm>
            <a:off x="628403" y="336141"/>
            <a:ext cx="7898954" cy="851683"/>
          </a:xfrm>
          <a:prstGeom prst="rect">
            <a:avLst/>
          </a:prstGeom>
        </p:spPr>
        <p:txBody>
          <a:bodyPr vert="horz" lIns="0" tIns="0" rIns="0" bIns="0" rtlCol="0" anchor="ctr">
            <a:normAutofit/>
          </a:bodyPr>
          <a:lstStyle/>
          <a:p>
            <a:r>
              <a:rPr lang="en-US" smtClean="0"/>
              <a:t>Click to edit Master title style</a:t>
            </a:r>
            <a:endParaRPr lang="en-US" dirty="0"/>
          </a:p>
        </p:txBody>
      </p:sp>
      <p:sp>
        <p:nvSpPr>
          <p:cNvPr id="6" name="Text Placeholder 5"/>
          <p:cNvSpPr>
            <a:spLocks noGrp="1"/>
          </p:cNvSpPr>
          <p:nvPr>
            <p:ph type="body" sz="quarter" idx="11"/>
          </p:nvPr>
        </p:nvSpPr>
        <p:spPr>
          <a:xfrm>
            <a:off x="628650" y="1503680"/>
            <a:ext cx="7899400" cy="4371094"/>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95417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Header + Bullet Points">
    <p:spTree>
      <p:nvGrpSpPr>
        <p:cNvPr id="1" name=""/>
        <p:cNvGrpSpPr/>
        <p:nvPr/>
      </p:nvGrpSpPr>
      <p:grpSpPr>
        <a:xfrm>
          <a:off x="0" y="0"/>
          <a:ext cx="0" cy="0"/>
          <a:chOff x="0" y="0"/>
          <a:chExt cx="0" cy="0"/>
        </a:xfrm>
      </p:grpSpPr>
      <p:pic>
        <p:nvPicPr>
          <p:cNvPr id="7" name="Picture 6" descr="10gen_Logo_Blue_RGB_OnScreen.eps"/>
          <p:cNvPicPr>
            <a:picLocks noChangeAspect="1"/>
          </p:cNvPicPr>
          <p:nvPr userDrawn="1"/>
        </p:nvPicPr>
        <p:blipFill>
          <a:blip r:embed="rId2" cstate="print">
            <a:alphaModFix amt="60000"/>
            <a:extLst>
              <a:ext uri="{28A0092B-C50C-407E-A947-70E740481C1C}">
                <a14:useLocalDpi xmlns:a14="http://schemas.microsoft.com/office/drawing/2010/main" val="0"/>
              </a:ext>
            </a:extLst>
          </a:blip>
          <a:stretch>
            <a:fillRect/>
          </a:stretch>
        </p:blipFill>
        <p:spPr>
          <a:xfrm>
            <a:off x="327862" y="6265802"/>
            <a:ext cx="1527619" cy="343237"/>
          </a:xfrm>
          <a:prstGeom prst="rect">
            <a:avLst/>
          </a:prstGeom>
        </p:spPr>
      </p:pic>
      <p:pic>
        <p:nvPicPr>
          <p:cNvPr id="8" name="Picture 7" descr="MongoDB_Logo_FullColor_RGB.eps"/>
          <p:cNvPicPr>
            <a:picLocks noChangeAspect="1"/>
          </p:cNvPicPr>
          <p:nvPr userDrawn="1"/>
        </p:nvPicPr>
        <p:blipFill>
          <a:blip r:embed="rId3" cstate="print">
            <a:alphaModFix amt="63000"/>
            <a:extLst>
              <a:ext uri="{28A0092B-C50C-407E-A947-70E740481C1C}">
                <a14:useLocalDpi xmlns:a14="http://schemas.microsoft.com/office/drawing/2010/main" val="0"/>
              </a:ext>
            </a:extLst>
          </a:blip>
          <a:stretch>
            <a:fillRect/>
          </a:stretch>
        </p:blipFill>
        <p:spPr>
          <a:xfrm>
            <a:off x="7180688" y="6151213"/>
            <a:ext cx="1635451" cy="477864"/>
          </a:xfrm>
          <a:prstGeom prst="rect">
            <a:avLst/>
          </a:prstGeom>
        </p:spPr>
      </p:pic>
      <p:sp>
        <p:nvSpPr>
          <p:cNvPr id="10" name="Text Placeholder 9"/>
          <p:cNvSpPr>
            <a:spLocks noGrp="1"/>
          </p:cNvSpPr>
          <p:nvPr>
            <p:ph type="body" sz="quarter" idx="10" hasCustomPrompt="1"/>
          </p:nvPr>
        </p:nvSpPr>
        <p:spPr>
          <a:xfrm>
            <a:off x="2402681" y="6265011"/>
            <a:ext cx="4338638" cy="331788"/>
          </a:xfrm>
          <a:prstGeom prst="rect">
            <a:avLst/>
          </a:prstGeom>
        </p:spPr>
        <p:txBody>
          <a:bodyPr lIns="0" tIns="0" rIns="0" bIns="0" anchor="ctr" anchorCtr="1"/>
          <a:lstStyle>
            <a:lvl1pPr marL="0" indent="0" algn="ctr">
              <a:lnSpc>
                <a:spcPct val="100000"/>
              </a:lnSpc>
              <a:buNone/>
              <a:defRPr sz="1200" b="0" i="1" spc="-50">
                <a:solidFill>
                  <a:srgbClr val="929591"/>
                </a:solidFill>
              </a:defRPr>
            </a:lvl1pPr>
          </a:lstStyle>
          <a:p>
            <a:pPr lvl="0"/>
            <a:r>
              <a:rPr lang="en-US" dirty="0" smtClean="0"/>
              <a:t>Talk Title (abbreviated if necessary), Speaker</a:t>
            </a:r>
            <a:endParaRPr lang="en-US" dirty="0"/>
          </a:p>
        </p:txBody>
      </p:sp>
      <p:sp>
        <p:nvSpPr>
          <p:cNvPr id="9" name="Title Placeholder 1"/>
          <p:cNvSpPr>
            <a:spLocks noGrp="1"/>
          </p:cNvSpPr>
          <p:nvPr>
            <p:ph type="title"/>
          </p:nvPr>
        </p:nvSpPr>
        <p:spPr>
          <a:xfrm>
            <a:off x="628403" y="336141"/>
            <a:ext cx="7898954" cy="851683"/>
          </a:xfrm>
          <a:prstGeom prst="rect">
            <a:avLst/>
          </a:prstGeom>
        </p:spPr>
        <p:txBody>
          <a:bodyPr vert="horz" lIns="0" tIns="0" rIns="0" bIns="0" rtlCol="0" anchor="ctr">
            <a:normAutofit/>
          </a:bodyPr>
          <a:lstStyle/>
          <a:p>
            <a:r>
              <a:rPr lang="en-US" smtClean="0"/>
              <a:t>Click to edit Master title style</a:t>
            </a:r>
            <a:endParaRPr lang="en-US" dirty="0"/>
          </a:p>
        </p:txBody>
      </p:sp>
      <p:sp>
        <p:nvSpPr>
          <p:cNvPr id="6" name="Text Placeholder 5"/>
          <p:cNvSpPr>
            <a:spLocks noGrp="1"/>
          </p:cNvSpPr>
          <p:nvPr>
            <p:ph type="body" sz="quarter" idx="11"/>
          </p:nvPr>
        </p:nvSpPr>
        <p:spPr>
          <a:xfrm>
            <a:off x="628650" y="1503680"/>
            <a:ext cx="7899400" cy="4371094"/>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0848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 Code Demo">
    <p:bg>
      <p:bgPr>
        <a:solidFill>
          <a:schemeClr val="bg1">
            <a:lumMod val="10000"/>
          </a:schemeClr>
        </a:solidFill>
        <a:effectLst/>
      </p:bgPr>
    </p:bg>
    <p:spTree>
      <p:nvGrpSpPr>
        <p:cNvPr id="1" name=""/>
        <p:cNvGrpSpPr/>
        <p:nvPr/>
      </p:nvGrpSpPr>
      <p:grpSpPr>
        <a:xfrm>
          <a:off x="0" y="0"/>
          <a:ext cx="0" cy="0"/>
          <a:chOff x="0" y="0"/>
          <a:chExt cx="0" cy="0"/>
        </a:xfrm>
      </p:grpSpPr>
      <p:sp>
        <p:nvSpPr>
          <p:cNvPr id="3" name="Rectangle 2"/>
          <p:cNvSpPr/>
          <p:nvPr/>
        </p:nvSpPr>
        <p:spPr>
          <a:xfrm>
            <a:off x="0" y="2"/>
            <a:ext cx="9144000" cy="1405505"/>
          </a:xfrm>
          <a:prstGeom prst="rect">
            <a:avLst/>
          </a:prstGeom>
          <a:solidFill>
            <a:schemeClr val="bg2">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Content Placeholder 2"/>
          <p:cNvSpPr>
            <a:spLocks noGrp="1"/>
          </p:cNvSpPr>
          <p:nvPr>
            <p:ph idx="1" hasCustomPrompt="1"/>
          </p:nvPr>
        </p:nvSpPr>
        <p:spPr>
          <a:xfrm>
            <a:off x="628403" y="1652086"/>
            <a:ext cx="7887195" cy="4452399"/>
          </a:xfrm>
          <a:prstGeom prst="rect">
            <a:avLst/>
          </a:prstGeom>
        </p:spPr>
        <p:txBody>
          <a:bodyPr lIns="0" tIns="45720" rIns="0" bIns="0" anchor="t" anchorCtr="0"/>
          <a:lstStyle>
            <a:lvl1pPr marL="0" marR="0" indent="0" algn="l" defTabSz="457200" rtl="0" eaLnBrk="1" fontAlgn="auto" latinLnBrk="0" hangingPunct="1">
              <a:lnSpc>
                <a:spcPct val="90000"/>
              </a:lnSpc>
              <a:spcBef>
                <a:spcPts val="1272"/>
              </a:spcBef>
              <a:spcAft>
                <a:spcPts val="0"/>
              </a:spcAft>
              <a:buClr>
                <a:srgbClr val="0075BF"/>
              </a:buClr>
              <a:buSzPct val="85000"/>
              <a:buFont typeface="Arial"/>
              <a:buNone/>
              <a:tabLst/>
              <a:defRPr sz="1800" b="1" i="0" spc="50" baseline="0">
                <a:solidFill>
                  <a:schemeClr val="bg1"/>
                </a:solidFill>
                <a:latin typeface="Source Code Pro Semibold"/>
                <a:cs typeface="Lucida Console"/>
              </a:defRPr>
            </a:lvl1pPr>
            <a:lvl2pPr marL="457200" marR="0" indent="0" algn="l" defTabSz="457200" rtl="0" eaLnBrk="1" fontAlgn="auto" latinLnBrk="0" hangingPunct="1">
              <a:lnSpc>
                <a:spcPct val="100000"/>
              </a:lnSpc>
              <a:spcBef>
                <a:spcPts val="200"/>
              </a:spcBef>
              <a:spcAft>
                <a:spcPts val="0"/>
              </a:spcAft>
              <a:buClrTx/>
              <a:buSzTx/>
              <a:buFont typeface="Arial"/>
              <a:buNone/>
              <a:tabLst/>
              <a:defRPr/>
            </a:lvl2pPr>
          </a:lstStyle>
          <a:p>
            <a:pPr lvl="0"/>
            <a:r>
              <a:rPr lang="en-US" dirty="0" smtClean="0"/>
              <a:t>Insert code here</a:t>
            </a:r>
          </a:p>
        </p:txBody>
      </p:sp>
      <p:sp>
        <p:nvSpPr>
          <p:cNvPr id="8" name="Title Placeholder 1"/>
          <p:cNvSpPr>
            <a:spLocks noGrp="1"/>
          </p:cNvSpPr>
          <p:nvPr>
            <p:ph type="title" hasCustomPrompt="1"/>
          </p:nvPr>
        </p:nvSpPr>
        <p:spPr>
          <a:xfrm>
            <a:off x="628404" y="336143"/>
            <a:ext cx="7898954" cy="851683"/>
          </a:xfrm>
          <a:prstGeom prst="rect">
            <a:avLst/>
          </a:prstGeom>
        </p:spPr>
        <p:txBody>
          <a:bodyPr vert="horz" lIns="0" tIns="0" rIns="0" bIns="0" rtlCol="0" anchor="ctr">
            <a:noAutofit/>
          </a:bodyPr>
          <a:lstStyle>
            <a:lvl1pPr>
              <a:defRPr sz="3600" baseline="0">
                <a:solidFill>
                  <a:srgbClr val="6BA342"/>
                </a:solidFill>
              </a:defRPr>
            </a:lvl1pPr>
          </a:lstStyle>
          <a:p>
            <a:r>
              <a:rPr lang="en-US" dirty="0" smtClean="0"/>
              <a:t>Insert header here (2 lines max)</a:t>
            </a:r>
            <a:endParaRPr lang="en-US" dirty="0"/>
          </a:p>
        </p:txBody>
      </p:sp>
      <p:sp>
        <p:nvSpPr>
          <p:cNvPr id="7" name="Footer Placeholder 4"/>
          <p:cNvSpPr>
            <a:spLocks noGrp="1"/>
          </p:cNvSpPr>
          <p:nvPr>
            <p:ph type="ftr" sz="quarter" idx="3"/>
          </p:nvPr>
        </p:nvSpPr>
        <p:spPr>
          <a:xfrm>
            <a:off x="628403" y="6356352"/>
            <a:ext cx="4337241" cy="365125"/>
          </a:xfrm>
          <a:prstGeom prst="rect">
            <a:avLst/>
          </a:prstGeom>
        </p:spPr>
        <p:txBody>
          <a:bodyPr vert="horz" lIns="91440" tIns="45720" rIns="91440" bIns="45720" rtlCol="0" anchor="ctr"/>
          <a:lstStyle>
            <a:lvl1pPr algn="l">
              <a:defRPr sz="1200" b="0" i="1">
                <a:solidFill>
                  <a:schemeClr val="tx1">
                    <a:tint val="75000"/>
                  </a:schemeClr>
                </a:solidFill>
                <a:latin typeface="PT Sans"/>
                <a:cs typeface="PT Sans"/>
              </a:defRPr>
            </a:lvl1pPr>
          </a:lstStyle>
          <a:p>
            <a:endParaRPr lang="en-US"/>
          </a:p>
        </p:txBody>
      </p:sp>
    </p:spTree>
    <p:extLst>
      <p:ext uri="{BB962C8B-B14F-4D97-AF65-F5344CB8AC3E}">
        <p14:creationId xmlns:p14="http://schemas.microsoft.com/office/powerpoint/2010/main" val="413052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 Bullet Points">
    <p:spTree>
      <p:nvGrpSpPr>
        <p:cNvPr id="1" name=""/>
        <p:cNvGrpSpPr/>
        <p:nvPr/>
      </p:nvGrpSpPr>
      <p:grpSpPr>
        <a:xfrm>
          <a:off x="0" y="0"/>
          <a:ext cx="0" cy="0"/>
          <a:chOff x="0" y="0"/>
          <a:chExt cx="0" cy="0"/>
        </a:xfrm>
      </p:grpSpPr>
      <p:sp>
        <p:nvSpPr>
          <p:cNvPr id="11" name="Rectangle 10"/>
          <p:cNvSpPr/>
          <p:nvPr/>
        </p:nvSpPr>
        <p:spPr>
          <a:xfrm>
            <a:off x="0" y="6165275"/>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itle Placeholder 1"/>
          <p:cNvSpPr>
            <a:spLocks noGrp="1"/>
          </p:cNvSpPr>
          <p:nvPr>
            <p:ph type="title"/>
          </p:nvPr>
        </p:nvSpPr>
        <p:spPr>
          <a:xfrm>
            <a:off x="628404" y="336143"/>
            <a:ext cx="7898954" cy="851683"/>
          </a:xfrm>
          <a:prstGeom prst="rect">
            <a:avLst/>
          </a:prstGeom>
        </p:spPr>
        <p:txBody>
          <a:bodyPr vert="horz" lIns="0" tIns="0" rIns="0" bIns="0" rtlCol="0" anchor="ctr">
            <a:normAutofit/>
          </a:bodyPr>
          <a:lstStyle>
            <a:lvl1pPr>
              <a:defRPr sz="3600">
                <a:solidFill>
                  <a:srgbClr val="6BA342"/>
                </a:soli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628650" y="1503680"/>
            <a:ext cx="7899400" cy="4371094"/>
          </a:xfrm>
        </p:spPr>
        <p:txBody>
          <a:bodyPr/>
          <a:lstStyle>
            <a:lvl1pPr>
              <a:defRPr sz="2800"/>
            </a:lvl1pPr>
            <a:lvl2pPr>
              <a:defRPr sz="2400"/>
            </a:lvl2pPr>
          </a:lstStyle>
          <a:p>
            <a:pPr lvl="0"/>
            <a:r>
              <a:rPr lang="en-US" smtClean="0"/>
              <a:t>Click to edit Master text styles</a:t>
            </a:r>
          </a:p>
          <a:p>
            <a:pPr lvl="1"/>
            <a:r>
              <a:rPr lang="en-US" smtClean="0"/>
              <a:t>Second level</a:t>
            </a:r>
          </a:p>
        </p:txBody>
      </p:sp>
      <p:sp>
        <p:nvSpPr>
          <p:cNvPr id="13" name="Footer Placeholder 4"/>
          <p:cNvSpPr>
            <a:spLocks noGrp="1"/>
          </p:cNvSpPr>
          <p:nvPr>
            <p:ph type="ftr" sz="quarter" idx="3"/>
          </p:nvPr>
        </p:nvSpPr>
        <p:spPr>
          <a:xfrm>
            <a:off x="628651" y="6356352"/>
            <a:ext cx="4337241" cy="365125"/>
          </a:xfrm>
          <a:prstGeom prst="rect">
            <a:avLst/>
          </a:prstGeom>
        </p:spPr>
        <p:txBody>
          <a:bodyPr vert="horz" lIns="91440" tIns="45720" rIns="91440" bIns="45720" rtlCol="0" anchor="ctr"/>
          <a:lstStyle>
            <a:lvl1pPr algn="l">
              <a:defRPr sz="1200" b="0" i="1">
                <a:solidFill>
                  <a:schemeClr val="tx1">
                    <a:tint val="75000"/>
                  </a:schemeClr>
                </a:solidFill>
                <a:latin typeface="PT Sans"/>
                <a:cs typeface="PT Sans"/>
              </a:defRPr>
            </a:lvl1pPr>
          </a:lstStyle>
          <a:p>
            <a:endParaRPr lang="en-US"/>
          </a:p>
        </p:txBody>
      </p:sp>
      <p:pic>
        <p:nvPicPr>
          <p:cNvPr id="7" name="Picture 6" descr="MongoDB_Logo_Knockout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9245" y="6307871"/>
            <a:ext cx="1328113" cy="388063"/>
          </a:xfrm>
          <a:prstGeom prst="rect">
            <a:avLst/>
          </a:prstGeom>
        </p:spPr>
      </p:pic>
    </p:spTree>
    <p:extLst>
      <p:ext uri="{BB962C8B-B14F-4D97-AF65-F5344CB8AC3E}">
        <p14:creationId xmlns:p14="http://schemas.microsoft.com/office/powerpoint/2010/main" val="3725329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 Paragraph">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628404" y="336143"/>
            <a:ext cx="7898954" cy="851683"/>
          </a:xfrm>
          <a:prstGeom prst="rect">
            <a:avLst/>
          </a:prstGeom>
        </p:spPr>
        <p:txBody>
          <a:bodyPr vert="horz" lIns="0" tIns="0" rIns="0" bIns="0" rtlCol="0" anchor="ctr">
            <a:normAutofit/>
          </a:bodyPr>
          <a:lstStyle>
            <a:lvl1pPr>
              <a:defRPr>
                <a:solidFill>
                  <a:srgbClr val="6BA342"/>
                </a:solidFill>
              </a:defRPr>
            </a:lvl1pPr>
          </a:lstStyle>
          <a:p>
            <a:r>
              <a:rPr lang="en-US" smtClean="0"/>
              <a:t>Click to edit Master title style</a:t>
            </a:r>
            <a:endParaRPr lang="en-US" dirty="0"/>
          </a:p>
        </p:txBody>
      </p:sp>
      <p:sp>
        <p:nvSpPr>
          <p:cNvPr id="3" name="Text Placeholder 2"/>
          <p:cNvSpPr>
            <a:spLocks noGrp="1"/>
          </p:cNvSpPr>
          <p:nvPr>
            <p:ph type="body" sz="quarter" idx="12" hasCustomPrompt="1"/>
          </p:nvPr>
        </p:nvSpPr>
        <p:spPr>
          <a:xfrm>
            <a:off x="628650" y="1503680"/>
            <a:ext cx="7899400" cy="4371094"/>
          </a:xfrm>
        </p:spPr>
        <p:txBody>
          <a:bodyPr/>
          <a:lstStyle>
            <a:lvl1pPr marL="0" indent="0">
              <a:lnSpc>
                <a:spcPts val="3440"/>
              </a:lnSpc>
              <a:spcBef>
                <a:spcPts val="0"/>
              </a:spcBef>
              <a:spcAft>
                <a:spcPts val="1400"/>
              </a:spcAft>
              <a:buNone/>
              <a:defRPr sz="2800" spc="-90" baseline="0"/>
            </a:lvl1pPr>
          </a:lstStyle>
          <a:p>
            <a:pPr lvl="0"/>
            <a:r>
              <a:rPr lang="en-US" dirty="0" smtClean="0"/>
              <a:t>Insert text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adipscing</a:t>
            </a:r>
            <a:r>
              <a:rPr lang="en-US" dirty="0" smtClean="0"/>
              <a:t> </a:t>
            </a:r>
            <a:r>
              <a:rPr lang="en-US" dirty="0" err="1" smtClean="0"/>
              <a:t>elit</a:t>
            </a:r>
            <a:r>
              <a:rPr lang="en-US" dirty="0" smtClean="0"/>
              <a:t>.</a:t>
            </a:r>
          </a:p>
          <a:p>
            <a:pPr lvl="0"/>
            <a:r>
              <a:rPr lang="en-US" dirty="0" err="1" smtClean="0"/>
              <a:t>Sed</a:t>
            </a:r>
            <a:r>
              <a:rPr lang="en-US" dirty="0" smtClean="0"/>
              <a:t> dolor ante, </a:t>
            </a:r>
            <a:r>
              <a:rPr lang="en-US" dirty="0" err="1" smtClean="0"/>
              <a:t>tincidunt</a:t>
            </a:r>
            <a:r>
              <a:rPr lang="en-US" dirty="0" smtClean="0"/>
              <a:t> </a:t>
            </a:r>
            <a:r>
              <a:rPr lang="en-US" dirty="0" err="1" smtClean="0"/>
              <a:t>consequat</a:t>
            </a:r>
            <a:r>
              <a:rPr lang="en-US" dirty="0" smtClean="0"/>
              <a:t> </a:t>
            </a:r>
            <a:r>
              <a:rPr lang="en-US" dirty="0" err="1" smtClean="0"/>
              <a:t>fringilla</a:t>
            </a:r>
            <a:r>
              <a:rPr lang="en-US" dirty="0" smtClean="0"/>
              <a:t>, </a:t>
            </a:r>
            <a:r>
              <a:rPr lang="en-US" dirty="0" err="1" smtClean="0"/>
              <a:t>portitor</a:t>
            </a:r>
            <a:r>
              <a:rPr lang="en-US" dirty="0" smtClean="0"/>
              <a:t> id </a:t>
            </a:r>
            <a:r>
              <a:rPr lang="en-US" dirty="0" err="1" smtClean="0"/>
              <a:t>libero</a:t>
            </a:r>
            <a:r>
              <a:rPr lang="en-US" dirty="0" smtClean="0"/>
              <a:t>. </a:t>
            </a:r>
            <a:r>
              <a:rPr lang="en-US" dirty="0" err="1" smtClean="0"/>
              <a:t>Fusce</a:t>
            </a:r>
            <a:r>
              <a:rPr lang="en-US" dirty="0" smtClean="0"/>
              <a:t> non </a:t>
            </a:r>
            <a:r>
              <a:rPr lang="en-US" dirty="0" err="1" smtClean="0"/>
              <a:t>lectus</a:t>
            </a:r>
            <a:r>
              <a:rPr lang="en-US" dirty="0" smtClean="0"/>
              <a:t> </a:t>
            </a:r>
            <a:r>
              <a:rPr lang="en-US" dirty="0" err="1" smtClean="0"/>
              <a:t>nisl</a:t>
            </a:r>
            <a:r>
              <a:rPr lang="en-US" dirty="0" smtClean="0"/>
              <a:t>, </a:t>
            </a:r>
            <a:r>
              <a:rPr lang="en-US" dirty="0" err="1" smtClean="0"/>
              <a:t>sed</a:t>
            </a:r>
            <a:r>
              <a:rPr lang="en-US" dirty="0" smtClean="0"/>
              <a:t> </a:t>
            </a:r>
            <a:r>
              <a:rPr lang="en-US" dirty="0" err="1" smtClean="0"/>
              <a:t>facilisis</a:t>
            </a:r>
            <a:r>
              <a:rPr lang="en-US" dirty="0" smtClean="0"/>
              <a:t> </a:t>
            </a:r>
            <a:r>
              <a:rPr lang="en-US" dirty="0" err="1" smtClean="0"/>
              <a:t>auge</a:t>
            </a:r>
            <a:r>
              <a:rPr lang="en-US" dirty="0" smtClean="0"/>
              <a:t>.</a:t>
            </a:r>
            <a:endParaRPr lang="en-US" dirty="0"/>
          </a:p>
        </p:txBody>
      </p:sp>
      <p:sp>
        <p:nvSpPr>
          <p:cNvPr id="7" name="Rectangle 6"/>
          <p:cNvSpPr/>
          <p:nvPr/>
        </p:nvSpPr>
        <p:spPr>
          <a:xfrm>
            <a:off x="0" y="6165275"/>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Footer Placeholder 4"/>
          <p:cNvSpPr>
            <a:spLocks noGrp="1"/>
          </p:cNvSpPr>
          <p:nvPr>
            <p:ph type="ftr" sz="quarter" idx="3"/>
          </p:nvPr>
        </p:nvSpPr>
        <p:spPr>
          <a:xfrm>
            <a:off x="628651" y="6356352"/>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endParaRPr lang="en-US"/>
          </a:p>
        </p:txBody>
      </p:sp>
      <p:pic>
        <p:nvPicPr>
          <p:cNvPr id="10" name="Picture 9" descr="MongoDB_Logo_Knockout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9245" y="6307871"/>
            <a:ext cx="1328113" cy="388063"/>
          </a:xfrm>
          <a:prstGeom prst="rect">
            <a:avLst/>
          </a:prstGeom>
        </p:spPr>
      </p:pic>
    </p:spTree>
    <p:extLst>
      <p:ext uri="{BB962C8B-B14F-4D97-AF65-F5344CB8AC3E}">
        <p14:creationId xmlns:p14="http://schemas.microsoft.com/office/powerpoint/2010/main" val="2959650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 Caption (no header)">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628650" y="1344758"/>
            <a:ext cx="7899400" cy="4286885"/>
          </a:xfrm>
          <a:solidFill>
            <a:schemeClr val="bg2">
              <a:alpha val="23000"/>
            </a:schemeClr>
          </a:solidFill>
          <a:ln w="76200" cmpd="sng">
            <a:noFill/>
          </a:ln>
          <a:effectLst/>
        </p:spPr>
        <p:txBody>
          <a:bodyPr>
            <a:sp3d/>
          </a:bodyPr>
          <a:lstStyle>
            <a:lvl1pPr marL="0" indent="0">
              <a:buNone/>
              <a:defRPr baseline="0">
                <a:effectLst/>
              </a:defRPr>
            </a:lvl1pPr>
          </a:lstStyle>
          <a:p>
            <a:pPr lvl="0"/>
            <a:r>
              <a:rPr lang="en-US" dirty="0" smtClean="0"/>
              <a:t>Insert Picture/Table/Chart Here</a:t>
            </a:r>
            <a:endParaRPr lang="en-US" dirty="0"/>
          </a:p>
        </p:txBody>
      </p:sp>
      <p:sp>
        <p:nvSpPr>
          <p:cNvPr id="10" name="Rectangle 9"/>
          <p:cNvSpPr/>
          <p:nvPr/>
        </p:nvSpPr>
        <p:spPr>
          <a:xfrm>
            <a:off x="0" y="6165275"/>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7" name="Picture 6" descr="MongoDB_Logo_Knockout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9245" y="6307871"/>
            <a:ext cx="1328113" cy="388063"/>
          </a:xfrm>
          <a:prstGeom prst="rect">
            <a:avLst/>
          </a:prstGeom>
        </p:spPr>
      </p:pic>
      <p:sp>
        <p:nvSpPr>
          <p:cNvPr id="8" name="Footer Placeholder 4"/>
          <p:cNvSpPr>
            <a:spLocks noGrp="1"/>
          </p:cNvSpPr>
          <p:nvPr>
            <p:ph type="ftr" sz="quarter" idx="3"/>
          </p:nvPr>
        </p:nvSpPr>
        <p:spPr>
          <a:xfrm>
            <a:off x="628651" y="6356352"/>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endParaRPr lang="en-US"/>
          </a:p>
        </p:txBody>
      </p:sp>
      <p:sp>
        <p:nvSpPr>
          <p:cNvPr id="14" name="Title Placeholder 1"/>
          <p:cNvSpPr>
            <a:spLocks noGrp="1"/>
          </p:cNvSpPr>
          <p:nvPr>
            <p:ph type="title"/>
          </p:nvPr>
        </p:nvSpPr>
        <p:spPr>
          <a:xfrm>
            <a:off x="628404" y="336143"/>
            <a:ext cx="7898954" cy="851683"/>
          </a:xfrm>
          <a:prstGeom prst="rect">
            <a:avLst/>
          </a:prstGeom>
        </p:spPr>
        <p:txBody>
          <a:bodyPr vert="horz" lIns="0" tIns="0" rIns="0" bIns="0" rtlCol="0" anchor="ctr">
            <a:normAutofit/>
          </a:bodyPr>
          <a:lstStyle>
            <a:lvl1pPr>
              <a:defRPr sz="3600">
                <a:solidFill>
                  <a:srgbClr val="6BA34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6570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6" name="Rectangle 5"/>
          <p:cNvSpPr/>
          <p:nvPr/>
        </p:nvSpPr>
        <p:spPr>
          <a:xfrm>
            <a:off x="0" y="6165275"/>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5" name="Picture 4" descr="MongoDB_Logo_Knockout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9245" y="6307871"/>
            <a:ext cx="1328113" cy="388063"/>
          </a:xfrm>
          <a:prstGeom prst="rect">
            <a:avLst/>
          </a:prstGeom>
        </p:spPr>
      </p:pic>
      <p:sp>
        <p:nvSpPr>
          <p:cNvPr id="7" name="Footer Placeholder 4"/>
          <p:cNvSpPr>
            <a:spLocks noGrp="1"/>
          </p:cNvSpPr>
          <p:nvPr>
            <p:ph type="ftr" sz="quarter" idx="3"/>
          </p:nvPr>
        </p:nvSpPr>
        <p:spPr>
          <a:xfrm>
            <a:off x="628651" y="6356352"/>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endParaRPr lang="en-US"/>
          </a:p>
        </p:txBody>
      </p:sp>
    </p:spTree>
    <p:extLst>
      <p:ext uri="{BB962C8B-B14F-4D97-AF65-F5344CB8AC3E}">
        <p14:creationId xmlns:p14="http://schemas.microsoft.com/office/powerpoint/2010/main" val="160990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tatement w/ Lead-in">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628650" y="1867626"/>
            <a:ext cx="7899400" cy="537881"/>
          </a:xfrm>
        </p:spPr>
        <p:txBody>
          <a:bodyPr anchor="ctr" anchorCtr="0"/>
          <a:lstStyle>
            <a:lvl1pPr marL="0" indent="0">
              <a:lnSpc>
                <a:spcPct val="100000"/>
              </a:lnSpc>
              <a:spcBef>
                <a:spcPts val="0"/>
              </a:spcBef>
              <a:buNone/>
              <a:defRPr sz="4800" i="0" spc="-100"/>
            </a:lvl1pPr>
          </a:lstStyle>
          <a:p>
            <a:pPr lvl="0"/>
            <a:r>
              <a:rPr lang="en-US" dirty="0" smtClean="0"/>
              <a:t>XYZ is</a:t>
            </a:r>
            <a:endParaRPr lang="en-US" dirty="0"/>
          </a:p>
        </p:txBody>
      </p:sp>
      <p:sp>
        <p:nvSpPr>
          <p:cNvPr id="6" name="Text Placeholder 5"/>
          <p:cNvSpPr>
            <a:spLocks noGrp="1"/>
          </p:cNvSpPr>
          <p:nvPr>
            <p:ph type="body" sz="quarter" idx="14" hasCustomPrompt="1"/>
          </p:nvPr>
        </p:nvSpPr>
        <p:spPr>
          <a:xfrm>
            <a:off x="628650" y="2572914"/>
            <a:ext cx="7899400" cy="971206"/>
          </a:xfrm>
        </p:spPr>
        <p:txBody>
          <a:bodyPr anchor="t" anchorCtr="0"/>
          <a:lstStyle>
            <a:lvl1pPr marL="0" indent="0">
              <a:lnSpc>
                <a:spcPct val="100000"/>
              </a:lnSpc>
              <a:spcBef>
                <a:spcPts val="0"/>
              </a:spcBef>
              <a:buNone/>
              <a:defRPr sz="5400" b="1" i="0" baseline="0">
                <a:solidFill>
                  <a:srgbClr val="6BA342"/>
                </a:solidFill>
                <a:effectLst/>
              </a:defRPr>
            </a:lvl1pPr>
          </a:lstStyle>
          <a:p>
            <a:pPr lvl="0"/>
            <a:r>
              <a:rPr lang="en-US" dirty="0" smtClean="0"/>
              <a:t>Insert text here</a:t>
            </a:r>
            <a:endParaRPr lang="en-US" dirty="0"/>
          </a:p>
        </p:txBody>
      </p:sp>
      <p:sp>
        <p:nvSpPr>
          <p:cNvPr id="7" name="Rectangle 6"/>
          <p:cNvSpPr/>
          <p:nvPr/>
        </p:nvSpPr>
        <p:spPr>
          <a:xfrm>
            <a:off x="0" y="6165275"/>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Footer Placeholder 4"/>
          <p:cNvSpPr>
            <a:spLocks noGrp="1"/>
          </p:cNvSpPr>
          <p:nvPr>
            <p:ph type="ftr" sz="quarter" idx="3"/>
          </p:nvPr>
        </p:nvSpPr>
        <p:spPr>
          <a:xfrm>
            <a:off x="628651" y="6356352"/>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endParaRPr lang="en-US"/>
          </a:p>
        </p:txBody>
      </p:sp>
      <p:pic>
        <p:nvPicPr>
          <p:cNvPr id="13" name="Picture 12" descr="MongoDB_Logo_Knockout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9245" y="6307871"/>
            <a:ext cx="1328113" cy="388063"/>
          </a:xfrm>
          <a:prstGeom prst="rect">
            <a:avLst/>
          </a:prstGeom>
        </p:spPr>
      </p:pic>
    </p:spTree>
    <p:extLst>
      <p:ext uri="{BB962C8B-B14F-4D97-AF65-F5344CB8AC3E}">
        <p14:creationId xmlns:p14="http://schemas.microsoft.com/office/powerpoint/2010/main" val="280917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628650" y="4471037"/>
            <a:ext cx="7899400" cy="822325"/>
          </a:xfrm>
        </p:spPr>
        <p:txBody>
          <a:bodyPr/>
          <a:lstStyle>
            <a:lvl1pPr marL="0" indent="0">
              <a:buNone/>
              <a:defRPr sz="2200" i="1" baseline="0">
                <a:solidFill>
                  <a:schemeClr val="accent1"/>
                </a:solidFill>
              </a:defRPr>
            </a:lvl1pPr>
          </a:lstStyle>
          <a:p>
            <a:pPr lvl="0"/>
            <a:r>
              <a:rPr lang="en-US" dirty="0" smtClean="0"/>
              <a:t>-Speaker, Position (if applicable), Company (if applicable)</a:t>
            </a:r>
            <a:endParaRPr lang="en-US" dirty="0"/>
          </a:p>
        </p:txBody>
      </p:sp>
      <p:sp>
        <p:nvSpPr>
          <p:cNvPr id="7" name="Text Placeholder 2"/>
          <p:cNvSpPr>
            <a:spLocks noGrp="1"/>
          </p:cNvSpPr>
          <p:nvPr>
            <p:ph type="body" sz="quarter" idx="13" hasCustomPrompt="1"/>
          </p:nvPr>
        </p:nvSpPr>
        <p:spPr>
          <a:xfrm>
            <a:off x="628650" y="721360"/>
            <a:ext cx="7899400" cy="3535680"/>
          </a:xfrm>
        </p:spPr>
        <p:txBody>
          <a:bodyPr anchor="t" anchorCtr="0"/>
          <a:lstStyle>
            <a:lvl1pPr marL="0" indent="0">
              <a:lnSpc>
                <a:spcPts val="3440"/>
              </a:lnSpc>
              <a:spcBef>
                <a:spcPts val="0"/>
              </a:spcBef>
              <a:spcAft>
                <a:spcPts val="1400"/>
              </a:spcAft>
              <a:buNone/>
              <a:defRPr sz="2800" spc="-90" baseline="0">
                <a:solidFill>
                  <a:schemeClr val="tx2">
                    <a:lumMod val="50000"/>
                  </a:schemeClr>
                </a:solidFill>
              </a:defRPr>
            </a:lvl1pPr>
          </a:lstStyle>
          <a:p>
            <a:pPr lvl="0"/>
            <a:r>
              <a:rPr lang="en-US" dirty="0" smtClean="0"/>
              <a:t>Insert text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adipscing</a:t>
            </a:r>
            <a:r>
              <a:rPr lang="en-US" dirty="0" smtClean="0"/>
              <a:t> </a:t>
            </a:r>
            <a:r>
              <a:rPr lang="en-US" dirty="0" err="1" smtClean="0"/>
              <a:t>elit</a:t>
            </a:r>
            <a:r>
              <a:rPr lang="en-US" dirty="0" smtClean="0"/>
              <a:t>. </a:t>
            </a:r>
            <a:r>
              <a:rPr lang="en-US" dirty="0" err="1" smtClean="0"/>
              <a:t>Sed</a:t>
            </a:r>
            <a:r>
              <a:rPr lang="en-US" dirty="0" smtClean="0"/>
              <a:t> dolor ante, </a:t>
            </a:r>
            <a:r>
              <a:rPr lang="en-US" dirty="0" err="1" smtClean="0"/>
              <a:t>tincidunt</a:t>
            </a:r>
            <a:r>
              <a:rPr lang="en-US" dirty="0" smtClean="0"/>
              <a:t> </a:t>
            </a:r>
            <a:r>
              <a:rPr lang="en-US" dirty="0" err="1" smtClean="0"/>
              <a:t>consequat</a:t>
            </a:r>
            <a:r>
              <a:rPr lang="en-US" dirty="0" smtClean="0"/>
              <a:t> </a:t>
            </a:r>
            <a:r>
              <a:rPr lang="en-US" dirty="0" err="1" smtClean="0"/>
              <a:t>fringilla</a:t>
            </a:r>
            <a:r>
              <a:rPr lang="en-US" dirty="0" smtClean="0"/>
              <a:t>, </a:t>
            </a:r>
            <a:r>
              <a:rPr lang="en-US" dirty="0" err="1" smtClean="0"/>
              <a:t>portitor</a:t>
            </a:r>
            <a:r>
              <a:rPr lang="en-US" dirty="0" smtClean="0"/>
              <a:t> id </a:t>
            </a:r>
            <a:r>
              <a:rPr lang="en-US" dirty="0" err="1" smtClean="0"/>
              <a:t>libero</a:t>
            </a:r>
            <a:r>
              <a:rPr lang="en-US" dirty="0" smtClean="0"/>
              <a:t>. </a:t>
            </a:r>
            <a:r>
              <a:rPr lang="en-US" dirty="0" err="1" smtClean="0"/>
              <a:t>Fusce</a:t>
            </a:r>
            <a:r>
              <a:rPr lang="en-US" dirty="0" smtClean="0"/>
              <a:t> non </a:t>
            </a:r>
            <a:r>
              <a:rPr lang="en-US" dirty="0" err="1" smtClean="0"/>
              <a:t>lectus</a:t>
            </a:r>
            <a:r>
              <a:rPr lang="en-US" dirty="0" smtClean="0"/>
              <a:t> </a:t>
            </a:r>
            <a:r>
              <a:rPr lang="en-US" dirty="0" err="1" smtClean="0"/>
              <a:t>nisl</a:t>
            </a:r>
            <a:r>
              <a:rPr lang="en-US" dirty="0" smtClean="0"/>
              <a:t>, </a:t>
            </a:r>
            <a:r>
              <a:rPr lang="en-US" dirty="0" err="1" smtClean="0"/>
              <a:t>sed</a:t>
            </a:r>
            <a:r>
              <a:rPr lang="en-US" dirty="0" smtClean="0"/>
              <a:t> </a:t>
            </a:r>
            <a:r>
              <a:rPr lang="en-US" dirty="0" err="1" smtClean="0"/>
              <a:t>facilisis</a:t>
            </a:r>
            <a:r>
              <a:rPr lang="en-US" dirty="0" smtClean="0"/>
              <a:t> </a:t>
            </a:r>
            <a:r>
              <a:rPr lang="en-US" dirty="0" err="1" smtClean="0"/>
              <a:t>auge</a:t>
            </a:r>
            <a:r>
              <a:rPr lang="en-US" dirty="0" smtClean="0"/>
              <a:t>.</a:t>
            </a:r>
            <a:endParaRPr lang="en-US" dirty="0"/>
          </a:p>
        </p:txBody>
      </p:sp>
      <p:sp>
        <p:nvSpPr>
          <p:cNvPr id="8" name="Rectangle 7"/>
          <p:cNvSpPr/>
          <p:nvPr/>
        </p:nvSpPr>
        <p:spPr>
          <a:xfrm>
            <a:off x="0" y="6165275"/>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Footer Placeholder 4"/>
          <p:cNvSpPr>
            <a:spLocks noGrp="1"/>
          </p:cNvSpPr>
          <p:nvPr>
            <p:ph type="ftr" sz="quarter" idx="3"/>
          </p:nvPr>
        </p:nvSpPr>
        <p:spPr>
          <a:xfrm>
            <a:off x="628651" y="6356352"/>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endParaRPr lang="en-US"/>
          </a:p>
        </p:txBody>
      </p:sp>
      <p:pic>
        <p:nvPicPr>
          <p:cNvPr id="10" name="Picture 9" descr="MongoDB_Logo_Knockout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9245" y="6307871"/>
            <a:ext cx="1328113" cy="388063"/>
          </a:xfrm>
          <a:prstGeom prst="rect">
            <a:avLst/>
          </a:prstGeom>
        </p:spPr>
      </p:pic>
    </p:spTree>
    <p:extLst>
      <p:ext uri="{BB962C8B-B14F-4D97-AF65-F5344CB8AC3E}">
        <p14:creationId xmlns:p14="http://schemas.microsoft.com/office/powerpoint/2010/main" val="47454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404" y="336143"/>
            <a:ext cx="7898954" cy="851683"/>
          </a:xfrm>
          <a:prstGeom prst="rect">
            <a:avLst/>
          </a:prstGeom>
        </p:spPr>
        <p:txBody>
          <a:bodyPr vert="horz" lIns="0" tIns="0" rIns="0" bIns="0" rtlCol="0" anchor="ctr">
            <a:normAutofit/>
          </a:bodyPr>
          <a:lstStyle/>
          <a:p>
            <a:r>
              <a:rPr lang="en-US" dirty="0" smtClean="0"/>
              <a:t>Insert header here (2 lines max)</a:t>
            </a:r>
            <a:endParaRPr lang="en-US" dirty="0"/>
          </a:p>
        </p:txBody>
      </p:sp>
      <p:sp>
        <p:nvSpPr>
          <p:cNvPr id="9" name="Text Placeholder 2"/>
          <p:cNvSpPr>
            <a:spLocks noGrp="1"/>
          </p:cNvSpPr>
          <p:nvPr>
            <p:ph type="body" idx="1"/>
          </p:nvPr>
        </p:nvSpPr>
        <p:spPr>
          <a:xfrm>
            <a:off x="628403" y="1509060"/>
            <a:ext cx="7898955" cy="4534647"/>
          </a:xfrm>
          <a:prstGeom prst="rect">
            <a:avLst/>
          </a:prstGeom>
        </p:spPr>
        <p:txBody>
          <a:bodyPr vert="horz" lIns="0" tIns="0" rIns="0" bIns="0" rtlCol="0">
            <a:noAutofit/>
          </a:bodyPr>
          <a:lstStyle/>
          <a:p>
            <a:pPr lvl="0"/>
            <a:r>
              <a:rPr lang="en-US" dirty="0" smtClean="0"/>
              <a:t>First level </a:t>
            </a:r>
          </a:p>
          <a:p>
            <a:pPr lvl="1"/>
            <a:r>
              <a:rPr lang="en-US" dirty="0" smtClean="0"/>
              <a:t>Second great level (USE NO MORE THAN 2 LEVELS!)</a:t>
            </a:r>
          </a:p>
        </p:txBody>
      </p:sp>
    </p:spTree>
    <p:extLst>
      <p:ext uri="{BB962C8B-B14F-4D97-AF65-F5344CB8AC3E}">
        <p14:creationId xmlns:p14="http://schemas.microsoft.com/office/powerpoint/2010/main" val="4008287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457200" rtl="0" eaLnBrk="1" latinLnBrk="0" hangingPunct="1">
        <a:lnSpc>
          <a:spcPct val="90000"/>
        </a:lnSpc>
        <a:spcBef>
          <a:spcPct val="0"/>
        </a:spcBef>
        <a:buNone/>
        <a:defRPr sz="3600" b="1" i="0" kern="1200" cap="none" baseline="0">
          <a:solidFill>
            <a:schemeClr val="accent1"/>
          </a:solidFill>
          <a:latin typeface="PT Sans"/>
          <a:ea typeface="+mj-ea"/>
          <a:cs typeface="PT Sans"/>
        </a:defRPr>
      </a:lvl1pPr>
    </p:titleStyle>
    <p:bodyStyle>
      <a:lvl1pPr marL="256032" indent="-256032" algn="l" defTabSz="457200" rtl="0" eaLnBrk="1" latinLnBrk="0" hangingPunct="1">
        <a:lnSpc>
          <a:spcPts val="3540"/>
        </a:lnSpc>
        <a:spcBef>
          <a:spcPts val="1272"/>
        </a:spcBef>
        <a:buClr>
          <a:srgbClr val="6BA342"/>
        </a:buClr>
        <a:buSzPct val="85000"/>
        <a:buFont typeface="Arial"/>
        <a:buChar char="•"/>
        <a:defRPr sz="3000" kern="1200" spc="-100" baseline="0">
          <a:ln w="1905">
            <a:noFill/>
          </a:ln>
          <a:solidFill>
            <a:srgbClr val="625F5E"/>
          </a:solidFill>
          <a:latin typeface="PT Sans"/>
          <a:ea typeface="+mn-ea"/>
          <a:cs typeface="PT Sans"/>
        </a:defRPr>
      </a:lvl1pPr>
      <a:lvl2pPr marL="740664" indent="-256032" algn="l" defTabSz="457200" rtl="0" eaLnBrk="1" latinLnBrk="0" hangingPunct="1">
        <a:spcBef>
          <a:spcPts val="200"/>
        </a:spcBef>
        <a:buClr>
          <a:srgbClr val="6BA342"/>
        </a:buClr>
        <a:buSzPct val="90000"/>
        <a:buFont typeface="Arial"/>
        <a:buChar char="–"/>
        <a:defRPr sz="2400" kern="1200" spc="-100" baseline="0">
          <a:solidFill>
            <a:srgbClr val="625F5E"/>
          </a:solidFill>
          <a:latin typeface="PT Sans"/>
          <a:ea typeface="+mn-ea"/>
          <a:cs typeface="PT San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a:t>
            </a:r>
            <a:r>
              <a:rPr lang="en-US" dirty="0" err="1" smtClean="0"/>
              <a:t>Sharding</a:t>
            </a:r>
            <a:endParaRPr lang="en-US" dirty="0"/>
          </a:p>
        </p:txBody>
      </p:sp>
      <p:sp>
        <p:nvSpPr>
          <p:cNvPr id="5" name="Subtitle 4"/>
          <p:cNvSpPr>
            <a:spLocks noGrp="1"/>
          </p:cNvSpPr>
          <p:nvPr>
            <p:ph type="subTitle" idx="1"/>
          </p:nvPr>
        </p:nvSpPr>
        <p:spPr/>
        <p:txBody>
          <a:bodyPr/>
          <a:lstStyle/>
          <a:p>
            <a:r>
              <a:rPr lang="en-US" dirty="0" smtClean="0"/>
              <a:t>Software Engineer, </a:t>
            </a:r>
            <a:r>
              <a:rPr lang="en-US" dirty="0" err="1" smtClean="0"/>
              <a:t>MongoDB</a:t>
            </a:r>
            <a:endParaRPr lang="en-US" dirty="0"/>
          </a:p>
        </p:txBody>
      </p:sp>
      <p:sp>
        <p:nvSpPr>
          <p:cNvPr id="6" name="Text Placeholder 5"/>
          <p:cNvSpPr>
            <a:spLocks noGrp="1"/>
          </p:cNvSpPr>
          <p:nvPr>
            <p:ph type="body" sz="quarter" idx="10"/>
          </p:nvPr>
        </p:nvSpPr>
        <p:spPr/>
        <p:txBody>
          <a:bodyPr/>
          <a:lstStyle/>
          <a:p>
            <a:r>
              <a:rPr lang="en-US" dirty="0" smtClean="0"/>
              <a:t>Craig Wilson</a:t>
            </a:r>
            <a:endParaRPr lang="en-US" dirty="0"/>
          </a:p>
        </p:txBody>
      </p:sp>
      <p:sp>
        <p:nvSpPr>
          <p:cNvPr id="7" name="Text Placeholder 6"/>
          <p:cNvSpPr>
            <a:spLocks noGrp="1"/>
          </p:cNvSpPr>
          <p:nvPr>
            <p:ph type="body" sz="quarter" idx="12"/>
          </p:nvPr>
        </p:nvSpPr>
        <p:spPr/>
        <p:txBody>
          <a:bodyPr/>
          <a:lstStyle/>
          <a:p>
            <a:r>
              <a:rPr lang="en-US" dirty="0" smtClean="0"/>
              <a:t>#</a:t>
            </a:r>
            <a:r>
              <a:rPr lang="en-US" dirty="0" err="1" smtClean="0"/>
              <a:t>MongoDBDays</a:t>
            </a:r>
            <a:endParaRPr lang="en-US" dirty="0"/>
          </a:p>
        </p:txBody>
      </p:sp>
      <p:sp>
        <p:nvSpPr>
          <p:cNvPr id="8" name="Subtitle 1"/>
          <p:cNvSpPr txBox="1">
            <a:spLocks/>
          </p:cNvSpPr>
          <p:nvPr/>
        </p:nvSpPr>
        <p:spPr>
          <a:xfrm>
            <a:off x="628404" y="4767313"/>
            <a:ext cx="7898955" cy="468107"/>
          </a:xfrm>
          <a:prstGeom prst="rect">
            <a:avLst/>
          </a:prstGeom>
        </p:spPr>
        <p:txBody>
          <a:bodyPr vert="horz" lIns="0" tIns="0" rIns="0" bIns="0" rtlCol="0" anchor="ctr" anchorCtr="0">
            <a:normAutofit/>
          </a:bodyPr>
          <a:lstStyle>
            <a:lvl1pPr marL="0" indent="0" algn="l" defTabSz="457200" rtl="0" eaLnBrk="1" latinLnBrk="0" hangingPunct="1">
              <a:lnSpc>
                <a:spcPct val="100000"/>
              </a:lnSpc>
              <a:spcBef>
                <a:spcPts val="1272"/>
              </a:spcBef>
              <a:buClr>
                <a:srgbClr val="0075BF"/>
              </a:buClr>
              <a:buSzPct val="85000"/>
              <a:buFont typeface="Arial"/>
              <a:buNone/>
              <a:defRPr sz="2200" i="1" kern="1200" spc="-20" baseline="0">
                <a:ln w="1905">
                  <a:noFill/>
                </a:ln>
                <a:solidFill>
                  <a:schemeClr val="bg1"/>
                </a:solidFill>
                <a:effectLst/>
                <a:latin typeface="PT Sans"/>
                <a:ea typeface="+mn-ea"/>
                <a:cs typeface="PT Sans"/>
              </a:defRPr>
            </a:lvl1pPr>
            <a:lvl2pPr marL="457200" indent="0" algn="ctr" defTabSz="457200" rtl="0" eaLnBrk="1" latinLnBrk="0" hangingPunct="1">
              <a:spcBef>
                <a:spcPts val="200"/>
              </a:spcBef>
              <a:buSzPct val="90000"/>
              <a:buFont typeface="Arial"/>
              <a:buNone/>
              <a:defRPr sz="2400" kern="1200" spc="-100" baseline="0">
                <a:solidFill>
                  <a:schemeClr val="tx1">
                    <a:tint val="75000"/>
                  </a:schemeClr>
                </a:solidFill>
                <a:latin typeface="PT Sans"/>
                <a:ea typeface="+mn-ea"/>
                <a:cs typeface="PT San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a:t>
            </a:r>
            <a:r>
              <a:rPr lang="en-US" dirty="0" err="1"/>
              <a:t>craiggwilson</a:t>
            </a:r>
            <a:endParaRPr lang="en-US" dirty="0"/>
          </a:p>
        </p:txBody>
      </p:sp>
    </p:spTree>
    <p:extLst>
      <p:ext uri="{BB962C8B-B14F-4D97-AF65-F5344CB8AC3E}">
        <p14:creationId xmlns:p14="http://schemas.microsoft.com/office/powerpoint/2010/main" val="805538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endParaRPr lang="en-US" dirty="0"/>
          </a:p>
        </p:txBody>
      </p:sp>
      <p:sp>
        <p:nvSpPr>
          <p:cNvPr id="6" name="Text Placeholder 5"/>
          <p:cNvSpPr>
            <a:spLocks noGrp="1"/>
          </p:cNvSpPr>
          <p:nvPr>
            <p:ph type="body" sz="quarter" idx="14"/>
          </p:nvPr>
        </p:nvSpPr>
        <p:spPr/>
        <p:txBody>
          <a:bodyPr/>
          <a:lstStyle/>
          <a:p>
            <a:r>
              <a:rPr lang="en-US" dirty="0" smtClean="0"/>
              <a:t>One API</a:t>
            </a:r>
            <a:endParaRPr lang="en-US" dirty="0"/>
          </a:p>
        </p:txBody>
      </p:sp>
    </p:spTree>
    <p:extLst>
      <p:ext uri="{BB962C8B-B14F-4D97-AF65-F5344CB8AC3E}">
        <p14:creationId xmlns:p14="http://schemas.microsoft.com/office/powerpoint/2010/main" val="4020910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Shard?</a:t>
            </a:r>
            <a:endParaRPr lang="en-US" dirty="0"/>
          </a:p>
        </p:txBody>
      </p:sp>
    </p:spTree>
    <p:extLst>
      <p:ext uri="{BB962C8B-B14F-4D97-AF65-F5344CB8AC3E}">
        <p14:creationId xmlns:p14="http://schemas.microsoft.com/office/powerpoint/2010/main" val="3966601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Replica Set</a:t>
            </a:r>
            <a:endParaRPr lang="en-US" dirty="0"/>
          </a:p>
        </p:txBody>
      </p:sp>
      <p:grpSp>
        <p:nvGrpSpPr>
          <p:cNvPr id="12" name="Group 11"/>
          <p:cNvGrpSpPr/>
          <p:nvPr/>
        </p:nvGrpSpPr>
        <p:grpSpPr>
          <a:xfrm>
            <a:off x="1872156" y="1187826"/>
            <a:ext cx="5411449" cy="4075473"/>
            <a:chOff x="1519989" y="1614948"/>
            <a:chExt cx="4150895" cy="3669631"/>
          </a:xfrm>
        </p:grpSpPr>
        <p:sp>
          <p:nvSpPr>
            <p:cNvPr id="11" name="Rounded Rectangle 10"/>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an 7"/>
            <p:cNvSpPr/>
            <p:nvPr/>
          </p:nvSpPr>
          <p:spPr>
            <a:xfrm>
              <a:off x="1989222" y="2164034"/>
              <a:ext cx="1070810" cy="1275348"/>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Primary</a:t>
              </a:r>
              <a:endParaRPr lang="en-US" dirty="0">
                <a:solidFill>
                  <a:schemeClr val="tx1"/>
                </a:solidFill>
              </a:endParaRPr>
            </a:p>
          </p:txBody>
        </p:sp>
        <p:sp>
          <p:nvSpPr>
            <p:cNvPr id="9" name="Can 8"/>
            <p:cNvSpPr/>
            <p:nvPr/>
          </p:nvSpPr>
          <p:spPr>
            <a:xfrm>
              <a:off x="4130842" y="2174416"/>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Secondary</a:t>
              </a:r>
              <a:endParaRPr lang="en-US" dirty="0">
                <a:solidFill>
                  <a:schemeClr val="tx1"/>
                </a:solidFill>
              </a:endParaRPr>
            </a:p>
          </p:txBody>
        </p:sp>
        <p:sp>
          <p:nvSpPr>
            <p:cNvPr id="10" name="Can 9"/>
            <p:cNvSpPr/>
            <p:nvPr/>
          </p:nvSpPr>
          <p:spPr>
            <a:xfrm>
              <a:off x="3060032" y="3693695"/>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Secondary</a:t>
              </a:r>
              <a:endParaRPr lang="en-US" dirty="0">
                <a:solidFill>
                  <a:schemeClr val="tx1"/>
                </a:solidFill>
              </a:endParaRPr>
            </a:p>
          </p:txBody>
        </p:sp>
      </p:grpSp>
    </p:spTree>
    <p:extLst>
      <p:ext uri="{BB962C8B-B14F-4D97-AF65-F5344CB8AC3E}">
        <p14:creationId xmlns:p14="http://schemas.microsoft.com/office/powerpoint/2010/main" val="302760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Single Node in a Cluster</a:t>
            </a:r>
            <a:endParaRPr lang="en-US" dirty="0"/>
          </a:p>
        </p:txBody>
      </p:sp>
      <p:grpSp>
        <p:nvGrpSpPr>
          <p:cNvPr id="27" name="Group 26"/>
          <p:cNvGrpSpPr/>
          <p:nvPr/>
        </p:nvGrpSpPr>
        <p:grpSpPr>
          <a:xfrm>
            <a:off x="628404" y="2438177"/>
            <a:ext cx="7420722" cy="1965381"/>
            <a:chOff x="628404" y="2438177"/>
            <a:chExt cx="7420722" cy="1965381"/>
          </a:xfrm>
        </p:grpSpPr>
        <p:grpSp>
          <p:nvGrpSpPr>
            <p:cNvPr id="23" name="Group 22"/>
            <p:cNvGrpSpPr/>
            <p:nvPr/>
          </p:nvGrpSpPr>
          <p:grpSpPr>
            <a:xfrm>
              <a:off x="628404" y="2468652"/>
              <a:ext cx="7420722" cy="1934906"/>
              <a:chOff x="628404" y="1782852"/>
              <a:chExt cx="5829725" cy="1751129"/>
            </a:xfrm>
          </p:grpSpPr>
          <p:grpSp>
            <p:nvGrpSpPr>
              <p:cNvPr id="12" name="Group 11"/>
              <p:cNvGrpSpPr/>
              <p:nvPr/>
            </p:nvGrpSpPr>
            <p:grpSpPr>
              <a:xfrm>
                <a:off x="628404" y="1792704"/>
                <a:ext cx="1772031" cy="1741277"/>
                <a:chOff x="1519989" y="1614948"/>
                <a:chExt cx="4150895" cy="3669631"/>
              </a:xfrm>
            </p:grpSpPr>
            <p:sp>
              <p:nvSpPr>
                <p:cNvPr id="11" name="Rounded Rectangle 10"/>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an 7"/>
                <p:cNvSpPr/>
                <p:nvPr/>
              </p:nvSpPr>
              <p:spPr>
                <a:xfrm>
                  <a:off x="1989222" y="2164034"/>
                  <a:ext cx="1070810" cy="1275348"/>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9" name="Can 8"/>
                <p:cNvSpPr/>
                <p:nvPr/>
              </p:nvSpPr>
              <p:spPr>
                <a:xfrm>
                  <a:off x="4130842" y="2174416"/>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0" name="Can 9"/>
                <p:cNvSpPr/>
                <p:nvPr/>
              </p:nvSpPr>
              <p:spPr>
                <a:xfrm>
                  <a:off x="3060032" y="3693695"/>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nvGrpSpPr>
              <p:cNvPr id="13" name="Group 12"/>
              <p:cNvGrpSpPr/>
              <p:nvPr/>
            </p:nvGrpSpPr>
            <p:grpSpPr>
              <a:xfrm>
                <a:off x="2657251" y="1787778"/>
                <a:ext cx="1772031" cy="1741277"/>
                <a:chOff x="1519989" y="1614948"/>
                <a:chExt cx="4150895" cy="3669631"/>
              </a:xfrm>
            </p:grpSpPr>
            <p:sp>
              <p:nvSpPr>
                <p:cNvPr id="14" name="Rounded Rectangle 13"/>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Can 14"/>
                <p:cNvSpPr/>
                <p:nvPr/>
              </p:nvSpPr>
              <p:spPr>
                <a:xfrm>
                  <a:off x="1989222" y="2164035"/>
                  <a:ext cx="1070810" cy="1275348"/>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6" name="Can 15"/>
                <p:cNvSpPr/>
                <p:nvPr/>
              </p:nvSpPr>
              <p:spPr>
                <a:xfrm>
                  <a:off x="4130843" y="2174416"/>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Can 16"/>
                <p:cNvSpPr/>
                <p:nvPr/>
              </p:nvSpPr>
              <p:spPr>
                <a:xfrm>
                  <a:off x="3060032" y="3693694"/>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nvGrpSpPr>
              <p:cNvPr id="18" name="Group 17"/>
              <p:cNvGrpSpPr/>
              <p:nvPr/>
            </p:nvGrpSpPr>
            <p:grpSpPr>
              <a:xfrm>
                <a:off x="4686098" y="1782852"/>
                <a:ext cx="1772031" cy="1741277"/>
                <a:chOff x="1519989" y="1614948"/>
                <a:chExt cx="4150895" cy="3669631"/>
              </a:xfrm>
            </p:grpSpPr>
            <p:sp>
              <p:nvSpPr>
                <p:cNvPr id="19" name="Rounded Rectangle 18"/>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Can 19"/>
                <p:cNvSpPr/>
                <p:nvPr/>
              </p:nvSpPr>
              <p:spPr>
                <a:xfrm>
                  <a:off x="1989222" y="2164034"/>
                  <a:ext cx="1070810" cy="1275348"/>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21" name="Can 20"/>
                <p:cNvSpPr/>
                <p:nvPr/>
              </p:nvSpPr>
              <p:spPr>
                <a:xfrm>
                  <a:off x="4130842" y="2174416"/>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22" name="Can 21"/>
                <p:cNvSpPr/>
                <p:nvPr/>
              </p:nvSpPr>
              <p:spPr>
                <a:xfrm>
                  <a:off x="3060032" y="3693695"/>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sp>
          <p:nvSpPr>
            <p:cNvPr id="24" name="TextBox 23"/>
            <p:cNvSpPr txBox="1"/>
            <p:nvPr/>
          </p:nvSpPr>
          <p:spPr>
            <a:xfrm>
              <a:off x="1283518" y="2459414"/>
              <a:ext cx="945410" cy="369332"/>
            </a:xfrm>
            <a:prstGeom prst="rect">
              <a:avLst/>
            </a:prstGeom>
            <a:noFill/>
            <a:ln>
              <a:noFill/>
            </a:ln>
          </p:spPr>
          <p:txBody>
            <a:bodyPr wrap="square" rtlCol="0">
              <a:spAutoFit/>
            </a:bodyPr>
            <a:lstStyle/>
            <a:p>
              <a:r>
                <a:rPr lang="en-US" dirty="0" smtClean="0"/>
                <a:t>Shard</a:t>
              </a:r>
              <a:endParaRPr lang="en-US" dirty="0"/>
            </a:p>
          </p:txBody>
        </p:sp>
        <p:sp>
          <p:nvSpPr>
            <p:cNvPr id="25" name="TextBox 24"/>
            <p:cNvSpPr txBox="1"/>
            <p:nvPr/>
          </p:nvSpPr>
          <p:spPr>
            <a:xfrm>
              <a:off x="3866060" y="2459414"/>
              <a:ext cx="945410" cy="369332"/>
            </a:xfrm>
            <a:prstGeom prst="rect">
              <a:avLst/>
            </a:prstGeom>
            <a:noFill/>
            <a:ln>
              <a:noFill/>
            </a:ln>
          </p:spPr>
          <p:txBody>
            <a:bodyPr wrap="square" rtlCol="0">
              <a:spAutoFit/>
            </a:bodyPr>
            <a:lstStyle/>
            <a:p>
              <a:r>
                <a:rPr lang="en-US" dirty="0" smtClean="0"/>
                <a:t>Shard</a:t>
              </a:r>
              <a:endParaRPr lang="en-US" dirty="0"/>
            </a:p>
          </p:txBody>
        </p:sp>
        <p:sp>
          <p:nvSpPr>
            <p:cNvPr id="26" name="TextBox 25"/>
            <p:cNvSpPr txBox="1"/>
            <p:nvPr/>
          </p:nvSpPr>
          <p:spPr>
            <a:xfrm>
              <a:off x="6448602" y="2438177"/>
              <a:ext cx="945410" cy="369332"/>
            </a:xfrm>
            <a:prstGeom prst="rect">
              <a:avLst/>
            </a:prstGeom>
            <a:noFill/>
            <a:ln>
              <a:noFill/>
            </a:ln>
          </p:spPr>
          <p:txBody>
            <a:bodyPr wrap="square" rtlCol="0">
              <a:spAutoFit/>
            </a:bodyPr>
            <a:lstStyle/>
            <a:p>
              <a:r>
                <a:rPr lang="en-US" dirty="0" smtClean="0"/>
                <a:t>Shard</a:t>
              </a:r>
              <a:endParaRPr lang="en-US" dirty="0"/>
            </a:p>
          </p:txBody>
        </p:sp>
      </p:grpSp>
    </p:spTree>
    <p:extLst>
      <p:ext uri="{BB962C8B-B14F-4D97-AF65-F5344CB8AC3E}">
        <p14:creationId xmlns:p14="http://schemas.microsoft.com/office/powerpoint/2010/main" val="2116934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Composed of Chunks</a:t>
            </a:r>
            <a:endParaRPr lang="en-US" dirty="0"/>
          </a:p>
        </p:txBody>
      </p:sp>
      <p:sp>
        <p:nvSpPr>
          <p:cNvPr id="2" name="Text Placeholder 1"/>
          <p:cNvSpPr>
            <a:spLocks noGrp="1"/>
          </p:cNvSpPr>
          <p:nvPr>
            <p:ph type="body" sz="quarter" idx="11"/>
          </p:nvPr>
        </p:nvSpPr>
        <p:spPr/>
        <p:txBody>
          <a:bodyPr/>
          <a:lstStyle/>
          <a:p>
            <a:r>
              <a:rPr lang="en-US" dirty="0" smtClean="0"/>
              <a:t>Grouping of data based on a range</a:t>
            </a:r>
          </a:p>
          <a:p>
            <a:r>
              <a:rPr lang="en-US" dirty="0" smtClean="0"/>
              <a:t>Default Max Size: 64 MB</a:t>
            </a:r>
          </a:p>
        </p:txBody>
      </p:sp>
      <p:grpSp>
        <p:nvGrpSpPr>
          <p:cNvPr id="32" name="Group 31"/>
          <p:cNvGrpSpPr/>
          <p:nvPr/>
        </p:nvGrpSpPr>
        <p:grpSpPr>
          <a:xfrm>
            <a:off x="628404" y="3689227"/>
            <a:ext cx="7420722" cy="1934906"/>
            <a:chOff x="628404" y="1782852"/>
            <a:chExt cx="5829725" cy="1751129"/>
          </a:xfrm>
        </p:grpSpPr>
        <p:sp>
          <p:nvSpPr>
            <p:cNvPr id="33" name="Rounded Rectangle 32"/>
            <p:cNvSpPr/>
            <p:nvPr/>
          </p:nvSpPr>
          <p:spPr>
            <a:xfrm>
              <a:off x="628404" y="1792704"/>
              <a:ext cx="1772031" cy="174127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ounded Rectangle 33"/>
            <p:cNvSpPr/>
            <p:nvPr/>
          </p:nvSpPr>
          <p:spPr>
            <a:xfrm>
              <a:off x="2657251" y="1787778"/>
              <a:ext cx="1772031" cy="174127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ounded Rectangle 34"/>
            <p:cNvSpPr/>
            <p:nvPr/>
          </p:nvSpPr>
          <p:spPr>
            <a:xfrm>
              <a:off x="4686098" y="1782852"/>
              <a:ext cx="1772031" cy="174127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 name="Hexagon 2"/>
          <p:cNvSpPr/>
          <p:nvPr/>
        </p:nvSpPr>
        <p:spPr>
          <a:xfrm>
            <a:off x="893999" y="3988467"/>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Hexagon 35"/>
          <p:cNvSpPr/>
          <p:nvPr/>
        </p:nvSpPr>
        <p:spPr>
          <a:xfrm>
            <a:off x="1558585" y="3988467"/>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Hexagon 36"/>
          <p:cNvSpPr/>
          <p:nvPr/>
        </p:nvSpPr>
        <p:spPr>
          <a:xfrm>
            <a:off x="2222410" y="3988467"/>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Hexagon 37"/>
          <p:cNvSpPr/>
          <p:nvPr/>
        </p:nvSpPr>
        <p:spPr>
          <a:xfrm>
            <a:off x="3475657"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Hexagon 38"/>
          <p:cNvSpPr/>
          <p:nvPr/>
        </p:nvSpPr>
        <p:spPr>
          <a:xfrm>
            <a:off x="4140243"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Hexagon 39"/>
          <p:cNvSpPr/>
          <p:nvPr/>
        </p:nvSpPr>
        <p:spPr>
          <a:xfrm>
            <a:off x="4804706"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Hexagon 40"/>
          <p:cNvSpPr/>
          <p:nvPr/>
        </p:nvSpPr>
        <p:spPr>
          <a:xfrm>
            <a:off x="6048840"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Hexagon 41"/>
          <p:cNvSpPr/>
          <p:nvPr/>
        </p:nvSpPr>
        <p:spPr>
          <a:xfrm>
            <a:off x="6725617" y="3988467"/>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10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Chunks Have Ranges</a:t>
            </a:r>
            <a:endParaRPr lang="en-US" dirty="0"/>
          </a:p>
        </p:txBody>
      </p:sp>
      <p:grpSp>
        <p:nvGrpSpPr>
          <p:cNvPr id="19" name="Group 18"/>
          <p:cNvGrpSpPr/>
          <p:nvPr/>
        </p:nvGrpSpPr>
        <p:grpSpPr>
          <a:xfrm>
            <a:off x="1528184" y="1842443"/>
            <a:ext cx="5570447" cy="2813779"/>
            <a:chOff x="866449" y="1034716"/>
            <a:chExt cx="7422863" cy="2646947"/>
          </a:xfrm>
        </p:grpSpPr>
        <p:sp>
          <p:nvSpPr>
            <p:cNvPr id="12" name="Rounded Rectangle 11"/>
            <p:cNvSpPr/>
            <p:nvPr/>
          </p:nvSpPr>
          <p:spPr>
            <a:xfrm>
              <a:off x="866449" y="1034716"/>
              <a:ext cx="7422863" cy="264694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Hexagon 9"/>
            <p:cNvSpPr/>
            <p:nvPr/>
          </p:nvSpPr>
          <p:spPr>
            <a:xfrm>
              <a:off x="1030664" y="1118161"/>
              <a:ext cx="2036943" cy="1516755"/>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A-B</a:t>
              </a:r>
              <a:endParaRPr lang="en-US" dirty="0">
                <a:solidFill>
                  <a:schemeClr val="tx1"/>
                </a:solidFill>
              </a:endParaRPr>
            </a:p>
          </p:txBody>
        </p:sp>
        <p:sp>
          <p:nvSpPr>
            <p:cNvPr id="16" name="Hexagon 15"/>
            <p:cNvSpPr/>
            <p:nvPr/>
          </p:nvSpPr>
          <p:spPr>
            <a:xfrm>
              <a:off x="2706820" y="1947046"/>
              <a:ext cx="2036943" cy="1552912"/>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t>
              </a:r>
            </a:p>
          </p:txBody>
        </p:sp>
        <p:sp>
          <p:nvSpPr>
            <p:cNvPr id="17" name="Hexagon 16"/>
            <p:cNvSpPr/>
            <p:nvPr/>
          </p:nvSpPr>
          <p:spPr>
            <a:xfrm>
              <a:off x="4382976" y="1118160"/>
              <a:ext cx="2036943" cy="1516755"/>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S-Z</a:t>
              </a:r>
              <a:endParaRPr lang="en-US" dirty="0">
                <a:solidFill>
                  <a:schemeClr val="tx1"/>
                </a:solidFill>
              </a:endParaRPr>
            </a:p>
          </p:txBody>
        </p:sp>
      </p:grpSp>
    </p:spTree>
    <p:extLst>
      <p:ext uri="{BB962C8B-B14F-4D97-AF65-F5344CB8AC3E}">
        <p14:creationId xmlns:p14="http://schemas.microsoft.com/office/powerpoint/2010/main" val="1828173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Chunks Get Split</a:t>
            </a:r>
            <a:endParaRPr lang="en-US" dirty="0"/>
          </a:p>
        </p:txBody>
      </p:sp>
      <p:sp>
        <p:nvSpPr>
          <p:cNvPr id="12" name="Rounded Rectangle 11"/>
          <p:cNvSpPr/>
          <p:nvPr/>
        </p:nvSpPr>
        <p:spPr>
          <a:xfrm>
            <a:off x="1528184" y="1842443"/>
            <a:ext cx="5570447" cy="2813779"/>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Hexagon 9"/>
          <p:cNvSpPr/>
          <p:nvPr/>
        </p:nvSpPr>
        <p:spPr>
          <a:xfrm>
            <a:off x="1651418" y="1931147"/>
            <a:ext cx="1528613" cy="1612353"/>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A-B</a:t>
            </a:r>
            <a:endParaRPr lang="en-US" dirty="0">
              <a:solidFill>
                <a:schemeClr val="tx1"/>
              </a:solidFill>
            </a:endParaRPr>
          </a:p>
        </p:txBody>
      </p:sp>
      <p:sp>
        <p:nvSpPr>
          <p:cNvPr id="16" name="Hexagon 15"/>
          <p:cNvSpPr/>
          <p:nvPr/>
        </p:nvSpPr>
        <p:spPr>
          <a:xfrm>
            <a:off x="2909280" y="2812275"/>
            <a:ext cx="1528613" cy="1650789"/>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t>
            </a:r>
          </a:p>
        </p:txBody>
      </p:sp>
      <p:sp>
        <p:nvSpPr>
          <p:cNvPr id="17" name="Hexagon 16"/>
          <p:cNvSpPr/>
          <p:nvPr/>
        </p:nvSpPr>
        <p:spPr>
          <a:xfrm>
            <a:off x="4167142" y="1931146"/>
            <a:ext cx="1528613" cy="1612353"/>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S-V</a:t>
            </a:r>
            <a:endParaRPr lang="en-US" dirty="0">
              <a:solidFill>
                <a:schemeClr val="tx1"/>
              </a:solidFill>
            </a:endParaRPr>
          </a:p>
        </p:txBody>
      </p:sp>
      <p:sp>
        <p:nvSpPr>
          <p:cNvPr id="8" name="Hexagon 7"/>
          <p:cNvSpPr/>
          <p:nvPr/>
        </p:nvSpPr>
        <p:spPr>
          <a:xfrm>
            <a:off x="5434643" y="2826025"/>
            <a:ext cx="1528613" cy="1612353"/>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W-Z</a:t>
            </a:r>
            <a:endParaRPr lang="en-US" dirty="0">
              <a:solidFill>
                <a:schemeClr val="tx1"/>
              </a:solidFill>
            </a:endParaRPr>
          </a:p>
        </p:txBody>
      </p:sp>
    </p:spTree>
    <p:extLst>
      <p:ext uri="{BB962C8B-B14F-4D97-AF65-F5344CB8AC3E}">
        <p14:creationId xmlns:p14="http://schemas.microsoft.com/office/powerpoint/2010/main" val="1036080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Chunks Get Migrated</a:t>
            </a:r>
            <a:endParaRPr lang="en-US" dirty="0"/>
          </a:p>
        </p:txBody>
      </p:sp>
      <p:sp>
        <p:nvSpPr>
          <p:cNvPr id="2" name="Text Placeholder 1"/>
          <p:cNvSpPr>
            <a:spLocks noGrp="1"/>
          </p:cNvSpPr>
          <p:nvPr>
            <p:ph type="body" sz="quarter" idx="11"/>
          </p:nvPr>
        </p:nvSpPr>
        <p:spPr/>
        <p:txBody>
          <a:bodyPr/>
          <a:lstStyle/>
          <a:p>
            <a:r>
              <a:rPr lang="en-US" dirty="0" smtClean="0"/>
              <a:t>One shard has 7 more chunks than another</a:t>
            </a:r>
          </a:p>
          <a:p>
            <a:r>
              <a:rPr lang="en-US" dirty="0" smtClean="0"/>
              <a:t>Triggered manually</a:t>
            </a:r>
          </a:p>
        </p:txBody>
      </p:sp>
      <p:grpSp>
        <p:nvGrpSpPr>
          <p:cNvPr id="28" name="Group 27"/>
          <p:cNvGrpSpPr/>
          <p:nvPr/>
        </p:nvGrpSpPr>
        <p:grpSpPr>
          <a:xfrm>
            <a:off x="628404" y="3689227"/>
            <a:ext cx="7420722" cy="1934906"/>
            <a:chOff x="628404" y="1782852"/>
            <a:chExt cx="5829725" cy="1751129"/>
          </a:xfrm>
        </p:grpSpPr>
        <p:sp>
          <p:nvSpPr>
            <p:cNvPr id="36" name="Rounded Rectangle 35"/>
            <p:cNvSpPr/>
            <p:nvPr/>
          </p:nvSpPr>
          <p:spPr>
            <a:xfrm>
              <a:off x="628404" y="1792704"/>
              <a:ext cx="1772031" cy="174127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ounded Rectangle 36"/>
            <p:cNvSpPr/>
            <p:nvPr/>
          </p:nvSpPr>
          <p:spPr>
            <a:xfrm>
              <a:off x="2657251" y="1787778"/>
              <a:ext cx="1772031" cy="174127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ounded Rectangle 41"/>
            <p:cNvSpPr/>
            <p:nvPr/>
          </p:nvSpPr>
          <p:spPr>
            <a:xfrm>
              <a:off x="4686098" y="1782852"/>
              <a:ext cx="1772031" cy="174127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5" name="Hexagon 44"/>
          <p:cNvSpPr/>
          <p:nvPr/>
        </p:nvSpPr>
        <p:spPr>
          <a:xfrm>
            <a:off x="893999" y="3988467"/>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Hexagon 46"/>
          <p:cNvSpPr/>
          <p:nvPr/>
        </p:nvSpPr>
        <p:spPr>
          <a:xfrm>
            <a:off x="1558585" y="3988467"/>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Hexagon 47"/>
          <p:cNvSpPr/>
          <p:nvPr/>
        </p:nvSpPr>
        <p:spPr>
          <a:xfrm>
            <a:off x="2222410" y="3988467"/>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Hexagon 48"/>
          <p:cNvSpPr/>
          <p:nvPr/>
        </p:nvSpPr>
        <p:spPr>
          <a:xfrm>
            <a:off x="3475657"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Hexagon 49"/>
          <p:cNvSpPr/>
          <p:nvPr/>
        </p:nvSpPr>
        <p:spPr>
          <a:xfrm>
            <a:off x="4140243"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Hexagon 50"/>
          <p:cNvSpPr/>
          <p:nvPr/>
        </p:nvSpPr>
        <p:spPr>
          <a:xfrm>
            <a:off x="4804706"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Hexagon 51"/>
          <p:cNvSpPr/>
          <p:nvPr/>
        </p:nvSpPr>
        <p:spPr>
          <a:xfrm>
            <a:off x="6048840"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Hexagon 53"/>
          <p:cNvSpPr/>
          <p:nvPr/>
        </p:nvSpPr>
        <p:spPr>
          <a:xfrm>
            <a:off x="915319" y="4537750"/>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Hexagon 54"/>
          <p:cNvSpPr/>
          <p:nvPr/>
        </p:nvSpPr>
        <p:spPr>
          <a:xfrm>
            <a:off x="1579905" y="4537750"/>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Hexagon 55"/>
          <p:cNvSpPr/>
          <p:nvPr/>
        </p:nvSpPr>
        <p:spPr>
          <a:xfrm>
            <a:off x="2243730" y="4537750"/>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Hexagon 56"/>
          <p:cNvSpPr/>
          <p:nvPr/>
        </p:nvSpPr>
        <p:spPr>
          <a:xfrm>
            <a:off x="915319" y="5080941"/>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Hexagon 57"/>
          <p:cNvSpPr/>
          <p:nvPr/>
        </p:nvSpPr>
        <p:spPr>
          <a:xfrm>
            <a:off x="1579905" y="5080941"/>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Hexagon 58"/>
          <p:cNvSpPr/>
          <p:nvPr/>
        </p:nvSpPr>
        <p:spPr>
          <a:xfrm>
            <a:off x="2243730" y="5080941"/>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9204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Chunks Get Migrated</a:t>
            </a:r>
            <a:endParaRPr lang="en-US" dirty="0"/>
          </a:p>
        </p:txBody>
      </p:sp>
      <p:sp>
        <p:nvSpPr>
          <p:cNvPr id="2" name="Text Placeholder 1"/>
          <p:cNvSpPr>
            <a:spLocks noGrp="1"/>
          </p:cNvSpPr>
          <p:nvPr>
            <p:ph type="body" sz="quarter" idx="11"/>
          </p:nvPr>
        </p:nvSpPr>
        <p:spPr/>
        <p:txBody>
          <a:bodyPr/>
          <a:lstStyle/>
          <a:p>
            <a:r>
              <a:rPr lang="en-US" dirty="0" smtClean="0"/>
              <a:t>One shard has 7 more chunks than another</a:t>
            </a:r>
          </a:p>
          <a:p>
            <a:r>
              <a:rPr lang="en-US" dirty="0" smtClean="0"/>
              <a:t>Triggered manually</a:t>
            </a:r>
          </a:p>
        </p:txBody>
      </p:sp>
      <p:grpSp>
        <p:nvGrpSpPr>
          <p:cNvPr id="28" name="Group 27"/>
          <p:cNvGrpSpPr/>
          <p:nvPr/>
        </p:nvGrpSpPr>
        <p:grpSpPr>
          <a:xfrm>
            <a:off x="628404" y="3689227"/>
            <a:ext cx="7420722" cy="1934906"/>
            <a:chOff x="628404" y="1782852"/>
            <a:chExt cx="5829725" cy="1751129"/>
          </a:xfrm>
        </p:grpSpPr>
        <p:sp>
          <p:nvSpPr>
            <p:cNvPr id="36" name="Rounded Rectangle 35"/>
            <p:cNvSpPr/>
            <p:nvPr/>
          </p:nvSpPr>
          <p:spPr>
            <a:xfrm>
              <a:off x="628404" y="1792704"/>
              <a:ext cx="1772031" cy="174127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ounded Rectangle 36"/>
            <p:cNvSpPr/>
            <p:nvPr/>
          </p:nvSpPr>
          <p:spPr>
            <a:xfrm>
              <a:off x="2657251" y="1787778"/>
              <a:ext cx="1772031" cy="174127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ounded Rectangle 41"/>
            <p:cNvSpPr/>
            <p:nvPr/>
          </p:nvSpPr>
          <p:spPr>
            <a:xfrm>
              <a:off x="4686098" y="1782852"/>
              <a:ext cx="1772031" cy="174127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5" name="Hexagon 44"/>
          <p:cNvSpPr/>
          <p:nvPr/>
        </p:nvSpPr>
        <p:spPr>
          <a:xfrm>
            <a:off x="893999" y="3988467"/>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Hexagon 46"/>
          <p:cNvSpPr/>
          <p:nvPr/>
        </p:nvSpPr>
        <p:spPr>
          <a:xfrm>
            <a:off x="1558585" y="3988467"/>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Hexagon 47"/>
          <p:cNvSpPr/>
          <p:nvPr/>
        </p:nvSpPr>
        <p:spPr>
          <a:xfrm>
            <a:off x="2222410" y="3988467"/>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Hexagon 48"/>
          <p:cNvSpPr/>
          <p:nvPr/>
        </p:nvSpPr>
        <p:spPr>
          <a:xfrm>
            <a:off x="3475657"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Hexagon 49"/>
          <p:cNvSpPr/>
          <p:nvPr/>
        </p:nvSpPr>
        <p:spPr>
          <a:xfrm>
            <a:off x="4140243"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Hexagon 50"/>
          <p:cNvSpPr/>
          <p:nvPr/>
        </p:nvSpPr>
        <p:spPr>
          <a:xfrm>
            <a:off x="4804706"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Hexagon 51"/>
          <p:cNvSpPr/>
          <p:nvPr/>
        </p:nvSpPr>
        <p:spPr>
          <a:xfrm>
            <a:off x="6048840"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Hexagon 53"/>
          <p:cNvSpPr/>
          <p:nvPr/>
        </p:nvSpPr>
        <p:spPr>
          <a:xfrm>
            <a:off x="915319" y="4537750"/>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Hexagon 54"/>
          <p:cNvSpPr/>
          <p:nvPr/>
        </p:nvSpPr>
        <p:spPr>
          <a:xfrm>
            <a:off x="1579905" y="4537750"/>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Hexagon 55"/>
          <p:cNvSpPr/>
          <p:nvPr/>
        </p:nvSpPr>
        <p:spPr>
          <a:xfrm>
            <a:off x="2243730" y="4537750"/>
            <a:ext cx="397043" cy="372978"/>
          </a:xfrm>
          <a:prstGeom prst="hexag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7" name="Hexagon 56"/>
          <p:cNvSpPr/>
          <p:nvPr/>
        </p:nvSpPr>
        <p:spPr>
          <a:xfrm>
            <a:off x="915319" y="5080941"/>
            <a:ext cx="397043" cy="372978"/>
          </a:xfrm>
          <a:prstGeom prst="hexag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8" name="Hexagon 57"/>
          <p:cNvSpPr/>
          <p:nvPr/>
        </p:nvSpPr>
        <p:spPr>
          <a:xfrm>
            <a:off x="1579905" y="5080941"/>
            <a:ext cx="397043" cy="372978"/>
          </a:xfrm>
          <a:prstGeom prst="hexag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9" name="Hexagon 58"/>
          <p:cNvSpPr/>
          <p:nvPr/>
        </p:nvSpPr>
        <p:spPr>
          <a:xfrm>
            <a:off x="2243730" y="5080941"/>
            <a:ext cx="397043" cy="372978"/>
          </a:xfrm>
          <a:prstGeom prst="hexag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1982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Chunks Get Migrated</a:t>
            </a:r>
            <a:endParaRPr lang="en-US" dirty="0"/>
          </a:p>
        </p:txBody>
      </p:sp>
      <p:sp>
        <p:nvSpPr>
          <p:cNvPr id="2" name="Text Placeholder 1"/>
          <p:cNvSpPr>
            <a:spLocks noGrp="1"/>
          </p:cNvSpPr>
          <p:nvPr>
            <p:ph type="body" sz="quarter" idx="11"/>
          </p:nvPr>
        </p:nvSpPr>
        <p:spPr/>
        <p:txBody>
          <a:bodyPr/>
          <a:lstStyle/>
          <a:p>
            <a:r>
              <a:rPr lang="en-US" dirty="0" smtClean="0"/>
              <a:t>One shard has 7 more chunks than another</a:t>
            </a:r>
          </a:p>
          <a:p>
            <a:r>
              <a:rPr lang="en-US" dirty="0" smtClean="0"/>
              <a:t>Triggered manually</a:t>
            </a:r>
          </a:p>
        </p:txBody>
      </p:sp>
      <p:grpSp>
        <p:nvGrpSpPr>
          <p:cNvPr id="28" name="Group 27"/>
          <p:cNvGrpSpPr/>
          <p:nvPr/>
        </p:nvGrpSpPr>
        <p:grpSpPr>
          <a:xfrm>
            <a:off x="628404" y="3689227"/>
            <a:ext cx="7420722" cy="1934906"/>
            <a:chOff x="628404" y="1782852"/>
            <a:chExt cx="5829725" cy="1751129"/>
          </a:xfrm>
        </p:grpSpPr>
        <p:sp>
          <p:nvSpPr>
            <p:cNvPr id="36" name="Rounded Rectangle 35"/>
            <p:cNvSpPr/>
            <p:nvPr/>
          </p:nvSpPr>
          <p:spPr>
            <a:xfrm>
              <a:off x="628404" y="1792704"/>
              <a:ext cx="1772031" cy="174127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ounded Rectangle 36"/>
            <p:cNvSpPr/>
            <p:nvPr/>
          </p:nvSpPr>
          <p:spPr>
            <a:xfrm>
              <a:off x="2657251" y="1787778"/>
              <a:ext cx="1772031" cy="174127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ounded Rectangle 41"/>
            <p:cNvSpPr/>
            <p:nvPr/>
          </p:nvSpPr>
          <p:spPr>
            <a:xfrm>
              <a:off x="4686098" y="1782852"/>
              <a:ext cx="1772031" cy="174127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5" name="Hexagon 44"/>
          <p:cNvSpPr/>
          <p:nvPr/>
        </p:nvSpPr>
        <p:spPr>
          <a:xfrm>
            <a:off x="893999" y="3988467"/>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Hexagon 46"/>
          <p:cNvSpPr/>
          <p:nvPr/>
        </p:nvSpPr>
        <p:spPr>
          <a:xfrm>
            <a:off x="1558585" y="3988467"/>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Hexagon 47"/>
          <p:cNvSpPr/>
          <p:nvPr/>
        </p:nvSpPr>
        <p:spPr>
          <a:xfrm>
            <a:off x="2222410" y="3988467"/>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Hexagon 48"/>
          <p:cNvSpPr/>
          <p:nvPr/>
        </p:nvSpPr>
        <p:spPr>
          <a:xfrm>
            <a:off x="3475657"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Hexagon 49"/>
          <p:cNvSpPr/>
          <p:nvPr/>
        </p:nvSpPr>
        <p:spPr>
          <a:xfrm>
            <a:off x="4140243"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Hexagon 50"/>
          <p:cNvSpPr/>
          <p:nvPr/>
        </p:nvSpPr>
        <p:spPr>
          <a:xfrm>
            <a:off x="4804706"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Hexagon 51"/>
          <p:cNvSpPr/>
          <p:nvPr/>
        </p:nvSpPr>
        <p:spPr>
          <a:xfrm>
            <a:off x="6048840" y="3988468"/>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Hexagon 53"/>
          <p:cNvSpPr/>
          <p:nvPr/>
        </p:nvSpPr>
        <p:spPr>
          <a:xfrm>
            <a:off x="915319" y="4537750"/>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Hexagon 54"/>
          <p:cNvSpPr/>
          <p:nvPr/>
        </p:nvSpPr>
        <p:spPr>
          <a:xfrm>
            <a:off x="1579905" y="4537750"/>
            <a:ext cx="397043" cy="372978"/>
          </a:xfrm>
          <a:prstGeom prst="hexago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Hexagon 20"/>
          <p:cNvSpPr/>
          <p:nvPr/>
        </p:nvSpPr>
        <p:spPr>
          <a:xfrm>
            <a:off x="7407866" y="3987024"/>
            <a:ext cx="397043" cy="372978"/>
          </a:xfrm>
          <a:prstGeom prst="hexag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Hexagon 21"/>
          <p:cNvSpPr/>
          <p:nvPr/>
        </p:nvSpPr>
        <p:spPr>
          <a:xfrm>
            <a:off x="6057632" y="4530215"/>
            <a:ext cx="397043" cy="372978"/>
          </a:xfrm>
          <a:prstGeom prst="hexag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3" name="Hexagon 22"/>
          <p:cNvSpPr/>
          <p:nvPr/>
        </p:nvSpPr>
        <p:spPr>
          <a:xfrm>
            <a:off x="6722218" y="4530215"/>
            <a:ext cx="397043" cy="372978"/>
          </a:xfrm>
          <a:prstGeom prst="hexag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Hexagon 23"/>
          <p:cNvSpPr/>
          <p:nvPr/>
        </p:nvSpPr>
        <p:spPr>
          <a:xfrm>
            <a:off x="6730420" y="3987024"/>
            <a:ext cx="397043" cy="372978"/>
          </a:xfrm>
          <a:prstGeom prst="hexag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07830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err="1" smtClean="0"/>
              <a:t>Sharding</a:t>
            </a:r>
            <a:r>
              <a:rPr lang="en-US" dirty="0" smtClean="0"/>
              <a:t> is a</a:t>
            </a:r>
            <a:endParaRPr lang="en-US" dirty="0"/>
          </a:p>
        </p:txBody>
      </p:sp>
      <p:sp>
        <p:nvSpPr>
          <p:cNvPr id="7" name="Text Placeholder 6"/>
          <p:cNvSpPr>
            <a:spLocks noGrp="1"/>
          </p:cNvSpPr>
          <p:nvPr>
            <p:ph type="body" sz="quarter" idx="14"/>
          </p:nvPr>
        </p:nvSpPr>
        <p:spPr/>
        <p:txBody>
          <a:bodyPr/>
          <a:lstStyle/>
          <a:p>
            <a:r>
              <a:rPr lang="en-US" dirty="0"/>
              <a:t>Solution for </a:t>
            </a:r>
            <a:r>
              <a:rPr lang="en-US" dirty="0" smtClean="0"/>
              <a:t>scalability</a:t>
            </a:r>
            <a:endParaRPr lang="en-US" dirty="0"/>
          </a:p>
          <a:p>
            <a:endParaRPr lang="en-US" dirty="0"/>
          </a:p>
        </p:txBody>
      </p:sp>
    </p:spTree>
    <p:extLst>
      <p:ext uri="{BB962C8B-B14F-4D97-AF65-F5344CB8AC3E}">
        <p14:creationId xmlns:p14="http://schemas.microsoft.com/office/powerpoint/2010/main" val="2102059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does it all work?</a:t>
            </a:r>
            <a:endParaRPr lang="en-US" dirty="0"/>
          </a:p>
        </p:txBody>
      </p:sp>
    </p:spTree>
    <p:extLst>
      <p:ext uri="{BB962C8B-B14F-4D97-AF65-F5344CB8AC3E}">
        <p14:creationId xmlns:p14="http://schemas.microsoft.com/office/powerpoint/2010/main" val="837116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Configuration</a:t>
            </a:r>
            <a:endParaRPr lang="en-US" dirty="0"/>
          </a:p>
        </p:txBody>
      </p:sp>
      <p:sp>
        <p:nvSpPr>
          <p:cNvPr id="4" name="Text Placeholder 3"/>
          <p:cNvSpPr>
            <a:spLocks noGrp="1"/>
          </p:cNvSpPr>
          <p:nvPr>
            <p:ph type="body" sz="quarter" idx="11"/>
          </p:nvPr>
        </p:nvSpPr>
        <p:spPr/>
        <p:txBody>
          <a:bodyPr/>
          <a:lstStyle/>
          <a:p>
            <a:r>
              <a:rPr lang="en-US" dirty="0" smtClean="0"/>
              <a:t>3 </a:t>
            </a:r>
            <a:r>
              <a:rPr lang="en-US" dirty="0" err="1" smtClean="0"/>
              <a:t>Config</a:t>
            </a:r>
            <a:r>
              <a:rPr lang="en-US" dirty="0" smtClean="0"/>
              <a:t> Servers</a:t>
            </a:r>
          </a:p>
          <a:p>
            <a:pPr lvl="1"/>
            <a:r>
              <a:rPr lang="en-US" dirty="0" smtClean="0"/>
              <a:t>Just </a:t>
            </a:r>
            <a:r>
              <a:rPr lang="en-US" dirty="0" err="1" smtClean="0"/>
              <a:t>mongod</a:t>
            </a:r>
            <a:endParaRPr lang="en-US" dirty="0" smtClean="0"/>
          </a:p>
          <a:p>
            <a:pPr lvl="1"/>
            <a:r>
              <a:rPr lang="en-US" dirty="0" smtClean="0"/>
              <a:t>Stores chunk ranges and location</a:t>
            </a:r>
          </a:p>
          <a:p>
            <a:pPr lvl="1"/>
            <a:r>
              <a:rPr lang="en-US" dirty="0" smtClean="0"/>
              <a:t>Not a replica set</a:t>
            </a:r>
            <a:endParaRPr lang="en-US" dirty="0"/>
          </a:p>
        </p:txBody>
      </p:sp>
      <p:sp>
        <p:nvSpPr>
          <p:cNvPr id="5" name="Can 4"/>
          <p:cNvSpPr/>
          <p:nvPr/>
        </p:nvSpPr>
        <p:spPr>
          <a:xfrm>
            <a:off x="1556269" y="3689227"/>
            <a:ext cx="1395996" cy="1416395"/>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
        <p:nvSpPr>
          <p:cNvPr id="6" name="Can 5"/>
          <p:cNvSpPr/>
          <p:nvPr/>
        </p:nvSpPr>
        <p:spPr>
          <a:xfrm>
            <a:off x="3879883" y="3689227"/>
            <a:ext cx="1395996" cy="1416395"/>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
        <p:nvSpPr>
          <p:cNvPr id="7" name="Can 6"/>
          <p:cNvSpPr/>
          <p:nvPr/>
        </p:nvSpPr>
        <p:spPr>
          <a:xfrm>
            <a:off x="6203497" y="3689226"/>
            <a:ext cx="1395996" cy="1416395"/>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Tree>
    <p:extLst>
      <p:ext uri="{BB962C8B-B14F-4D97-AF65-F5344CB8AC3E}">
        <p14:creationId xmlns:p14="http://schemas.microsoft.com/office/powerpoint/2010/main" val="348704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Routers</a:t>
            </a:r>
            <a:endParaRPr lang="en-US" dirty="0"/>
          </a:p>
        </p:txBody>
      </p:sp>
      <p:sp>
        <p:nvSpPr>
          <p:cNvPr id="4" name="Text Placeholder 3"/>
          <p:cNvSpPr>
            <a:spLocks noGrp="1"/>
          </p:cNvSpPr>
          <p:nvPr>
            <p:ph type="body" sz="quarter" idx="11"/>
          </p:nvPr>
        </p:nvSpPr>
        <p:spPr/>
        <p:txBody>
          <a:bodyPr/>
          <a:lstStyle/>
          <a:p>
            <a:r>
              <a:rPr lang="en-US" dirty="0" smtClean="0"/>
              <a:t>Mongos</a:t>
            </a:r>
          </a:p>
          <a:p>
            <a:pPr lvl="1"/>
            <a:r>
              <a:rPr lang="en-US" dirty="0" smtClean="0"/>
              <a:t>Both a router and a balancer</a:t>
            </a:r>
          </a:p>
          <a:p>
            <a:pPr lvl="1"/>
            <a:r>
              <a:rPr lang="en-US" dirty="0" smtClean="0"/>
              <a:t>No local data</a:t>
            </a:r>
          </a:p>
          <a:p>
            <a:pPr lvl="1"/>
            <a:r>
              <a:rPr lang="en-US" dirty="0" smtClean="0"/>
              <a:t>Can have 1 or many</a:t>
            </a:r>
            <a:endParaRPr lang="en-US" dirty="0"/>
          </a:p>
        </p:txBody>
      </p:sp>
      <p:sp>
        <p:nvSpPr>
          <p:cNvPr id="2" name="Rounded Rectangle 1"/>
          <p:cNvSpPr/>
          <p:nvPr/>
        </p:nvSpPr>
        <p:spPr>
          <a:xfrm>
            <a:off x="3728795" y="3814354"/>
            <a:ext cx="1698171" cy="1149531"/>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Mongos</a:t>
            </a:r>
            <a:endParaRPr lang="en-US" dirty="0"/>
          </a:p>
        </p:txBody>
      </p:sp>
    </p:spTree>
    <p:extLst>
      <p:ext uri="{BB962C8B-B14F-4D97-AF65-F5344CB8AC3E}">
        <p14:creationId xmlns:p14="http://schemas.microsoft.com/office/powerpoint/2010/main" val="3059154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a:t>
            </a:r>
            <a:endParaRPr lang="en-US" dirty="0"/>
          </a:p>
        </p:txBody>
      </p:sp>
      <p:grpSp>
        <p:nvGrpSpPr>
          <p:cNvPr id="4" name="Group 3"/>
          <p:cNvGrpSpPr/>
          <p:nvPr/>
        </p:nvGrpSpPr>
        <p:grpSpPr>
          <a:xfrm>
            <a:off x="2481942" y="4036423"/>
            <a:ext cx="6377081" cy="1763486"/>
            <a:chOff x="628404" y="2438177"/>
            <a:chExt cx="7420722" cy="1965381"/>
          </a:xfrm>
        </p:grpSpPr>
        <p:grpSp>
          <p:nvGrpSpPr>
            <p:cNvPr id="5" name="Group 4"/>
            <p:cNvGrpSpPr/>
            <p:nvPr/>
          </p:nvGrpSpPr>
          <p:grpSpPr>
            <a:xfrm>
              <a:off x="628404" y="2468652"/>
              <a:ext cx="7420722" cy="1934906"/>
              <a:chOff x="628404" y="1782852"/>
              <a:chExt cx="5829725" cy="1751129"/>
            </a:xfrm>
          </p:grpSpPr>
          <p:grpSp>
            <p:nvGrpSpPr>
              <p:cNvPr id="9" name="Group 8"/>
              <p:cNvGrpSpPr/>
              <p:nvPr/>
            </p:nvGrpSpPr>
            <p:grpSpPr>
              <a:xfrm>
                <a:off x="628404" y="1792704"/>
                <a:ext cx="1772031" cy="1741277"/>
                <a:chOff x="1519989" y="1614948"/>
                <a:chExt cx="4150895" cy="3669631"/>
              </a:xfrm>
            </p:grpSpPr>
            <p:sp>
              <p:nvSpPr>
                <p:cNvPr id="20" name="Rounded Rectangle 19"/>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Can 20"/>
                <p:cNvSpPr/>
                <p:nvPr/>
              </p:nvSpPr>
              <p:spPr>
                <a:xfrm>
                  <a:off x="1989222" y="2164034"/>
                  <a:ext cx="1070810" cy="127534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22" name="Can 21"/>
                <p:cNvSpPr/>
                <p:nvPr/>
              </p:nvSpPr>
              <p:spPr>
                <a:xfrm>
                  <a:off x="4130842" y="2174416"/>
                  <a:ext cx="1070810" cy="127534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23" name="Can 22"/>
                <p:cNvSpPr/>
                <p:nvPr/>
              </p:nvSpPr>
              <p:spPr>
                <a:xfrm>
                  <a:off x="3060032" y="3693695"/>
                  <a:ext cx="1070810" cy="127534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nvGrpSpPr>
              <p:cNvPr id="10" name="Group 9"/>
              <p:cNvGrpSpPr/>
              <p:nvPr/>
            </p:nvGrpSpPr>
            <p:grpSpPr>
              <a:xfrm>
                <a:off x="2657251" y="1787778"/>
                <a:ext cx="1772031" cy="1741277"/>
                <a:chOff x="1519989" y="1614948"/>
                <a:chExt cx="4150895" cy="3669631"/>
              </a:xfrm>
            </p:grpSpPr>
            <p:sp>
              <p:nvSpPr>
                <p:cNvPr id="16" name="Rounded Rectangle 15"/>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Can 16"/>
                <p:cNvSpPr/>
                <p:nvPr/>
              </p:nvSpPr>
              <p:spPr>
                <a:xfrm>
                  <a:off x="1989222" y="2164035"/>
                  <a:ext cx="1070810" cy="127534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8" name="Can 17"/>
                <p:cNvSpPr/>
                <p:nvPr/>
              </p:nvSpPr>
              <p:spPr>
                <a:xfrm>
                  <a:off x="4130843" y="2174416"/>
                  <a:ext cx="1070810" cy="127534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9" name="Can 18"/>
                <p:cNvSpPr/>
                <p:nvPr/>
              </p:nvSpPr>
              <p:spPr>
                <a:xfrm>
                  <a:off x="3060032" y="3693694"/>
                  <a:ext cx="1070810" cy="127534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nvGrpSpPr>
              <p:cNvPr id="11" name="Group 10"/>
              <p:cNvGrpSpPr/>
              <p:nvPr/>
            </p:nvGrpSpPr>
            <p:grpSpPr>
              <a:xfrm>
                <a:off x="4686098" y="1782852"/>
                <a:ext cx="1772031" cy="1741277"/>
                <a:chOff x="1519989" y="1614948"/>
                <a:chExt cx="4150895" cy="3669631"/>
              </a:xfrm>
            </p:grpSpPr>
            <p:sp>
              <p:nvSpPr>
                <p:cNvPr id="12" name="Rounded Rectangle 11"/>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Can 12"/>
                <p:cNvSpPr/>
                <p:nvPr/>
              </p:nvSpPr>
              <p:spPr>
                <a:xfrm>
                  <a:off x="1989222" y="2164034"/>
                  <a:ext cx="1070810" cy="127534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4" name="Can 13"/>
                <p:cNvSpPr/>
                <p:nvPr/>
              </p:nvSpPr>
              <p:spPr>
                <a:xfrm>
                  <a:off x="4130842" y="2174416"/>
                  <a:ext cx="1070810" cy="127534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5" name="Can 14"/>
                <p:cNvSpPr/>
                <p:nvPr/>
              </p:nvSpPr>
              <p:spPr>
                <a:xfrm>
                  <a:off x="3060032" y="3693695"/>
                  <a:ext cx="1070810" cy="127534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sp>
          <p:nvSpPr>
            <p:cNvPr id="6" name="TextBox 5"/>
            <p:cNvSpPr txBox="1"/>
            <p:nvPr/>
          </p:nvSpPr>
          <p:spPr>
            <a:xfrm>
              <a:off x="1283518" y="2459414"/>
              <a:ext cx="945410" cy="369332"/>
            </a:xfrm>
            <a:prstGeom prst="rect">
              <a:avLst/>
            </a:prstGeom>
            <a:noFill/>
          </p:spPr>
          <p:txBody>
            <a:bodyPr wrap="square" rtlCol="0">
              <a:spAutoFit/>
            </a:bodyPr>
            <a:lstStyle/>
            <a:p>
              <a:r>
                <a:rPr lang="en-US" dirty="0" smtClean="0"/>
                <a:t>Shard</a:t>
              </a:r>
              <a:endParaRPr lang="en-US" dirty="0"/>
            </a:p>
          </p:txBody>
        </p:sp>
        <p:sp>
          <p:nvSpPr>
            <p:cNvPr id="7" name="TextBox 6"/>
            <p:cNvSpPr txBox="1"/>
            <p:nvPr/>
          </p:nvSpPr>
          <p:spPr>
            <a:xfrm>
              <a:off x="3866060" y="2459414"/>
              <a:ext cx="945410" cy="369332"/>
            </a:xfrm>
            <a:prstGeom prst="rect">
              <a:avLst/>
            </a:prstGeom>
            <a:noFill/>
          </p:spPr>
          <p:txBody>
            <a:bodyPr wrap="square" rtlCol="0">
              <a:spAutoFit/>
            </a:bodyPr>
            <a:lstStyle/>
            <a:p>
              <a:r>
                <a:rPr lang="en-US" dirty="0" smtClean="0"/>
                <a:t>Shard</a:t>
              </a:r>
              <a:endParaRPr lang="en-US" dirty="0"/>
            </a:p>
          </p:txBody>
        </p:sp>
        <p:sp>
          <p:nvSpPr>
            <p:cNvPr id="8" name="TextBox 7"/>
            <p:cNvSpPr txBox="1"/>
            <p:nvPr/>
          </p:nvSpPr>
          <p:spPr>
            <a:xfrm>
              <a:off x="6448602" y="2438177"/>
              <a:ext cx="945410" cy="369332"/>
            </a:xfrm>
            <a:prstGeom prst="rect">
              <a:avLst/>
            </a:prstGeom>
            <a:noFill/>
          </p:spPr>
          <p:txBody>
            <a:bodyPr wrap="square" rtlCol="0">
              <a:spAutoFit/>
            </a:bodyPr>
            <a:lstStyle/>
            <a:p>
              <a:r>
                <a:rPr lang="en-US" dirty="0" smtClean="0"/>
                <a:t>Shard</a:t>
              </a:r>
              <a:endParaRPr lang="en-US" dirty="0"/>
            </a:p>
          </p:txBody>
        </p:sp>
      </p:grpSp>
      <p:sp>
        <p:nvSpPr>
          <p:cNvPr id="24" name="Rounded Rectangle 23"/>
          <p:cNvSpPr/>
          <p:nvPr/>
        </p:nvSpPr>
        <p:spPr>
          <a:xfrm>
            <a:off x="3728795" y="1478706"/>
            <a:ext cx="1698171" cy="1149531"/>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Mongos</a:t>
            </a:r>
            <a:endParaRPr lang="en-US" dirty="0"/>
          </a:p>
        </p:txBody>
      </p:sp>
      <p:sp>
        <p:nvSpPr>
          <p:cNvPr id="25" name="Rounded Rectangle 24"/>
          <p:cNvSpPr/>
          <p:nvPr/>
        </p:nvSpPr>
        <p:spPr>
          <a:xfrm>
            <a:off x="6006306" y="1478707"/>
            <a:ext cx="1698171" cy="1149531"/>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Mongos</a:t>
            </a:r>
            <a:endParaRPr lang="en-US" dirty="0"/>
          </a:p>
        </p:txBody>
      </p:sp>
      <p:sp>
        <p:nvSpPr>
          <p:cNvPr id="26" name="Can 25"/>
          <p:cNvSpPr/>
          <p:nvPr/>
        </p:nvSpPr>
        <p:spPr>
          <a:xfrm>
            <a:off x="1054239" y="1927693"/>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
        <p:nvSpPr>
          <p:cNvPr id="28" name="Can 27"/>
          <p:cNvSpPr/>
          <p:nvPr/>
        </p:nvSpPr>
        <p:spPr>
          <a:xfrm>
            <a:off x="1075054" y="3398784"/>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
        <p:nvSpPr>
          <p:cNvPr id="29" name="Can 28"/>
          <p:cNvSpPr/>
          <p:nvPr/>
        </p:nvSpPr>
        <p:spPr>
          <a:xfrm>
            <a:off x="152270" y="2667560"/>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
        <p:nvSpPr>
          <p:cNvPr id="30" name="Rectangle 29"/>
          <p:cNvSpPr/>
          <p:nvPr/>
        </p:nvSpPr>
        <p:spPr>
          <a:xfrm>
            <a:off x="3616578" y="483326"/>
            <a:ext cx="1867360" cy="704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Application</a:t>
            </a:r>
            <a:endParaRPr lang="en-US" dirty="0"/>
          </a:p>
        </p:txBody>
      </p:sp>
      <p:sp>
        <p:nvSpPr>
          <p:cNvPr id="31" name="Rectangle 30"/>
          <p:cNvSpPr/>
          <p:nvPr/>
        </p:nvSpPr>
        <p:spPr>
          <a:xfrm>
            <a:off x="5921712" y="474712"/>
            <a:ext cx="1867360" cy="704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Application</a:t>
            </a:r>
            <a:endParaRPr lang="en-US" dirty="0"/>
          </a:p>
        </p:txBody>
      </p:sp>
      <p:cxnSp>
        <p:nvCxnSpPr>
          <p:cNvPr id="33" name="Straight Arrow Connector 32"/>
          <p:cNvCxnSpPr>
            <a:stCxn id="30" idx="2"/>
            <a:endCxn id="24" idx="0"/>
          </p:cNvCxnSpPr>
          <p:nvPr/>
        </p:nvCxnSpPr>
        <p:spPr>
          <a:xfrm>
            <a:off x="4550258" y="1187826"/>
            <a:ext cx="27623" cy="290880"/>
          </a:xfrm>
          <a:prstGeom prst="straightConnector1">
            <a:avLst/>
          </a:prstGeom>
          <a:ln w="31750">
            <a:solidFill>
              <a:srgbClr val="3366FF"/>
            </a:solidFill>
            <a:headEnd type="triangle"/>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6841579" y="1180955"/>
            <a:ext cx="27623" cy="290880"/>
          </a:xfrm>
          <a:prstGeom prst="straightConnector1">
            <a:avLst/>
          </a:prstGeom>
          <a:ln w="31750">
            <a:solidFill>
              <a:srgbClr val="3366FF"/>
            </a:solidFill>
            <a:headEnd type="triangle"/>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3616578" y="2667560"/>
            <a:ext cx="4172494" cy="0"/>
          </a:xfrm>
          <a:prstGeom prst="line">
            <a:avLst/>
          </a:prstGeom>
          <a:ln w="31750">
            <a:solidFill>
              <a:srgbClr val="3366FF"/>
            </a:solidFill>
            <a:prstDash val="dash"/>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2491633" y="4031121"/>
            <a:ext cx="6367390" cy="5302"/>
          </a:xfrm>
          <a:prstGeom prst="line">
            <a:avLst/>
          </a:prstGeom>
          <a:ln w="31750">
            <a:solidFill>
              <a:srgbClr val="3366FF"/>
            </a:solidFill>
            <a:prstDash val="dash"/>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1746739" y="2807771"/>
            <a:ext cx="3737199" cy="216783"/>
          </a:xfrm>
          <a:prstGeom prst="straightConnector1">
            <a:avLst/>
          </a:prstGeom>
          <a:ln w="31750">
            <a:solidFill>
              <a:srgbClr val="3366FF"/>
            </a:solidFill>
            <a:headEnd type="triangle"/>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1746739" y="3273903"/>
            <a:ext cx="3737200" cy="442639"/>
          </a:xfrm>
          <a:prstGeom prst="straightConnector1">
            <a:avLst/>
          </a:prstGeom>
          <a:ln w="31750">
            <a:solidFill>
              <a:srgbClr val="3366FF"/>
            </a:solidFill>
            <a:headEnd type="triangle"/>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5670482" y="2782318"/>
            <a:ext cx="0" cy="1008811"/>
          </a:xfrm>
          <a:prstGeom prst="straightConnector1">
            <a:avLst/>
          </a:prstGeom>
          <a:ln w="31750">
            <a:solidFill>
              <a:srgbClr val="3366FF"/>
            </a:solidFill>
            <a:headEnd type="triangle"/>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05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endParaRPr lang="en-US" dirty="0"/>
          </a:p>
        </p:txBody>
      </p:sp>
      <p:sp>
        <p:nvSpPr>
          <p:cNvPr id="6" name="Text Placeholder 5"/>
          <p:cNvSpPr>
            <a:spLocks noGrp="1"/>
          </p:cNvSpPr>
          <p:nvPr>
            <p:ph type="body" sz="quarter" idx="14"/>
          </p:nvPr>
        </p:nvSpPr>
        <p:spPr/>
        <p:txBody>
          <a:bodyPr/>
          <a:lstStyle/>
          <a:p>
            <a:r>
              <a:rPr lang="en-US" dirty="0" smtClean="0"/>
              <a:t>Query Routing</a:t>
            </a:r>
            <a:endParaRPr lang="en-US" dirty="0"/>
          </a:p>
        </p:txBody>
      </p:sp>
    </p:spTree>
    <p:extLst>
      <p:ext uri="{BB962C8B-B14F-4D97-AF65-F5344CB8AC3E}">
        <p14:creationId xmlns:p14="http://schemas.microsoft.com/office/powerpoint/2010/main" val="1092380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Shard Key	</a:t>
            </a:r>
            <a:endParaRPr lang="en-US" dirty="0"/>
          </a:p>
        </p:txBody>
      </p:sp>
      <p:sp>
        <p:nvSpPr>
          <p:cNvPr id="4" name="Text Placeholder 3"/>
          <p:cNvSpPr>
            <a:spLocks noGrp="1"/>
          </p:cNvSpPr>
          <p:nvPr>
            <p:ph type="body" sz="quarter" idx="11"/>
          </p:nvPr>
        </p:nvSpPr>
        <p:spPr/>
        <p:txBody>
          <a:bodyPr/>
          <a:lstStyle/>
          <a:p>
            <a:r>
              <a:rPr lang="en-US" dirty="0" smtClean="0"/>
              <a:t>Defines the range of data called a Key Space</a:t>
            </a:r>
          </a:p>
          <a:p>
            <a:r>
              <a:rPr lang="en-US" dirty="0" smtClean="0"/>
              <a:t>Defines the distribution of documents in a collection</a:t>
            </a:r>
          </a:p>
          <a:p>
            <a:r>
              <a:rPr lang="en-US" dirty="0" smtClean="0"/>
              <a:t>Every </a:t>
            </a:r>
            <a:r>
              <a:rPr lang="en-US" dirty="0"/>
              <a:t>document must contain the Shard Key</a:t>
            </a:r>
          </a:p>
          <a:p>
            <a:r>
              <a:rPr lang="en-US" dirty="0"/>
              <a:t>Shard Keys are immutable</a:t>
            </a:r>
          </a:p>
          <a:p>
            <a:pPr marL="0" indent="0">
              <a:buNone/>
            </a:pPr>
            <a:endParaRPr lang="en-US" dirty="0"/>
          </a:p>
        </p:txBody>
      </p:sp>
    </p:spTree>
    <p:extLst>
      <p:ext uri="{BB962C8B-B14F-4D97-AF65-F5344CB8AC3E}">
        <p14:creationId xmlns:p14="http://schemas.microsoft.com/office/powerpoint/2010/main" val="1005409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Chunks</a:t>
            </a:r>
            <a:endParaRPr lang="en-US" dirty="0"/>
          </a:p>
        </p:txBody>
      </p:sp>
      <p:sp>
        <p:nvSpPr>
          <p:cNvPr id="6" name="Text Placeholder 5"/>
          <p:cNvSpPr>
            <a:spLocks noGrp="1"/>
          </p:cNvSpPr>
          <p:nvPr>
            <p:ph type="body" sz="quarter" idx="11"/>
          </p:nvPr>
        </p:nvSpPr>
        <p:spPr/>
        <p:txBody>
          <a:bodyPr/>
          <a:lstStyle/>
          <a:p>
            <a:r>
              <a:rPr lang="en-US" dirty="0"/>
              <a:t>Each chunk contains a non-overlapping range of </a:t>
            </a:r>
            <a:r>
              <a:rPr lang="en-US" dirty="0" smtClean="0"/>
              <a:t>Shard Key </a:t>
            </a:r>
            <a:r>
              <a:rPr lang="en-US" dirty="0"/>
              <a:t>values</a:t>
            </a:r>
          </a:p>
          <a:p>
            <a:endParaRPr lang="en-US" dirty="0"/>
          </a:p>
        </p:txBody>
      </p:sp>
      <p:pic>
        <p:nvPicPr>
          <p:cNvPr id="4" name="Picture 2" descr="Diagram of the shard key value space segmented into smaller ranges or chun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39" y="3017818"/>
            <a:ext cx="8695083" cy="28569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01632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3 Types of Queries</a:t>
            </a:r>
            <a:endParaRPr lang="en-US" dirty="0"/>
          </a:p>
        </p:txBody>
      </p:sp>
      <p:sp>
        <p:nvSpPr>
          <p:cNvPr id="5" name="Text Placeholder 4"/>
          <p:cNvSpPr>
            <a:spLocks noGrp="1"/>
          </p:cNvSpPr>
          <p:nvPr>
            <p:ph type="body" sz="quarter" idx="11"/>
          </p:nvPr>
        </p:nvSpPr>
        <p:spPr/>
        <p:txBody>
          <a:bodyPr/>
          <a:lstStyle/>
          <a:p>
            <a:r>
              <a:rPr lang="en-US" dirty="0" smtClean="0"/>
              <a:t>Targeted Queries</a:t>
            </a:r>
          </a:p>
          <a:p>
            <a:r>
              <a:rPr lang="en-US" dirty="0" smtClean="0"/>
              <a:t>Scatter Gather Queries</a:t>
            </a:r>
          </a:p>
          <a:p>
            <a:r>
              <a:rPr lang="en-US" dirty="0" smtClean="0"/>
              <a:t>Scatter Gather Queries with Sorting</a:t>
            </a:r>
          </a:p>
          <a:p>
            <a:endParaRPr lang="en-US" dirty="0"/>
          </a:p>
        </p:txBody>
      </p:sp>
    </p:spTree>
    <p:extLst>
      <p:ext uri="{BB962C8B-B14F-4D97-AF65-F5344CB8AC3E}">
        <p14:creationId xmlns:p14="http://schemas.microsoft.com/office/powerpoint/2010/main" val="16266710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Queries</a:t>
            </a:r>
            <a:endParaRPr lang="en-US" dirty="0"/>
          </a:p>
        </p:txBody>
      </p:sp>
      <p:sp>
        <p:nvSpPr>
          <p:cNvPr id="25" name="Text Placeholder 24"/>
          <p:cNvSpPr>
            <a:spLocks noGrp="1"/>
          </p:cNvSpPr>
          <p:nvPr>
            <p:ph type="body" sz="quarter" idx="11"/>
          </p:nvPr>
        </p:nvSpPr>
        <p:spPr/>
        <p:txBody>
          <a:bodyPr/>
          <a:lstStyle/>
          <a:p>
            <a:r>
              <a:rPr lang="en-US" dirty="0" smtClean="0"/>
              <a:t>Query contains the shard key</a:t>
            </a:r>
          </a:p>
          <a:p>
            <a:pPr marL="0" indent="0">
              <a:buNone/>
            </a:pPr>
            <a:endParaRPr lang="en-US" dirty="0"/>
          </a:p>
        </p:txBody>
      </p:sp>
      <p:grpSp>
        <p:nvGrpSpPr>
          <p:cNvPr id="5" name="Group 4"/>
          <p:cNvGrpSpPr/>
          <p:nvPr/>
        </p:nvGrpSpPr>
        <p:grpSpPr>
          <a:xfrm>
            <a:off x="2438400" y="4424019"/>
            <a:ext cx="5328018" cy="1450537"/>
            <a:chOff x="628404" y="1782852"/>
            <a:chExt cx="5829725" cy="1751129"/>
          </a:xfrm>
        </p:grpSpPr>
        <p:grpSp>
          <p:nvGrpSpPr>
            <p:cNvPr id="9" name="Group 8"/>
            <p:cNvGrpSpPr/>
            <p:nvPr/>
          </p:nvGrpSpPr>
          <p:grpSpPr>
            <a:xfrm>
              <a:off x="628404" y="1792704"/>
              <a:ext cx="1772031" cy="1741277"/>
              <a:chOff x="1519989" y="1614948"/>
              <a:chExt cx="4150895" cy="3669631"/>
            </a:xfrm>
          </p:grpSpPr>
          <p:sp>
            <p:nvSpPr>
              <p:cNvPr id="20" name="Rounded Rectangle 19"/>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Can 20"/>
              <p:cNvSpPr/>
              <p:nvPr/>
            </p:nvSpPr>
            <p:spPr>
              <a:xfrm>
                <a:off x="1989222" y="2164034"/>
                <a:ext cx="1070810" cy="127534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22" name="Can 21"/>
              <p:cNvSpPr/>
              <p:nvPr/>
            </p:nvSpPr>
            <p:spPr>
              <a:xfrm>
                <a:off x="4130842" y="2174416"/>
                <a:ext cx="1070810" cy="127534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23" name="Can 22"/>
              <p:cNvSpPr/>
              <p:nvPr/>
            </p:nvSpPr>
            <p:spPr>
              <a:xfrm>
                <a:off x="3060032" y="3693695"/>
                <a:ext cx="1070810" cy="127534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nvGrpSpPr>
            <p:cNvPr id="10" name="Group 9"/>
            <p:cNvGrpSpPr/>
            <p:nvPr/>
          </p:nvGrpSpPr>
          <p:grpSpPr>
            <a:xfrm>
              <a:off x="2657251" y="1787778"/>
              <a:ext cx="1772031" cy="1741277"/>
              <a:chOff x="1519989" y="1614948"/>
              <a:chExt cx="4150895" cy="3669631"/>
            </a:xfrm>
          </p:grpSpPr>
          <p:sp>
            <p:nvSpPr>
              <p:cNvPr id="16" name="Rounded Rectangle 15"/>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Can 16"/>
              <p:cNvSpPr/>
              <p:nvPr/>
            </p:nvSpPr>
            <p:spPr>
              <a:xfrm>
                <a:off x="1989222" y="2164035"/>
                <a:ext cx="1070810" cy="127534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8" name="Can 17"/>
              <p:cNvSpPr/>
              <p:nvPr/>
            </p:nvSpPr>
            <p:spPr>
              <a:xfrm>
                <a:off x="4130843" y="2174416"/>
                <a:ext cx="1070810" cy="127534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9" name="Can 18"/>
              <p:cNvSpPr/>
              <p:nvPr/>
            </p:nvSpPr>
            <p:spPr>
              <a:xfrm>
                <a:off x="3060032" y="3693694"/>
                <a:ext cx="1070810" cy="127534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nvGrpSpPr>
            <p:cNvPr id="11" name="Group 10"/>
            <p:cNvGrpSpPr/>
            <p:nvPr/>
          </p:nvGrpSpPr>
          <p:grpSpPr>
            <a:xfrm>
              <a:off x="4686098" y="1782852"/>
              <a:ext cx="1772031" cy="1741277"/>
              <a:chOff x="1519989" y="1614948"/>
              <a:chExt cx="4150895" cy="3669631"/>
            </a:xfrm>
          </p:grpSpPr>
          <p:sp>
            <p:nvSpPr>
              <p:cNvPr id="12" name="Rounded Rectangle 11"/>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Can 12"/>
              <p:cNvSpPr/>
              <p:nvPr/>
            </p:nvSpPr>
            <p:spPr>
              <a:xfrm>
                <a:off x="1989222" y="2164034"/>
                <a:ext cx="1070810" cy="127534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4" name="Can 13"/>
              <p:cNvSpPr/>
              <p:nvPr/>
            </p:nvSpPr>
            <p:spPr>
              <a:xfrm>
                <a:off x="4130842" y="2174416"/>
                <a:ext cx="1070810" cy="127534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5" name="Can 14"/>
              <p:cNvSpPr/>
              <p:nvPr/>
            </p:nvSpPr>
            <p:spPr>
              <a:xfrm>
                <a:off x="3060032" y="3693695"/>
                <a:ext cx="1070810" cy="127534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sp>
        <p:nvSpPr>
          <p:cNvPr id="24" name="Rounded Rectangle 23"/>
          <p:cNvSpPr/>
          <p:nvPr/>
        </p:nvSpPr>
        <p:spPr>
          <a:xfrm>
            <a:off x="4281752" y="2836985"/>
            <a:ext cx="1244218" cy="8422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Mongos</a:t>
            </a:r>
            <a:endParaRPr lang="en-US" dirty="0"/>
          </a:p>
        </p:txBody>
      </p:sp>
      <p:cxnSp>
        <p:nvCxnSpPr>
          <p:cNvPr id="27" name="Straight Arrow Connector 26"/>
          <p:cNvCxnSpPr>
            <a:endCxn id="24" idx="0"/>
          </p:cNvCxnSpPr>
          <p:nvPr/>
        </p:nvCxnSpPr>
        <p:spPr>
          <a:xfrm>
            <a:off x="4903861" y="2485292"/>
            <a:ext cx="0" cy="351693"/>
          </a:xfrm>
          <a:prstGeom prst="straightConnector1">
            <a:avLst/>
          </a:prstGeom>
          <a:ln w="31750">
            <a:solidFill>
              <a:srgbClr val="3366FF"/>
            </a:solidFill>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4" idx="2"/>
            <a:endCxn id="20" idx="0"/>
          </p:cNvCxnSpPr>
          <p:nvPr/>
        </p:nvCxnSpPr>
        <p:spPr>
          <a:xfrm flipH="1">
            <a:off x="3248165" y="3679225"/>
            <a:ext cx="1655696" cy="752955"/>
          </a:xfrm>
          <a:prstGeom prst="straightConnector1">
            <a:avLst/>
          </a:prstGeom>
          <a:ln w="31750">
            <a:solidFill>
              <a:srgbClr val="3366FF"/>
            </a:solidFill>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1847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Gather Queries</a:t>
            </a:r>
            <a:endParaRPr lang="en-US" dirty="0"/>
          </a:p>
        </p:txBody>
      </p:sp>
      <p:sp>
        <p:nvSpPr>
          <p:cNvPr id="25" name="Text Placeholder 24"/>
          <p:cNvSpPr>
            <a:spLocks noGrp="1"/>
          </p:cNvSpPr>
          <p:nvPr>
            <p:ph type="body" sz="quarter" idx="11"/>
          </p:nvPr>
        </p:nvSpPr>
        <p:spPr/>
        <p:txBody>
          <a:bodyPr/>
          <a:lstStyle/>
          <a:p>
            <a:r>
              <a:rPr lang="en-US" dirty="0" smtClean="0"/>
              <a:t>Query does not contain the shard key</a:t>
            </a:r>
            <a:endParaRPr lang="en-US" dirty="0"/>
          </a:p>
        </p:txBody>
      </p:sp>
      <p:grpSp>
        <p:nvGrpSpPr>
          <p:cNvPr id="5" name="Group 4"/>
          <p:cNvGrpSpPr/>
          <p:nvPr/>
        </p:nvGrpSpPr>
        <p:grpSpPr>
          <a:xfrm>
            <a:off x="2438400" y="4424019"/>
            <a:ext cx="5328018" cy="1450537"/>
            <a:chOff x="628404" y="1782852"/>
            <a:chExt cx="5829725" cy="1751129"/>
          </a:xfrm>
        </p:grpSpPr>
        <p:grpSp>
          <p:nvGrpSpPr>
            <p:cNvPr id="9" name="Group 8"/>
            <p:cNvGrpSpPr/>
            <p:nvPr/>
          </p:nvGrpSpPr>
          <p:grpSpPr>
            <a:xfrm>
              <a:off x="628404" y="1792704"/>
              <a:ext cx="1772031" cy="1741277"/>
              <a:chOff x="1519989" y="1614948"/>
              <a:chExt cx="4150895" cy="3669631"/>
            </a:xfrm>
          </p:grpSpPr>
          <p:sp>
            <p:nvSpPr>
              <p:cNvPr id="20" name="Rounded Rectangle 19"/>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Can 20"/>
              <p:cNvSpPr/>
              <p:nvPr/>
            </p:nvSpPr>
            <p:spPr>
              <a:xfrm>
                <a:off x="1989222" y="2164034"/>
                <a:ext cx="1070810" cy="1275348"/>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22" name="Can 21"/>
              <p:cNvSpPr/>
              <p:nvPr/>
            </p:nvSpPr>
            <p:spPr>
              <a:xfrm>
                <a:off x="4130842" y="2174416"/>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23" name="Can 22"/>
              <p:cNvSpPr/>
              <p:nvPr/>
            </p:nvSpPr>
            <p:spPr>
              <a:xfrm>
                <a:off x="3060032" y="3693695"/>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nvGrpSpPr>
            <p:cNvPr id="10" name="Group 9"/>
            <p:cNvGrpSpPr/>
            <p:nvPr/>
          </p:nvGrpSpPr>
          <p:grpSpPr>
            <a:xfrm>
              <a:off x="2657251" y="1787778"/>
              <a:ext cx="1772031" cy="1741277"/>
              <a:chOff x="1519989" y="1614948"/>
              <a:chExt cx="4150895" cy="3669631"/>
            </a:xfrm>
          </p:grpSpPr>
          <p:sp>
            <p:nvSpPr>
              <p:cNvPr id="16" name="Rounded Rectangle 15"/>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Can 16"/>
              <p:cNvSpPr/>
              <p:nvPr/>
            </p:nvSpPr>
            <p:spPr>
              <a:xfrm>
                <a:off x="1989222" y="2164035"/>
                <a:ext cx="1070810" cy="1275348"/>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8" name="Can 17"/>
              <p:cNvSpPr/>
              <p:nvPr/>
            </p:nvSpPr>
            <p:spPr>
              <a:xfrm>
                <a:off x="4130843" y="2174416"/>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9" name="Can 18"/>
              <p:cNvSpPr/>
              <p:nvPr/>
            </p:nvSpPr>
            <p:spPr>
              <a:xfrm>
                <a:off x="3060032" y="3693694"/>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nvGrpSpPr>
            <p:cNvPr id="11" name="Group 10"/>
            <p:cNvGrpSpPr/>
            <p:nvPr/>
          </p:nvGrpSpPr>
          <p:grpSpPr>
            <a:xfrm>
              <a:off x="4686098" y="1782852"/>
              <a:ext cx="1772031" cy="1741277"/>
              <a:chOff x="1519989" y="1614948"/>
              <a:chExt cx="4150895" cy="3669631"/>
            </a:xfrm>
          </p:grpSpPr>
          <p:sp>
            <p:nvSpPr>
              <p:cNvPr id="12" name="Rounded Rectangle 11"/>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Can 12"/>
              <p:cNvSpPr/>
              <p:nvPr/>
            </p:nvSpPr>
            <p:spPr>
              <a:xfrm>
                <a:off x="1989222" y="2164034"/>
                <a:ext cx="1070810" cy="1275348"/>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4" name="Can 13"/>
              <p:cNvSpPr/>
              <p:nvPr/>
            </p:nvSpPr>
            <p:spPr>
              <a:xfrm>
                <a:off x="4130842" y="2174416"/>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5" name="Can 14"/>
              <p:cNvSpPr/>
              <p:nvPr/>
            </p:nvSpPr>
            <p:spPr>
              <a:xfrm>
                <a:off x="3060032" y="3693695"/>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sp>
        <p:nvSpPr>
          <p:cNvPr id="24" name="Rounded Rectangle 23"/>
          <p:cNvSpPr/>
          <p:nvPr/>
        </p:nvSpPr>
        <p:spPr>
          <a:xfrm>
            <a:off x="4281752" y="2836985"/>
            <a:ext cx="1244218" cy="842240"/>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Mongos</a:t>
            </a:r>
            <a:endParaRPr lang="en-US" dirty="0"/>
          </a:p>
        </p:txBody>
      </p:sp>
      <p:cxnSp>
        <p:nvCxnSpPr>
          <p:cNvPr id="27" name="Straight Arrow Connector 26"/>
          <p:cNvCxnSpPr>
            <a:endCxn id="24" idx="0"/>
          </p:cNvCxnSpPr>
          <p:nvPr/>
        </p:nvCxnSpPr>
        <p:spPr>
          <a:xfrm>
            <a:off x="4903861" y="2485292"/>
            <a:ext cx="0" cy="351693"/>
          </a:xfrm>
          <a:prstGeom prst="straightConnector1">
            <a:avLst/>
          </a:prstGeom>
          <a:ln w="31750">
            <a:solidFill>
              <a:srgbClr val="3366FF"/>
            </a:solidFill>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4" idx="2"/>
            <a:endCxn id="20" idx="0"/>
          </p:cNvCxnSpPr>
          <p:nvPr/>
        </p:nvCxnSpPr>
        <p:spPr>
          <a:xfrm flipH="1">
            <a:off x="3248165" y="3679225"/>
            <a:ext cx="1655696" cy="752955"/>
          </a:xfrm>
          <a:prstGeom prst="straightConnector1">
            <a:avLst/>
          </a:prstGeom>
          <a:ln w="31750">
            <a:solidFill>
              <a:srgbClr val="3366FF"/>
            </a:solidFill>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a:stCxn id="24" idx="2"/>
            <a:endCxn id="16" idx="0"/>
          </p:cNvCxnSpPr>
          <p:nvPr/>
        </p:nvCxnSpPr>
        <p:spPr>
          <a:xfrm>
            <a:off x="4903861" y="3679225"/>
            <a:ext cx="198548" cy="748874"/>
          </a:xfrm>
          <a:prstGeom prst="straightConnector1">
            <a:avLst/>
          </a:prstGeom>
          <a:ln w="31750">
            <a:solidFill>
              <a:srgbClr val="3366FF"/>
            </a:solidFill>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24" idx="2"/>
            <a:endCxn id="12" idx="0"/>
          </p:cNvCxnSpPr>
          <p:nvPr/>
        </p:nvCxnSpPr>
        <p:spPr>
          <a:xfrm>
            <a:off x="4903861" y="3679225"/>
            <a:ext cx="2052792" cy="744794"/>
          </a:xfrm>
          <a:prstGeom prst="straightConnector1">
            <a:avLst/>
          </a:prstGeom>
          <a:ln w="31750">
            <a:solidFill>
              <a:srgbClr val="3366FF"/>
            </a:solidFill>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21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Examining Growth</a:t>
            </a:r>
            <a:endParaRPr lang="en-US" dirty="0"/>
          </a:p>
        </p:txBody>
      </p:sp>
      <p:sp>
        <p:nvSpPr>
          <p:cNvPr id="4" name="Text Placeholder 3"/>
          <p:cNvSpPr>
            <a:spLocks noGrp="1"/>
          </p:cNvSpPr>
          <p:nvPr>
            <p:ph type="body" sz="quarter" idx="11"/>
          </p:nvPr>
        </p:nvSpPr>
        <p:spPr/>
        <p:txBody>
          <a:bodyPr/>
          <a:lstStyle/>
          <a:p>
            <a:r>
              <a:rPr lang="en-US" dirty="0" smtClean="0"/>
              <a:t>User Growth</a:t>
            </a:r>
          </a:p>
          <a:p>
            <a:pPr lvl="1"/>
            <a:r>
              <a:rPr lang="en-US" dirty="0" smtClean="0"/>
              <a:t>1995: 0.4% of the world’s population</a:t>
            </a:r>
          </a:p>
          <a:p>
            <a:pPr lvl="1"/>
            <a:r>
              <a:rPr lang="en-US" dirty="0" smtClean="0"/>
              <a:t>Today: 30% of the world is online (~2.2B)</a:t>
            </a:r>
          </a:p>
          <a:p>
            <a:pPr lvl="1"/>
            <a:r>
              <a:rPr lang="en-US" dirty="0" smtClean="0"/>
              <a:t>Emerging Markets &amp; Mobile</a:t>
            </a:r>
          </a:p>
          <a:p>
            <a:r>
              <a:rPr lang="en-US" dirty="0" smtClean="0"/>
              <a:t>Data Set Growth</a:t>
            </a:r>
          </a:p>
          <a:p>
            <a:pPr lvl="1"/>
            <a:r>
              <a:rPr lang="en-US" dirty="0" smtClean="0"/>
              <a:t>Facebook’s data set is around 100 petabytes</a:t>
            </a:r>
          </a:p>
          <a:p>
            <a:pPr lvl="1"/>
            <a:r>
              <a:rPr lang="en-US" dirty="0" smtClean="0"/>
              <a:t>4 billion photos taken in the last year (4x a decade ago)</a:t>
            </a:r>
          </a:p>
        </p:txBody>
      </p:sp>
    </p:spTree>
    <p:extLst>
      <p:ext uri="{BB962C8B-B14F-4D97-AF65-F5344CB8AC3E}">
        <p14:creationId xmlns:p14="http://schemas.microsoft.com/office/powerpoint/2010/main" val="127061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Gather Queries with Sort</a:t>
            </a:r>
            <a:endParaRPr lang="en-US" dirty="0"/>
          </a:p>
        </p:txBody>
      </p:sp>
      <p:sp>
        <p:nvSpPr>
          <p:cNvPr id="25" name="Text Placeholder 24"/>
          <p:cNvSpPr>
            <a:spLocks noGrp="1"/>
          </p:cNvSpPr>
          <p:nvPr>
            <p:ph type="body" sz="quarter" idx="11"/>
          </p:nvPr>
        </p:nvSpPr>
        <p:spPr/>
        <p:txBody>
          <a:bodyPr/>
          <a:lstStyle/>
          <a:p>
            <a:r>
              <a:rPr lang="en-US" dirty="0" smtClean="0"/>
              <a:t>Query does not contain the shard key</a:t>
            </a:r>
          </a:p>
          <a:p>
            <a:r>
              <a:rPr lang="en-US" dirty="0" smtClean="0"/>
              <a:t>Sorting is done first on the Shard</a:t>
            </a:r>
          </a:p>
          <a:p>
            <a:r>
              <a:rPr lang="en-US" dirty="0" smtClean="0"/>
              <a:t>Results are merged in Mongos</a:t>
            </a:r>
            <a:endParaRPr lang="en-US" dirty="0"/>
          </a:p>
        </p:txBody>
      </p:sp>
      <p:grpSp>
        <p:nvGrpSpPr>
          <p:cNvPr id="5" name="Group 4"/>
          <p:cNvGrpSpPr/>
          <p:nvPr/>
        </p:nvGrpSpPr>
        <p:grpSpPr>
          <a:xfrm>
            <a:off x="2438400" y="4424019"/>
            <a:ext cx="5328018" cy="1450537"/>
            <a:chOff x="628404" y="1782852"/>
            <a:chExt cx="5829725" cy="1751129"/>
          </a:xfrm>
        </p:grpSpPr>
        <p:grpSp>
          <p:nvGrpSpPr>
            <p:cNvPr id="9" name="Group 8"/>
            <p:cNvGrpSpPr/>
            <p:nvPr/>
          </p:nvGrpSpPr>
          <p:grpSpPr>
            <a:xfrm>
              <a:off x="628404" y="1792704"/>
              <a:ext cx="1772031" cy="1741277"/>
              <a:chOff x="1519989" y="1614948"/>
              <a:chExt cx="4150895" cy="3669631"/>
            </a:xfrm>
          </p:grpSpPr>
          <p:sp>
            <p:nvSpPr>
              <p:cNvPr id="20" name="Rounded Rectangle 19"/>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Can 20"/>
              <p:cNvSpPr/>
              <p:nvPr/>
            </p:nvSpPr>
            <p:spPr>
              <a:xfrm>
                <a:off x="1989222" y="2164034"/>
                <a:ext cx="1070810" cy="1275348"/>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22" name="Can 21"/>
              <p:cNvSpPr/>
              <p:nvPr/>
            </p:nvSpPr>
            <p:spPr>
              <a:xfrm>
                <a:off x="4130842" y="2174416"/>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23" name="Can 22"/>
              <p:cNvSpPr/>
              <p:nvPr/>
            </p:nvSpPr>
            <p:spPr>
              <a:xfrm>
                <a:off x="3060032" y="3693695"/>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nvGrpSpPr>
            <p:cNvPr id="10" name="Group 9"/>
            <p:cNvGrpSpPr/>
            <p:nvPr/>
          </p:nvGrpSpPr>
          <p:grpSpPr>
            <a:xfrm>
              <a:off x="2657251" y="1787778"/>
              <a:ext cx="1772031" cy="1741277"/>
              <a:chOff x="1519989" y="1614948"/>
              <a:chExt cx="4150895" cy="3669631"/>
            </a:xfrm>
          </p:grpSpPr>
          <p:sp>
            <p:nvSpPr>
              <p:cNvPr id="16" name="Rounded Rectangle 15"/>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Can 16"/>
              <p:cNvSpPr/>
              <p:nvPr/>
            </p:nvSpPr>
            <p:spPr>
              <a:xfrm>
                <a:off x="1989222" y="2164035"/>
                <a:ext cx="1070810" cy="1275348"/>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8" name="Can 17"/>
              <p:cNvSpPr/>
              <p:nvPr/>
            </p:nvSpPr>
            <p:spPr>
              <a:xfrm>
                <a:off x="4130843" y="2174416"/>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9" name="Can 18"/>
              <p:cNvSpPr/>
              <p:nvPr/>
            </p:nvSpPr>
            <p:spPr>
              <a:xfrm>
                <a:off x="3060032" y="3693694"/>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nvGrpSpPr>
            <p:cNvPr id="11" name="Group 10"/>
            <p:cNvGrpSpPr/>
            <p:nvPr/>
          </p:nvGrpSpPr>
          <p:grpSpPr>
            <a:xfrm>
              <a:off x="4686098" y="1782852"/>
              <a:ext cx="1772031" cy="1741277"/>
              <a:chOff x="1519989" y="1614948"/>
              <a:chExt cx="4150895" cy="3669631"/>
            </a:xfrm>
          </p:grpSpPr>
          <p:sp>
            <p:nvSpPr>
              <p:cNvPr id="12" name="Rounded Rectangle 11"/>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Can 12"/>
              <p:cNvSpPr/>
              <p:nvPr/>
            </p:nvSpPr>
            <p:spPr>
              <a:xfrm>
                <a:off x="1989222" y="2164034"/>
                <a:ext cx="1070810" cy="1275348"/>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14" name="Can 13"/>
              <p:cNvSpPr/>
              <p:nvPr/>
            </p:nvSpPr>
            <p:spPr>
              <a:xfrm>
                <a:off x="4130842" y="2174416"/>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5" name="Can 14"/>
              <p:cNvSpPr/>
              <p:nvPr/>
            </p:nvSpPr>
            <p:spPr>
              <a:xfrm>
                <a:off x="3060032" y="3693695"/>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grpSp>
      <p:sp>
        <p:nvSpPr>
          <p:cNvPr id="24" name="Rounded Rectangle 23"/>
          <p:cNvSpPr/>
          <p:nvPr/>
        </p:nvSpPr>
        <p:spPr>
          <a:xfrm>
            <a:off x="5817475" y="2752126"/>
            <a:ext cx="1244218" cy="842240"/>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Mongos</a:t>
            </a:r>
            <a:endParaRPr lang="en-US" dirty="0"/>
          </a:p>
        </p:txBody>
      </p:sp>
      <p:cxnSp>
        <p:nvCxnSpPr>
          <p:cNvPr id="27" name="Straight Arrow Connector 26"/>
          <p:cNvCxnSpPr>
            <a:endCxn id="24" idx="0"/>
          </p:cNvCxnSpPr>
          <p:nvPr/>
        </p:nvCxnSpPr>
        <p:spPr>
          <a:xfrm>
            <a:off x="6439584" y="2400433"/>
            <a:ext cx="0" cy="351693"/>
          </a:xfrm>
          <a:prstGeom prst="straightConnector1">
            <a:avLst/>
          </a:prstGeom>
          <a:ln w="31750">
            <a:solidFill>
              <a:srgbClr val="3366FF"/>
            </a:solidFill>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4" idx="2"/>
            <a:endCxn id="20" idx="0"/>
          </p:cNvCxnSpPr>
          <p:nvPr/>
        </p:nvCxnSpPr>
        <p:spPr>
          <a:xfrm flipH="1">
            <a:off x="3248165" y="3594366"/>
            <a:ext cx="3191419" cy="837814"/>
          </a:xfrm>
          <a:prstGeom prst="straightConnector1">
            <a:avLst/>
          </a:prstGeom>
          <a:ln w="31750">
            <a:solidFill>
              <a:srgbClr val="3366FF"/>
            </a:solidFill>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a:stCxn id="24" idx="2"/>
            <a:endCxn id="16" idx="0"/>
          </p:cNvCxnSpPr>
          <p:nvPr/>
        </p:nvCxnSpPr>
        <p:spPr>
          <a:xfrm flipH="1">
            <a:off x="5102409" y="3594366"/>
            <a:ext cx="1337175" cy="833733"/>
          </a:xfrm>
          <a:prstGeom prst="straightConnector1">
            <a:avLst/>
          </a:prstGeom>
          <a:ln w="31750">
            <a:solidFill>
              <a:srgbClr val="3366FF"/>
            </a:solidFill>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24" idx="2"/>
            <a:endCxn id="12" idx="0"/>
          </p:cNvCxnSpPr>
          <p:nvPr/>
        </p:nvCxnSpPr>
        <p:spPr>
          <a:xfrm>
            <a:off x="6439584" y="3594366"/>
            <a:ext cx="517069" cy="829653"/>
          </a:xfrm>
          <a:prstGeom prst="straightConnector1">
            <a:avLst/>
          </a:prstGeom>
          <a:ln w="31750">
            <a:solidFill>
              <a:srgbClr val="3366FF"/>
            </a:solidFill>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7361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I pick a good Shard Key?</a:t>
            </a:r>
            <a:endParaRPr lang="en-US" dirty="0"/>
          </a:p>
        </p:txBody>
      </p:sp>
    </p:spTree>
    <p:extLst>
      <p:ext uri="{BB962C8B-B14F-4D97-AF65-F5344CB8AC3E}">
        <p14:creationId xmlns:p14="http://schemas.microsoft.com/office/powerpoint/2010/main" val="7563701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Considerations</a:t>
            </a:r>
            <a:endParaRPr lang="en-US" dirty="0"/>
          </a:p>
        </p:txBody>
      </p:sp>
      <p:sp>
        <p:nvSpPr>
          <p:cNvPr id="4" name="Text Placeholder 3"/>
          <p:cNvSpPr>
            <a:spLocks noGrp="1"/>
          </p:cNvSpPr>
          <p:nvPr>
            <p:ph type="body" sz="quarter" idx="11"/>
          </p:nvPr>
        </p:nvSpPr>
        <p:spPr/>
        <p:txBody>
          <a:bodyPr/>
          <a:lstStyle/>
          <a:p>
            <a:r>
              <a:rPr lang="en-US" dirty="0" smtClean="0"/>
              <a:t>Cardinality</a:t>
            </a:r>
          </a:p>
          <a:p>
            <a:r>
              <a:rPr lang="en-US" dirty="0" smtClean="0"/>
              <a:t>Write Distribution</a:t>
            </a:r>
          </a:p>
          <a:p>
            <a:r>
              <a:rPr lang="en-US" dirty="0" smtClean="0"/>
              <a:t>Query Isolation</a:t>
            </a:r>
          </a:p>
          <a:p>
            <a:r>
              <a:rPr lang="en-US" dirty="0" smtClean="0"/>
              <a:t>Reliability</a:t>
            </a:r>
          </a:p>
          <a:p>
            <a:r>
              <a:rPr lang="en-US" dirty="0" smtClean="0"/>
              <a:t>Index Locality</a:t>
            </a:r>
          </a:p>
        </p:txBody>
      </p:sp>
      <p:sp>
        <p:nvSpPr>
          <p:cNvPr id="5" name="TextBox 4"/>
          <p:cNvSpPr txBox="1"/>
          <p:nvPr/>
        </p:nvSpPr>
        <p:spPr>
          <a:xfrm>
            <a:off x="3773617" y="350455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55968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nSpc>
                <a:spcPct val="100000"/>
              </a:lnSpc>
            </a:pPr>
            <a:r>
              <a:rPr lang="en-US" b="0" dirty="0" smtClean="0">
                <a:solidFill>
                  <a:srgbClr val="FFFFFF"/>
                </a:solidFill>
                <a:latin typeface="Consolas"/>
                <a:ea typeface="ＭＳ Ｐゴシック" charset="0"/>
                <a:cs typeface="Consolas"/>
              </a:rPr>
              <a:t>&gt; </a:t>
            </a:r>
            <a:r>
              <a:rPr lang="en-US" b="0" dirty="0" err="1" smtClean="0">
                <a:solidFill>
                  <a:srgbClr val="FFFFFF"/>
                </a:solidFill>
                <a:latin typeface="Consolas"/>
                <a:ea typeface="ＭＳ Ｐゴシック" charset="0"/>
                <a:cs typeface="Consolas"/>
              </a:rPr>
              <a:t>db.emails.find</a:t>
            </a:r>
            <a:r>
              <a:rPr lang="en-US" b="0" dirty="0" smtClean="0">
                <a:solidFill>
                  <a:srgbClr val="FFFFFF"/>
                </a:solidFill>
                <a:latin typeface="Consolas"/>
                <a:ea typeface="ＭＳ Ｐゴシック" charset="0"/>
                <a:cs typeface="Consolas"/>
              </a:rPr>
              <a:t>({ user: 123 })</a:t>
            </a:r>
            <a:endParaRPr lang="en-US" b="0" dirty="0" smtClean="0">
              <a:solidFill>
                <a:srgbClr val="FFFFFF"/>
              </a:solidFill>
              <a:latin typeface="Consolas"/>
              <a:ea typeface="ＭＳ Ｐゴシック" charset="0"/>
              <a:cs typeface="Consolas"/>
            </a:endParaRPr>
          </a:p>
          <a:p>
            <a:pPr>
              <a:lnSpc>
                <a:spcPct val="100000"/>
              </a:lnSpc>
            </a:pPr>
            <a:r>
              <a:rPr lang="en-US" b="0" dirty="0" smtClean="0">
                <a:solidFill>
                  <a:srgbClr val="FFFFFF"/>
                </a:solidFill>
                <a:latin typeface="Consolas"/>
                <a:ea typeface="ＭＳ Ｐゴシック" charset="0"/>
                <a:cs typeface="Consolas"/>
              </a:rPr>
              <a:t>{</a:t>
            </a:r>
            <a:endParaRPr lang="en-US" b="0" dirty="0">
              <a:solidFill>
                <a:srgbClr val="FFFFFF"/>
              </a:solidFill>
              <a:latin typeface="Consolas"/>
              <a:ea typeface="ＭＳ Ｐゴシック" charset="0"/>
              <a:cs typeface="Consolas"/>
            </a:endParaRPr>
          </a:p>
          <a:p>
            <a:pPr>
              <a:lnSpc>
                <a:spcPct val="100000"/>
              </a:lnSpc>
            </a:pPr>
            <a:r>
              <a:rPr lang="en-US" b="0" dirty="0">
                <a:solidFill>
                  <a:srgbClr val="FFFFFF"/>
                </a:solidFill>
                <a:latin typeface="Consolas"/>
                <a:ea typeface="ＭＳ Ｐゴシック" charset="0"/>
                <a:cs typeface="Consolas"/>
              </a:rPr>
              <a:t>   _id: </a:t>
            </a:r>
            <a:r>
              <a:rPr lang="en-US" b="0" dirty="0" err="1">
                <a:solidFill>
                  <a:srgbClr val="FFFFFF"/>
                </a:solidFill>
                <a:latin typeface="Consolas"/>
                <a:ea typeface="ＭＳ Ｐゴシック" charset="0"/>
                <a:cs typeface="Consolas"/>
              </a:rPr>
              <a:t>ObjectId</a:t>
            </a:r>
            <a:r>
              <a:rPr lang="en-US" b="0" dirty="0">
                <a:solidFill>
                  <a:srgbClr val="FFFFFF"/>
                </a:solidFill>
                <a:latin typeface="Consolas"/>
                <a:ea typeface="ＭＳ Ｐゴシック" charset="0"/>
                <a:cs typeface="Consolas"/>
              </a:rPr>
              <a:t>(), </a:t>
            </a:r>
          </a:p>
          <a:p>
            <a:pPr>
              <a:lnSpc>
                <a:spcPct val="100000"/>
              </a:lnSpc>
            </a:pPr>
            <a:r>
              <a:rPr lang="en-US" b="0" dirty="0">
                <a:solidFill>
                  <a:srgbClr val="FFFFFF"/>
                </a:solidFill>
                <a:latin typeface="Consolas"/>
                <a:ea typeface="ＭＳ Ｐゴシック" charset="0"/>
                <a:cs typeface="Consolas"/>
              </a:rPr>
              <a:t>   user: 123,</a:t>
            </a:r>
          </a:p>
          <a:p>
            <a:pPr>
              <a:lnSpc>
                <a:spcPct val="100000"/>
              </a:lnSpc>
            </a:pPr>
            <a:r>
              <a:rPr lang="en-US" b="0" dirty="0">
                <a:solidFill>
                  <a:srgbClr val="FFFFFF"/>
                </a:solidFill>
                <a:latin typeface="Consolas"/>
                <a:ea typeface="ＭＳ Ｐゴシック" charset="0"/>
                <a:cs typeface="Consolas"/>
              </a:rPr>
              <a:t>   time: Date(), </a:t>
            </a:r>
          </a:p>
          <a:p>
            <a:pPr>
              <a:lnSpc>
                <a:spcPct val="100000"/>
              </a:lnSpc>
            </a:pPr>
            <a:r>
              <a:rPr lang="en-US" b="0" dirty="0">
                <a:solidFill>
                  <a:srgbClr val="FFFFFF"/>
                </a:solidFill>
                <a:latin typeface="Consolas"/>
                <a:ea typeface="ＭＳ Ｐゴシック" charset="0"/>
                <a:cs typeface="Consolas"/>
              </a:rPr>
              <a:t>   subject: </a:t>
            </a:r>
            <a:r>
              <a:rPr lang="ja-JP" altLang="en-US" b="0" dirty="0">
                <a:solidFill>
                  <a:srgbClr val="FFFFFF"/>
                </a:solidFill>
                <a:latin typeface="Consolas"/>
                <a:ea typeface="ＭＳ Ｐゴシック" charset="0"/>
                <a:cs typeface="Consolas"/>
              </a:rPr>
              <a:t>“</a:t>
            </a:r>
            <a:r>
              <a:rPr lang="en-US" b="0" dirty="0">
                <a:solidFill>
                  <a:srgbClr val="FFFFFF"/>
                </a:solidFill>
                <a:latin typeface="Consolas"/>
                <a:ea typeface="ＭＳ Ｐゴシック" charset="0"/>
                <a:cs typeface="Consolas"/>
              </a:rPr>
              <a:t>...</a:t>
            </a:r>
            <a:r>
              <a:rPr lang="ja-JP" altLang="en-US" b="0" dirty="0">
                <a:solidFill>
                  <a:srgbClr val="FFFFFF"/>
                </a:solidFill>
                <a:latin typeface="Consolas"/>
                <a:ea typeface="ＭＳ Ｐゴシック" charset="0"/>
                <a:cs typeface="Consolas"/>
              </a:rPr>
              <a:t>”</a:t>
            </a:r>
            <a:r>
              <a:rPr lang="en-US" b="0" dirty="0">
                <a:solidFill>
                  <a:srgbClr val="FFFFFF"/>
                </a:solidFill>
                <a:latin typeface="Consolas"/>
                <a:ea typeface="ＭＳ Ｐゴシック" charset="0"/>
                <a:cs typeface="Consolas"/>
              </a:rPr>
              <a:t>, </a:t>
            </a:r>
          </a:p>
          <a:p>
            <a:pPr>
              <a:lnSpc>
                <a:spcPct val="100000"/>
              </a:lnSpc>
            </a:pPr>
            <a:r>
              <a:rPr lang="en-US" b="0" dirty="0">
                <a:solidFill>
                  <a:srgbClr val="FFFFFF"/>
                </a:solidFill>
                <a:latin typeface="Consolas"/>
                <a:ea typeface="ＭＳ Ｐゴシック" charset="0"/>
                <a:cs typeface="Consolas"/>
              </a:rPr>
              <a:t>   recipients: [], </a:t>
            </a:r>
          </a:p>
          <a:p>
            <a:pPr>
              <a:lnSpc>
                <a:spcPct val="100000"/>
              </a:lnSpc>
            </a:pPr>
            <a:r>
              <a:rPr lang="en-US" b="0" dirty="0">
                <a:solidFill>
                  <a:srgbClr val="FFFFFF"/>
                </a:solidFill>
                <a:latin typeface="Consolas"/>
                <a:ea typeface="ＭＳ Ｐゴシック" charset="0"/>
                <a:cs typeface="Consolas"/>
              </a:rPr>
              <a:t>   body: </a:t>
            </a:r>
            <a:r>
              <a:rPr lang="ja-JP" altLang="en-US" b="0" dirty="0">
                <a:solidFill>
                  <a:srgbClr val="FFFFFF"/>
                </a:solidFill>
                <a:latin typeface="Consolas"/>
                <a:ea typeface="ＭＳ Ｐゴシック" charset="0"/>
                <a:cs typeface="Consolas"/>
              </a:rPr>
              <a:t>“</a:t>
            </a:r>
            <a:r>
              <a:rPr lang="en-US" b="0" dirty="0">
                <a:solidFill>
                  <a:srgbClr val="FFFFFF"/>
                </a:solidFill>
                <a:latin typeface="Consolas"/>
                <a:ea typeface="ＭＳ Ｐゴシック" charset="0"/>
                <a:cs typeface="Consolas"/>
              </a:rPr>
              <a:t>...</a:t>
            </a:r>
            <a:r>
              <a:rPr lang="ja-JP" altLang="en-US" b="0" dirty="0">
                <a:solidFill>
                  <a:srgbClr val="FFFFFF"/>
                </a:solidFill>
                <a:latin typeface="Consolas"/>
                <a:ea typeface="ＭＳ Ｐゴシック" charset="0"/>
                <a:cs typeface="Consolas"/>
              </a:rPr>
              <a:t>”</a:t>
            </a:r>
            <a:r>
              <a:rPr lang="en-US" b="0" dirty="0">
                <a:solidFill>
                  <a:srgbClr val="FFFFFF"/>
                </a:solidFill>
                <a:latin typeface="Consolas"/>
                <a:ea typeface="ＭＳ Ｐゴシック" charset="0"/>
                <a:cs typeface="Consolas"/>
              </a:rPr>
              <a:t>, </a:t>
            </a:r>
          </a:p>
          <a:p>
            <a:pPr>
              <a:lnSpc>
                <a:spcPct val="100000"/>
              </a:lnSpc>
            </a:pPr>
            <a:r>
              <a:rPr lang="en-US" b="0" dirty="0">
                <a:solidFill>
                  <a:srgbClr val="FFFFFF"/>
                </a:solidFill>
                <a:latin typeface="Consolas"/>
                <a:ea typeface="ＭＳ Ｐゴシック" charset="0"/>
                <a:cs typeface="Consolas"/>
              </a:rPr>
              <a:t>   attachments: []</a:t>
            </a:r>
          </a:p>
          <a:p>
            <a:pPr>
              <a:lnSpc>
                <a:spcPct val="100000"/>
              </a:lnSpc>
            </a:pPr>
            <a:r>
              <a:rPr lang="en-US" b="0" dirty="0">
                <a:solidFill>
                  <a:srgbClr val="FFFFFF"/>
                </a:solidFill>
                <a:latin typeface="Consolas"/>
                <a:ea typeface="ＭＳ Ｐゴシック" charset="0"/>
                <a:cs typeface="Consolas"/>
              </a:rPr>
              <a:t>}</a:t>
            </a:r>
          </a:p>
          <a:p>
            <a:endParaRPr lang="en-US" dirty="0">
              <a:latin typeface="Consolas"/>
              <a:cs typeface="Consolas"/>
            </a:endParaRPr>
          </a:p>
        </p:txBody>
      </p:sp>
      <p:sp>
        <p:nvSpPr>
          <p:cNvPr id="3" name="Title 2"/>
          <p:cNvSpPr>
            <a:spLocks noGrp="1"/>
          </p:cNvSpPr>
          <p:nvPr>
            <p:ph type="title"/>
          </p:nvPr>
        </p:nvSpPr>
        <p:spPr/>
        <p:txBody>
          <a:bodyPr/>
          <a:lstStyle/>
          <a:p>
            <a:r>
              <a:rPr lang="en-US" dirty="0" smtClean="0"/>
              <a:t>Example: Email Storage </a:t>
            </a:r>
            <a:endParaRPr lang="en-US" dirty="0"/>
          </a:p>
        </p:txBody>
      </p:sp>
    </p:spTree>
    <p:extLst>
      <p:ext uri="{BB962C8B-B14F-4D97-AF65-F5344CB8AC3E}">
        <p14:creationId xmlns:p14="http://schemas.microsoft.com/office/powerpoint/2010/main" val="579175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Group 2"/>
          <p:cNvGraphicFramePr>
            <a:graphicFrameLocks noGrp="1"/>
          </p:cNvGraphicFramePr>
          <p:nvPr>
            <p:extLst/>
          </p:nvPr>
        </p:nvGraphicFramePr>
        <p:xfrm>
          <a:off x="357563" y="1223263"/>
          <a:ext cx="8470488" cy="5385074"/>
        </p:xfrm>
        <a:graphic>
          <a:graphicData uri="http://schemas.openxmlformats.org/drawingml/2006/table">
            <a:tbl>
              <a:tblPr/>
              <a:tblGrid>
                <a:gridCol w="1411748"/>
                <a:gridCol w="1411748"/>
                <a:gridCol w="1411748"/>
                <a:gridCol w="1411748"/>
                <a:gridCol w="1411748"/>
                <a:gridCol w="1411748"/>
              </a:tblGrid>
              <a:tr h="109684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a:ln>
                          <a:noFill/>
                        </a:ln>
                        <a:solidFill>
                          <a:srgbClr val="FFFFFF"/>
                        </a:solidFill>
                        <a:effectLst>
                          <a:outerShdw blurRad="38100" dist="38100" dir="2700000" algn="tl">
                            <a:srgbClr val="DDDDDD"/>
                          </a:outerShdw>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Cardinality</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Write </a:t>
                      </a: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Scaling</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Query </a:t>
                      </a: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Isolation</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a:ln>
                            <a:noFill/>
                          </a:ln>
                          <a:solidFill>
                            <a:srgbClr val="FFFFFF"/>
                          </a:solidFill>
                          <a:effectLst/>
                          <a:latin typeface="Gill Sans" charset="0"/>
                          <a:ea typeface="ヒラギノ角ゴ ProN W3" charset="0"/>
                          <a:cs typeface="ヒラギノ角ゴ ProN W3" charset="0"/>
                          <a:sym typeface="Gill Sans" charset="0"/>
                        </a:rPr>
                        <a:t>Reliability</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Index</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Locality</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11297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118220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98813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98813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r>
            </a:tbl>
          </a:graphicData>
        </a:graphic>
      </p:graphicFrame>
      <p:sp>
        <p:nvSpPr>
          <p:cNvPr id="7" name="Title 2"/>
          <p:cNvSpPr txBox="1">
            <a:spLocks/>
          </p:cNvSpPr>
          <p:nvPr/>
        </p:nvSpPr>
        <p:spPr>
          <a:xfrm>
            <a:off x="628404" y="336143"/>
            <a:ext cx="7898954" cy="851683"/>
          </a:xfrm>
          <a:prstGeom prst="rect">
            <a:avLst/>
          </a:prstGeom>
        </p:spPr>
        <p:txBody>
          <a:bodyPr/>
          <a:lstStyle>
            <a:lvl1pPr algn="l" defTabSz="457200" rtl="0" eaLnBrk="1" latinLnBrk="0" hangingPunct="1">
              <a:lnSpc>
                <a:spcPct val="90000"/>
              </a:lnSpc>
              <a:spcBef>
                <a:spcPct val="0"/>
              </a:spcBef>
              <a:buNone/>
              <a:defRPr sz="3600" b="1" i="0" kern="1200" cap="none" baseline="0">
                <a:solidFill>
                  <a:schemeClr val="accent1"/>
                </a:solidFill>
                <a:latin typeface="PT Sans"/>
                <a:ea typeface="+mj-ea"/>
                <a:cs typeface="PT Sans"/>
              </a:defRPr>
            </a:lvl1pPr>
          </a:lstStyle>
          <a:p>
            <a:r>
              <a:rPr lang="en-US" smtClean="0"/>
              <a:t>Example: Email Storage </a:t>
            </a:r>
            <a:endParaRPr lang="en-US" dirty="0"/>
          </a:p>
        </p:txBody>
      </p:sp>
    </p:spTree>
    <p:extLst>
      <p:ext uri="{BB962C8B-B14F-4D97-AF65-F5344CB8AC3E}">
        <p14:creationId xmlns:p14="http://schemas.microsoft.com/office/powerpoint/2010/main" val="2279080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Group 2"/>
          <p:cNvGraphicFramePr>
            <a:graphicFrameLocks noGrp="1"/>
          </p:cNvGraphicFramePr>
          <p:nvPr>
            <p:extLst/>
          </p:nvPr>
        </p:nvGraphicFramePr>
        <p:xfrm>
          <a:off x="357563" y="1223263"/>
          <a:ext cx="8470488" cy="5385074"/>
        </p:xfrm>
        <a:graphic>
          <a:graphicData uri="http://schemas.openxmlformats.org/drawingml/2006/table">
            <a:tbl>
              <a:tblPr/>
              <a:tblGrid>
                <a:gridCol w="1411748"/>
                <a:gridCol w="1411748"/>
                <a:gridCol w="1411748"/>
                <a:gridCol w="1411748"/>
                <a:gridCol w="1411748"/>
                <a:gridCol w="1411748"/>
              </a:tblGrid>
              <a:tr h="109684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a:ln>
                          <a:noFill/>
                        </a:ln>
                        <a:solidFill>
                          <a:srgbClr val="FFFFFF"/>
                        </a:solidFill>
                        <a:effectLst>
                          <a:outerShdw blurRad="38100" dist="38100" dir="2700000" algn="tl">
                            <a:srgbClr val="DDDDDD"/>
                          </a:outerShdw>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Cardinality</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Write </a:t>
                      </a: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Scaling</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Query </a:t>
                      </a: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Isolation</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a:ln>
                            <a:noFill/>
                          </a:ln>
                          <a:solidFill>
                            <a:srgbClr val="FFFFFF"/>
                          </a:solidFill>
                          <a:effectLst/>
                          <a:latin typeface="Gill Sans" charset="0"/>
                          <a:ea typeface="ヒラギノ角ゴ ProN W3" charset="0"/>
                          <a:cs typeface="ヒラギノ角ゴ ProN W3" charset="0"/>
                          <a:sym typeface="Gill Sans" charset="0"/>
                        </a:rPr>
                        <a:t>Reliability</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Index</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Locality</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11297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_id</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Doc level</a:t>
                      </a: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One shard</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Scatter/gather</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All users affected</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Good</a:t>
                      </a: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118220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98813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98813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r>
            </a:tbl>
          </a:graphicData>
        </a:graphic>
      </p:graphicFrame>
      <p:sp>
        <p:nvSpPr>
          <p:cNvPr id="4" name="Title 2"/>
          <p:cNvSpPr txBox="1">
            <a:spLocks/>
          </p:cNvSpPr>
          <p:nvPr/>
        </p:nvSpPr>
        <p:spPr>
          <a:xfrm>
            <a:off x="628404" y="336143"/>
            <a:ext cx="7898954" cy="851683"/>
          </a:xfrm>
          <a:prstGeom prst="rect">
            <a:avLst/>
          </a:prstGeom>
        </p:spPr>
        <p:txBody>
          <a:bodyPr/>
          <a:lstStyle>
            <a:lvl1pPr algn="l" defTabSz="457200" rtl="0" eaLnBrk="1" latinLnBrk="0" hangingPunct="1">
              <a:lnSpc>
                <a:spcPct val="90000"/>
              </a:lnSpc>
              <a:spcBef>
                <a:spcPct val="0"/>
              </a:spcBef>
              <a:buNone/>
              <a:defRPr sz="3600" b="1" i="0" kern="1200" cap="none" baseline="0">
                <a:solidFill>
                  <a:schemeClr val="accent1"/>
                </a:solidFill>
                <a:latin typeface="PT Sans"/>
                <a:ea typeface="+mj-ea"/>
                <a:cs typeface="PT Sans"/>
              </a:defRPr>
            </a:lvl1pPr>
          </a:lstStyle>
          <a:p>
            <a:r>
              <a:rPr lang="en-US" smtClean="0"/>
              <a:t>Example: Email Storage </a:t>
            </a:r>
            <a:endParaRPr lang="en-US" dirty="0"/>
          </a:p>
        </p:txBody>
      </p:sp>
    </p:spTree>
    <p:extLst>
      <p:ext uri="{BB962C8B-B14F-4D97-AF65-F5344CB8AC3E}">
        <p14:creationId xmlns:p14="http://schemas.microsoft.com/office/powerpoint/2010/main" val="1815814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Group 2"/>
          <p:cNvGraphicFramePr>
            <a:graphicFrameLocks noGrp="1"/>
          </p:cNvGraphicFramePr>
          <p:nvPr>
            <p:extLst/>
          </p:nvPr>
        </p:nvGraphicFramePr>
        <p:xfrm>
          <a:off x="357563" y="1223263"/>
          <a:ext cx="8470488" cy="5385074"/>
        </p:xfrm>
        <a:graphic>
          <a:graphicData uri="http://schemas.openxmlformats.org/drawingml/2006/table">
            <a:tbl>
              <a:tblPr/>
              <a:tblGrid>
                <a:gridCol w="1411748"/>
                <a:gridCol w="1411748"/>
                <a:gridCol w="1411748"/>
                <a:gridCol w="1411748"/>
                <a:gridCol w="1411748"/>
                <a:gridCol w="1411748"/>
              </a:tblGrid>
              <a:tr h="109684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a:ln>
                          <a:noFill/>
                        </a:ln>
                        <a:solidFill>
                          <a:srgbClr val="FFFFFF"/>
                        </a:solidFill>
                        <a:effectLst>
                          <a:outerShdw blurRad="38100" dist="38100" dir="2700000" algn="tl">
                            <a:srgbClr val="DDDDDD"/>
                          </a:outerShdw>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Cardinality</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Write </a:t>
                      </a: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Scaling</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Query </a:t>
                      </a: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Isolation</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Reliability</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Index</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Locality</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11297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_id</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Doc level</a:t>
                      </a: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One shard</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Scatter/gather</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All users affected</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Good</a:t>
                      </a: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118220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hash(_id)</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FF66"/>
                          </a:solidFill>
                          <a:effectLst/>
                          <a:latin typeface="Gill Sans" charset="0"/>
                          <a:ea typeface="ヒラギノ角ゴ ProN W3" charset="0"/>
                          <a:cs typeface="ヒラギノ角ゴ ProN W3" charset="0"/>
                          <a:sym typeface="Gill Sans" charset="0"/>
                        </a:rPr>
                        <a:t>Hash level</a:t>
                      </a:r>
                      <a:endParaRPr kumimoji="0" lang="en-US" sz="2100" b="0" i="0" u="none" strike="noStrike" cap="none" normalizeH="0" baseline="0" dirty="0">
                        <a:ln>
                          <a:noFill/>
                        </a:ln>
                        <a:solidFill>
                          <a:srgbClr val="FF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All Shards</a:t>
                      </a: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Scatter/gather</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All users affected</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Poor</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98813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98813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r>
            </a:tbl>
          </a:graphicData>
        </a:graphic>
      </p:graphicFrame>
      <p:sp>
        <p:nvSpPr>
          <p:cNvPr id="4" name="Title 2"/>
          <p:cNvSpPr txBox="1">
            <a:spLocks/>
          </p:cNvSpPr>
          <p:nvPr/>
        </p:nvSpPr>
        <p:spPr>
          <a:xfrm>
            <a:off x="628404" y="336143"/>
            <a:ext cx="7898954" cy="851683"/>
          </a:xfrm>
          <a:prstGeom prst="rect">
            <a:avLst/>
          </a:prstGeom>
        </p:spPr>
        <p:txBody>
          <a:bodyPr/>
          <a:lstStyle>
            <a:lvl1pPr algn="l" defTabSz="457200" rtl="0" eaLnBrk="1" latinLnBrk="0" hangingPunct="1">
              <a:lnSpc>
                <a:spcPct val="90000"/>
              </a:lnSpc>
              <a:spcBef>
                <a:spcPct val="0"/>
              </a:spcBef>
              <a:buNone/>
              <a:defRPr sz="3600" b="1" i="0" kern="1200" cap="none" baseline="0">
                <a:solidFill>
                  <a:schemeClr val="accent1"/>
                </a:solidFill>
                <a:latin typeface="PT Sans"/>
                <a:ea typeface="+mj-ea"/>
                <a:cs typeface="PT Sans"/>
              </a:defRPr>
            </a:lvl1pPr>
          </a:lstStyle>
          <a:p>
            <a:r>
              <a:rPr lang="en-US" smtClean="0"/>
              <a:t>Example: Email Storage </a:t>
            </a:r>
            <a:endParaRPr lang="en-US" dirty="0"/>
          </a:p>
        </p:txBody>
      </p:sp>
    </p:spTree>
    <p:extLst>
      <p:ext uri="{BB962C8B-B14F-4D97-AF65-F5344CB8AC3E}">
        <p14:creationId xmlns:p14="http://schemas.microsoft.com/office/powerpoint/2010/main" val="3946950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Group 2"/>
          <p:cNvGraphicFramePr>
            <a:graphicFrameLocks noGrp="1"/>
          </p:cNvGraphicFramePr>
          <p:nvPr>
            <p:extLst/>
          </p:nvPr>
        </p:nvGraphicFramePr>
        <p:xfrm>
          <a:off x="357563" y="1223263"/>
          <a:ext cx="8470488" cy="5385074"/>
        </p:xfrm>
        <a:graphic>
          <a:graphicData uri="http://schemas.openxmlformats.org/drawingml/2006/table">
            <a:tbl>
              <a:tblPr/>
              <a:tblGrid>
                <a:gridCol w="1411748"/>
                <a:gridCol w="1411748"/>
                <a:gridCol w="1411748"/>
                <a:gridCol w="1411748"/>
                <a:gridCol w="1411748"/>
                <a:gridCol w="1411748"/>
              </a:tblGrid>
              <a:tr h="109684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a:ln>
                          <a:noFill/>
                        </a:ln>
                        <a:solidFill>
                          <a:srgbClr val="FFFFFF"/>
                        </a:solidFill>
                        <a:effectLst>
                          <a:outerShdw blurRad="38100" dist="38100" dir="2700000" algn="tl">
                            <a:srgbClr val="DDDDDD"/>
                          </a:outerShdw>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Cardinality</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Write </a:t>
                      </a: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Scaling</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Query </a:t>
                      </a: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Isolation</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a:ln>
                            <a:noFill/>
                          </a:ln>
                          <a:solidFill>
                            <a:srgbClr val="FFFFFF"/>
                          </a:solidFill>
                          <a:effectLst/>
                          <a:latin typeface="Gill Sans" charset="0"/>
                          <a:ea typeface="ヒラギノ角ゴ ProN W3" charset="0"/>
                          <a:cs typeface="ヒラギノ角ゴ ProN W3" charset="0"/>
                          <a:sym typeface="Gill Sans" charset="0"/>
                        </a:rPr>
                        <a:t>Reliability</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Index</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Locality</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11297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_id</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Doc level</a:t>
                      </a: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One shard</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Scatter/gather</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All users affected</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Good</a:t>
                      </a: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118220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hash(_id)</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FF66"/>
                          </a:solidFill>
                          <a:effectLst/>
                          <a:latin typeface="Gill Sans" charset="0"/>
                          <a:ea typeface="ヒラギノ角ゴ ProN W3" charset="0"/>
                          <a:cs typeface="ヒラギノ角ゴ ProN W3" charset="0"/>
                          <a:sym typeface="Gill Sans" charset="0"/>
                        </a:rPr>
                        <a:t>Hash level</a:t>
                      </a:r>
                      <a:endParaRPr kumimoji="0" lang="en-US" sz="2100" b="0" i="0" u="none" strike="noStrike" cap="none" normalizeH="0" baseline="0" dirty="0">
                        <a:ln>
                          <a:noFill/>
                        </a:ln>
                        <a:solidFill>
                          <a:srgbClr val="FF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All Shards</a:t>
                      </a: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Scatter/gather</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All users affected</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Poor</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98813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user</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Many docs</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All Shards</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algn="ct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Targeted</a:t>
                      </a:r>
                      <a:endParaRPr lang="en-US" sz="2100" dirty="0">
                        <a:solidFill>
                          <a:srgbClr val="00A49E"/>
                        </a:solidFill>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algn="ctr"/>
                      <a:r>
                        <a:rPr kumimoji="0" lang="en-US" sz="18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Some users affected</a:t>
                      </a:r>
                      <a:endParaRPr lang="en-US" dirty="0">
                        <a:solidFill>
                          <a:srgbClr val="008000"/>
                        </a:solidFill>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Good</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98813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endParaRPr lang="en-US" dirty="0">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r>
            </a:tbl>
          </a:graphicData>
        </a:graphic>
      </p:graphicFrame>
      <p:sp>
        <p:nvSpPr>
          <p:cNvPr id="4" name="Title 2"/>
          <p:cNvSpPr txBox="1">
            <a:spLocks/>
          </p:cNvSpPr>
          <p:nvPr/>
        </p:nvSpPr>
        <p:spPr>
          <a:xfrm>
            <a:off x="628404" y="336143"/>
            <a:ext cx="7898954" cy="851683"/>
          </a:xfrm>
          <a:prstGeom prst="rect">
            <a:avLst/>
          </a:prstGeom>
        </p:spPr>
        <p:txBody>
          <a:bodyPr/>
          <a:lstStyle>
            <a:lvl1pPr algn="l" defTabSz="457200" rtl="0" eaLnBrk="1" latinLnBrk="0" hangingPunct="1">
              <a:lnSpc>
                <a:spcPct val="90000"/>
              </a:lnSpc>
              <a:spcBef>
                <a:spcPct val="0"/>
              </a:spcBef>
              <a:buNone/>
              <a:defRPr sz="3600" b="1" i="0" kern="1200" cap="none" baseline="0">
                <a:solidFill>
                  <a:schemeClr val="accent1"/>
                </a:solidFill>
                <a:latin typeface="PT Sans"/>
                <a:ea typeface="+mj-ea"/>
                <a:cs typeface="PT Sans"/>
              </a:defRPr>
            </a:lvl1pPr>
          </a:lstStyle>
          <a:p>
            <a:r>
              <a:rPr lang="en-US" smtClean="0"/>
              <a:t>Example: Email Storage </a:t>
            </a:r>
            <a:endParaRPr lang="en-US" dirty="0"/>
          </a:p>
        </p:txBody>
      </p:sp>
    </p:spTree>
    <p:extLst>
      <p:ext uri="{BB962C8B-B14F-4D97-AF65-F5344CB8AC3E}">
        <p14:creationId xmlns:p14="http://schemas.microsoft.com/office/powerpoint/2010/main" val="1790034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Group 2"/>
          <p:cNvGraphicFramePr>
            <a:graphicFrameLocks noGrp="1"/>
          </p:cNvGraphicFramePr>
          <p:nvPr>
            <p:extLst/>
          </p:nvPr>
        </p:nvGraphicFramePr>
        <p:xfrm>
          <a:off x="357563" y="1223263"/>
          <a:ext cx="8470488" cy="5385074"/>
        </p:xfrm>
        <a:graphic>
          <a:graphicData uri="http://schemas.openxmlformats.org/drawingml/2006/table">
            <a:tbl>
              <a:tblPr/>
              <a:tblGrid>
                <a:gridCol w="1411748"/>
                <a:gridCol w="1411748"/>
                <a:gridCol w="1411748"/>
                <a:gridCol w="1411748"/>
                <a:gridCol w="1411748"/>
                <a:gridCol w="1411748"/>
              </a:tblGrid>
              <a:tr h="109684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sz="2100" b="0" i="0" u="none" strike="noStrike" cap="none" normalizeH="0" baseline="0">
                        <a:ln>
                          <a:noFill/>
                        </a:ln>
                        <a:solidFill>
                          <a:srgbClr val="FFFFFF"/>
                        </a:solidFill>
                        <a:effectLst>
                          <a:outerShdw blurRad="38100" dist="38100" dir="2700000" algn="tl">
                            <a:srgbClr val="DDDDDD"/>
                          </a:outerShdw>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Cardinality</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Write </a:t>
                      </a: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Scaling</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Query </a:t>
                      </a: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Isolation</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a:ln>
                            <a:noFill/>
                          </a:ln>
                          <a:solidFill>
                            <a:srgbClr val="FFFFFF"/>
                          </a:solidFill>
                          <a:effectLst/>
                          <a:latin typeface="Gill Sans" charset="0"/>
                          <a:ea typeface="ヒラギノ角ゴ ProN W3" charset="0"/>
                          <a:cs typeface="ヒラギノ角ゴ ProN W3" charset="0"/>
                          <a:sym typeface="Gill Sans" charset="0"/>
                        </a:rPr>
                        <a:t>Reliability</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rPr>
                        <a:t>Index</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Locality</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112976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_id</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Doc level</a:t>
                      </a: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One shard</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Scatter/gather</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All users affected</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Good</a:t>
                      </a: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1182203">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hash(_id)</a:t>
                      </a:r>
                      <a:endParaRPr kumimoji="0" lang="en-US" sz="2100" b="0" i="0" u="none" strike="noStrike" cap="none" normalizeH="0" baseline="0" dirty="0">
                        <a:ln>
                          <a:noFill/>
                        </a:ln>
                        <a:solidFill>
                          <a:srgbClr val="FFFFFF"/>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FF66"/>
                          </a:solidFill>
                          <a:effectLst/>
                          <a:latin typeface="Gill Sans" charset="0"/>
                          <a:ea typeface="ヒラギノ角ゴ ProN W3" charset="0"/>
                          <a:cs typeface="ヒラギノ角ゴ ProN W3" charset="0"/>
                          <a:sym typeface="Gill Sans" charset="0"/>
                        </a:rPr>
                        <a:t>Hash level</a:t>
                      </a:r>
                      <a:endParaRPr kumimoji="0" lang="en-US" sz="2100" b="0" i="0" u="none" strike="noStrike" cap="none" normalizeH="0" baseline="0" dirty="0">
                        <a:ln>
                          <a:noFill/>
                        </a:ln>
                        <a:solidFill>
                          <a:srgbClr val="FF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All Shards</a:t>
                      </a:r>
                      <a:endParaRPr kumimoji="0" lang="en-US" sz="2100" b="0" i="0" u="none" strike="noStrike" cap="none" normalizeH="0" baseline="0" dirty="0">
                        <a:ln>
                          <a:noFill/>
                        </a:ln>
                        <a:solidFill>
                          <a:srgbClr val="66FF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Scatter/gather</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All users affected</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Poor</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98813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user</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6666"/>
                          </a:solidFill>
                          <a:effectLst/>
                          <a:latin typeface="Gill Sans" charset="0"/>
                          <a:ea typeface="ヒラギノ角ゴ ProN W3" charset="0"/>
                          <a:cs typeface="ヒラギノ角ゴ ProN W3" charset="0"/>
                          <a:sym typeface="Gill Sans" charset="0"/>
                        </a:rPr>
                        <a:t>Many docs</a:t>
                      </a:r>
                      <a:endParaRPr kumimoji="0" lang="en-US" sz="2100" b="0" i="0" u="none" strike="noStrike" cap="none" normalizeH="0" baseline="0" dirty="0">
                        <a:ln>
                          <a:noFill/>
                        </a:ln>
                        <a:solidFill>
                          <a:srgbClr val="FF6666"/>
                        </a:solidFill>
                        <a:effectLst/>
                        <a:latin typeface="Gill Sans" charset="0"/>
                        <a:ea typeface="ヒラギノ角ゴ ProN W3" charset="0"/>
                        <a:cs typeface="ヒラギノ角ゴ ProN W3" charset="0"/>
                        <a:sym typeface="Gill Sans" charset="0"/>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All Shards</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algn="ct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Targeted</a:t>
                      </a:r>
                      <a:endParaRPr lang="en-US" sz="2100" dirty="0">
                        <a:solidFill>
                          <a:srgbClr val="00A49E"/>
                        </a:solidFill>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algn="ctr"/>
                      <a:r>
                        <a:rPr kumimoji="0" lang="en-US" sz="18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Some users affected</a:t>
                      </a:r>
                      <a:endParaRPr lang="en-US" dirty="0">
                        <a:solidFill>
                          <a:srgbClr val="008000"/>
                        </a:solidFill>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Good</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tx1"/>
                    </a:solidFill>
                  </a:tcPr>
                </a:tc>
              </a:tr>
              <a:tr h="988130">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2100" b="0" i="0" u="none" strike="noStrike" cap="none" normalizeH="0" baseline="0" dirty="0" smtClean="0">
                          <a:ln>
                            <a:noFill/>
                          </a:ln>
                          <a:solidFill>
                            <a:srgbClr val="FFFFFF"/>
                          </a:solidFill>
                          <a:effectLst/>
                          <a:latin typeface="Gill Sans" charset="0"/>
                          <a:ea typeface="ヒラギノ角ゴ ProN W3" charset="0"/>
                          <a:cs typeface="ヒラギノ角ゴ ProN W3" charset="0"/>
                          <a:sym typeface="Gill Sans" charset="0"/>
                        </a:rPr>
                        <a:t>user, time</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defRPr/>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Doc level</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All Shards</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21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Targeted</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Some users affected</a:t>
                      </a:r>
                      <a:endParaRPr lang="en-US" dirty="0" smtClean="0">
                        <a:solidFill>
                          <a:srgbClr val="008000"/>
                        </a:solidFill>
                        <a:effectLst/>
                      </a:endParaRP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rgbClr val="66FF66"/>
                          </a:solidFill>
                          <a:effectLst/>
                          <a:latin typeface="Gill Sans" charset="0"/>
                          <a:ea typeface="ヒラギノ角ゴ ProN W3" charset="0"/>
                          <a:cs typeface="ヒラギノ角ゴ ProN W3" charset="0"/>
                          <a:sym typeface="Gill Sans" charset="0"/>
                        </a:rPr>
                        <a:t>Good</a:t>
                      </a:r>
                    </a:p>
                  </a:txBody>
                  <a:tcPr marL="35719" marR="35719" marT="0" marB="0"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rgbClr val="FFFF66"/>
                      </a:solidFill>
                      <a:prstDash val="solid"/>
                      <a:round/>
                      <a:headEnd type="none" w="med" len="med"/>
                      <a:tailEnd type="none" w="med" len="med"/>
                    </a:lnB>
                    <a:lnTlToBr>
                      <a:noFill/>
                    </a:lnTlToBr>
                    <a:lnBlToTr>
                      <a:noFill/>
                    </a:lnBlToTr>
                    <a:solidFill>
                      <a:schemeClr val="tx1"/>
                    </a:solidFill>
                  </a:tcPr>
                </a:tc>
              </a:tr>
            </a:tbl>
          </a:graphicData>
        </a:graphic>
      </p:graphicFrame>
      <p:sp>
        <p:nvSpPr>
          <p:cNvPr id="4" name="Title 2"/>
          <p:cNvSpPr txBox="1">
            <a:spLocks/>
          </p:cNvSpPr>
          <p:nvPr/>
        </p:nvSpPr>
        <p:spPr>
          <a:xfrm>
            <a:off x="628404" y="336143"/>
            <a:ext cx="7898954" cy="851683"/>
          </a:xfrm>
          <a:prstGeom prst="rect">
            <a:avLst/>
          </a:prstGeom>
        </p:spPr>
        <p:txBody>
          <a:bodyPr/>
          <a:lstStyle>
            <a:lvl1pPr algn="l" defTabSz="457200" rtl="0" eaLnBrk="1" latinLnBrk="0" hangingPunct="1">
              <a:lnSpc>
                <a:spcPct val="90000"/>
              </a:lnSpc>
              <a:spcBef>
                <a:spcPct val="0"/>
              </a:spcBef>
              <a:buNone/>
              <a:defRPr sz="3600" b="1" i="0" kern="1200" cap="none" baseline="0">
                <a:solidFill>
                  <a:schemeClr val="accent1"/>
                </a:solidFill>
                <a:latin typeface="PT Sans"/>
                <a:ea typeface="+mj-ea"/>
                <a:cs typeface="PT Sans"/>
              </a:defRPr>
            </a:lvl1pPr>
          </a:lstStyle>
          <a:p>
            <a:r>
              <a:rPr lang="en-US" smtClean="0"/>
              <a:t>Example: Email Storage </a:t>
            </a:r>
            <a:endParaRPr lang="en-US" dirty="0"/>
          </a:p>
        </p:txBody>
      </p:sp>
    </p:spTree>
    <p:extLst>
      <p:ext uri="{BB962C8B-B14F-4D97-AF65-F5344CB8AC3E}">
        <p14:creationId xmlns:p14="http://schemas.microsoft.com/office/powerpoint/2010/main" val="574460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I get up and running?</a:t>
            </a:r>
            <a:endParaRPr lang="en-US" dirty="0"/>
          </a:p>
        </p:txBody>
      </p:sp>
    </p:spTree>
    <p:extLst>
      <p:ext uri="{BB962C8B-B14F-4D97-AF65-F5344CB8AC3E}">
        <p14:creationId xmlns:p14="http://schemas.microsoft.com/office/powerpoint/2010/main" val="737231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Do you need to Shard?</a:t>
            </a:r>
            <a:endParaRPr lang="en-US" dirty="0"/>
          </a:p>
        </p:txBody>
      </p:sp>
    </p:spTree>
    <p:extLst>
      <p:ext uri="{BB962C8B-B14F-4D97-AF65-F5344CB8AC3E}">
        <p14:creationId xmlns:p14="http://schemas.microsoft.com/office/powerpoint/2010/main" val="15560339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5 Steps</a:t>
            </a:r>
            <a:endParaRPr lang="en-US" dirty="0"/>
          </a:p>
        </p:txBody>
      </p:sp>
      <p:sp>
        <p:nvSpPr>
          <p:cNvPr id="4" name="Text Placeholder 3"/>
          <p:cNvSpPr>
            <a:spLocks noGrp="1"/>
          </p:cNvSpPr>
          <p:nvPr>
            <p:ph type="body" sz="quarter" idx="11"/>
          </p:nvPr>
        </p:nvSpPr>
        <p:spPr/>
        <p:txBody>
          <a:bodyPr/>
          <a:lstStyle/>
          <a:p>
            <a:r>
              <a:rPr lang="en-US" dirty="0" smtClean="0"/>
              <a:t>Launch </a:t>
            </a:r>
            <a:r>
              <a:rPr lang="en-US" dirty="0" err="1" smtClean="0"/>
              <a:t>Config</a:t>
            </a:r>
            <a:r>
              <a:rPr lang="en-US" dirty="0" smtClean="0"/>
              <a:t> Servers</a:t>
            </a:r>
          </a:p>
          <a:p>
            <a:r>
              <a:rPr lang="en-US" dirty="0" smtClean="0"/>
              <a:t>Launch Mongos</a:t>
            </a:r>
          </a:p>
          <a:p>
            <a:r>
              <a:rPr lang="en-US" dirty="0"/>
              <a:t>Launch </a:t>
            </a:r>
            <a:r>
              <a:rPr lang="en-US" dirty="0" smtClean="0"/>
              <a:t>Shards</a:t>
            </a:r>
          </a:p>
          <a:p>
            <a:r>
              <a:rPr lang="en-US" dirty="0" smtClean="0"/>
              <a:t>Add Shards</a:t>
            </a:r>
          </a:p>
          <a:p>
            <a:r>
              <a:rPr lang="en-US" dirty="0" smtClean="0"/>
              <a:t>Enable </a:t>
            </a:r>
            <a:r>
              <a:rPr lang="en-US" dirty="0" err="1" smtClean="0"/>
              <a:t>Sharding</a:t>
            </a:r>
            <a:endParaRPr lang="en-US" dirty="0" smtClean="0"/>
          </a:p>
        </p:txBody>
      </p:sp>
      <p:sp>
        <p:nvSpPr>
          <p:cNvPr id="5" name="TextBox 4"/>
          <p:cNvSpPr txBox="1"/>
          <p:nvPr/>
        </p:nvSpPr>
        <p:spPr>
          <a:xfrm>
            <a:off x="3773617" y="350455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29939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Launch </a:t>
            </a:r>
            <a:r>
              <a:rPr lang="en-US" dirty="0" err="1" smtClean="0"/>
              <a:t>Config</a:t>
            </a:r>
            <a:r>
              <a:rPr lang="en-US" dirty="0" smtClean="0"/>
              <a:t> Servers</a:t>
            </a:r>
            <a:endParaRPr lang="en-US" dirty="0"/>
          </a:p>
        </p:txBody>
      </p:sp>
      <p:sp>
        <p:nvSpPr>
          <p:cNvPr id="4" name="Text Placeholder 3"/>
          <p:cNvSpPr>
            <a:spLocks noGrp="1"/>
          </p:cNvSpPr>
          <p:nvPr>
            <p:ph type="body" sz="quarter" idx="11"/>
          </p:nvPr>
        </p:nvSpPr>
        <p:spPr/>
        <p:txBody>
          <a:bodyPr/>
          <a:lstStyle/>
          <a:p>
            <a:r>
              <a:rPr lang="en-US" sz="2400" dirty="0" err="1" smtClean="0">
                <a:latin typeface="Consolas" panose="020B0609020204030204" pitchFamily="49" charset="0"/>
                <a:cs typeface="Consolas" panose="020B0609020204030204" pitchFamily="49" charset="0"/>
              </a:rPr>
              <a:t>mongod</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configsvr</a:t>
            </a:r>
            <a:endParaRPr lang="en-US" sz="2400" dirty="0" smtClean="0">
              <a:latin typeface="Consolas" panose="020B0609020204030204" pitchFamily="49" charset="0"/>
              <a:cs typeface="Consolas" panose="020B0609020204030204" pitchFamily="49" charset="0"/>
            </a:endParaRPr>
          </a:p>
          <a:p>
            <a:r>
              <a:rPr lang="en-US" dirty="0" smtClean="0"/>
              <a:t>Starts 1 </a:t>
            </a:r>
            <a:r>
              <a:rPr lang="en-US" dirty="0" err="1" smtClean="0"/>
              <a:t>config</a:t>
            </a:r>
            <a:r>
              <a:rPr lang="en-US" dirty="0" smtClean="0"/>
              <a:t> server on the default port 27019</a:t>
            </a:r>
          </a:p>
          <a:p>
            <a:endParaRPr lang="en-US" dirty="0"/>
          </a:p>
        </p:txBody>
      </p:sp>
      <p:sp>
        <p:nvSpPr>
          <p:cNvPr id="8" name="Can 7"/>
          <p:cNvSpPr/>
          <p:nvPr/>
        </p:nvSpPr>
        <p:spPr>
          <a:xfrm>
            <a:off x="1210650" y="2985784"/>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
        <p:nvSpPr>
          <p:cNvPr id="9" name="Can 8"/>
          <p:cNvSpPr/>
          <p:nvPr/>
        </p:nvSpPr>
        <p:spPr>
          <a:xfrm>
            <a:off x="1231465" y="4456875"/>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
        <p:nvSpPr>
          <p:cNvPr id="10" name="Can 9"/>
          <p:cNvSpPr/>
          <p:nvPr/>
        </p:nvSpPr>
        <p:spPr>
          <a:xfrm>
            <a:off x="308681" y="3725651"/>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Tree>
    <p:extLst>
      <p:ext uri="{BB962C8B-B14F-4D97-AF65-F5344CB8AC3E}">
        <p14:creationId xmlns:p14="http://schemas.microsoft.com/office/powerpoint/2010/main" val="2060013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Launch Mongos</a:t>
            </a:r>
            <a:endParaRPr lang="en-US" dirty="0"/>
          </a:p>
        </p:txBody>
      </p:sp>
      <p:sp>
        <p:nvSpPr>
          <p:cNvPr id="4" name="Text Placeholder 3"/>
          <p:cNvSpPr>
            <a:spLocks noGrp="1"/>
          </p:cNvSpPr>
          <p:nvPr>
            <p:ph type="body" sz="quarter" idx="11"/>
          </p:nvPr>
        </p:nvSpPr>
        <p:spPr/>
        <p:txBody>
          <a:bodyPr/>
          <a:lstStyle/>
          <a:p>
            <a:r>
              <a:rPr lang="en-US" sz="2400" dirty="0">
                <a:latin typeface="Consolas" panose="020B0609020204030204" pitchFamily="49" charset="0"/>
                <a:cs typeface="Consolas" panose="020B0609020204030204" pitchFamily="49" charset="0"/>
              </a:rPr>
              <a:t>m</a:t>
            </a:r>
            <a:r>
              <a:rPr lang="en-US" sz="2400" dirty="0" smtClean="0">
                <a:latin typeface="Consolas" panose="020B0609020204030204" pitchFamily="49" charset="0"/>
                <a:cs typeface="Consolas" panose="020B0609020204030204" pitchFamily="49" charset="0"/>
              </a:rPr>
              <a:t>ongos –</a:t>
            </a:r>
            <a:r>
              <a:rPr lang="en-US" sz="2400" dirty="0" err="1" smtClean="0">
                <a:latin typeface="Consolas" panose="020B0609020204030204" pitchFamily="49" charset="0"/>
                <a:cs typeface="Consolas" panose="020B0609020204030204" pitchFamily="49" charset="0"/>
              </a:rPr>
              <a:t>configdb</a:t>
            </a:r>
            <a:r>
              <a:rPr lang="en-US" sz="2400" dirty="0" smtClean="0">
                <a:latin typeface="Consolas" panose="020B0609020204030204" pitchFamily="49" charset="0"/>
                <a:cs typeface="Consolas" panose="020B0609020204030204" pitchFamily="49" charset="0"/>
              </a:rPr>
              <a:t> hostname:27019,hostname2:27019,hostname3:27019</a:t>
            </a:r>
          </a:p>
          <a:p>
            <a:endParaRPr lang="en-US" dirty="0"/>
          </a:p>
        </p:txBody>
      </p:sp>
      <p:sp>
        <p:nvSpPr>
          <p:cNvPr id="17" name="Rounded Rectangle 16"/>
          <p:cNvSpPr/>
          <p:nvPr/>
        </p:nvSpPr>
        <p:spPr>
          <a:xfrm>
            <a:off x="3302659" y="2917107"/>
            <a:ext cx="1698171" cy="1149531"/>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Mongos</a:t>
            </a:r>
            <a:endParaRPr lang="en-US" dirty="0"/>
          </a:p>
        </p:txBody>
      </p:sp>
      <p:sp>
        <p:nvSpPr>
          <p:cNvPr id="18" name="Can 17"/>
          <p:cNvSpPr/>
          <p:nvPr/>
        </p:nvSpPr>
        <p:spPr>
          <a:xfrm>
            <a:off x="1210650" y="2985784"/>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
        <p:nvSpPr>
          <p:cNvPr id="19" name="Can 18"/>
          <p:cNvSpPr/>
          <p:nvPr/>
        </p:nvSpPr>
        <p:spPr>
          <a:xfrm>
            <a:off x="1231465" y="4456875"/>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
        <p:nvSpPr>
          <p:cNvPr id="20" name="Can 19"/>
          <p:cNvSpPr/>
          <p:nvPr/>
        </p:nvSpPr>
        <p:spPr>
          <a:xfrm>
            <a:off x="308681" y="3725651"/>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cxnSp>
        <p:nvCxnSpPr>
          <p:cNvPr id="21" name="Straight Arrow Connector 20"/>
          <p:cNvCxnSpPr>
            <a:stCxn id="17" idx="1"/>
          </p:cNvCxnSpPr>
          <p:nvPr/>
        </p:nvCxnSpPr>
        <p:spPr>
          <a:xfrm flipH="1">
            <a:off x="1879705" y="3491873"/>
            <a:ext cx="1422954" cy="649146"/>
          </a:xfrm>
          <a:prstGeom prst="straightConnector1">
            <a:avLst/>
          </a:prstGeom>
          <a:ln w="31750">
            <a:solidFill>
              <a:srgbClr val="3366FF"/>
            </a:solidFill>
            <a:headEnd type="triangle"/>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8553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Launch Shards</a:t>
            </a:r>
            <a:endParaRPr lang="en-US" dirty="0"/>
          </a:p>
        </p:txBody>
      </p:sp>
      <p:sp>
        <p:nvSpPr>
          <p:cNvPr id="4" name="Text Placeholder 3"/>
          <p:cNvSpPr>
            <a:spLocks noGrp="1"/>
          </p:cNvSpPr>
          <p:nvPr>
            <p:ph type="body" sz="quarter" idx="11"/>
          </p:nvPr>
        </p:nvSpPr>
        <p:spPr/>
        <p:txBody>
          <a:bodyPr/>
          <a:lstStyle/>
          <a:p>
            <a:r>
              <a:rPr lang="en-US" dirty="0" smtClean="0"/>
              <a:t>Nothing special, just like a normal replica set</a:t>
            </a:r>
            <a:endParaRPr lang="en-US" dirty="0"/>
          </a:p>
        </p:txBody>
      </p:sp>
      <p:grpSp>
        <p:nvGrpSpPr>
          <p:cNvPr id="5" name="Group 4"/>
          <p:cNvGrpSpPr/>
          <p:nvPr/>
        </p:nvGrpSpPr>
        <p:grpSpPr>
          <a:xfrm>
            <a:off x="5772114" y="3996572"/>
            <a:ext cx="1940127" cy="1757316"/>
            <a:chOff x="628404" y="2459414"/>
            <a:chExt cx="2255638" cy="1944144"/>
          </a:xfrm>
        </p:grpSpPr>
        <p:grpSp>
          <p:nvGrpSpPr>
            <p:cNvPr id="10" name="Group 9"/>
            <p:cNvGrpSpPr/>
            <p:nvPr/>
          </p:nvGrpSpPr>
          <p:grpSpPr>
            <a:xfrm>
              <a:off x="628404" y="2479538"/>
              <a:ext cx="2255638" cy="1924020"/>
              <a:chOff x="1519989" y="1614948"/>
              <a:chExt cx="4150895" cy="3669631"/>
            </a:xfrm>
          </p:grpSpPr>
          <p:sp>
            <p:nvSpPr>
              <p:cNvPr id="21" name="Rounded Rectangle 20"/>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Can 21"/>
              <p:cNvSpPr/>
              <p:nvPr/>
            </p:nvSpPr>
            <p:spPr>
              <a:xfrm>
                <a:off x="1989222" y="2164034"/>
                <a:ext cx="1070810" cy="1275348"/>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23" name="Can 22"/>
              <p:cNvSpPr/>
              <p:nvPr/>
            </p:nvSpPr>
            <p:spPr>
              <a:xfrm>
                <a:off x="4130842" y="2174416"/>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24" name="Can 23"/>
              <p:cNvSpPr/>
              <p:nvPr/>
            </p:nvSpPr>
            <p:spPr>
              <a:xfrm>
                <a:off x="3060032" y="3693695"/>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sp>
          <p:nvSpPr>
            <p:cNvPr id="7" name="TextBox 6"/>
            <p:cNvSpPr txBox="1"/>
            <p:nvPr/>
          </p:nvSpPr>
          <p:spPr>
            <a:xfrm>
              <a:off x="1283518" y="2459414"/>
              <a:ext cx="945410" cy="369332"/>
            </a:xfrm>
            <a:prstGeom prst="rect">
              <a:avLst/>
            </a:prstGeom>
            <a:noFill/>
            <a:ln>
              <a:noFill/>
            </a:ln>
          </p:spPr>
          <p:txBody>
            <a:bodyPr wrap="square" rtlCol="0">
              <a:spAutoFit/>
            </a:bodyPr>
            <a:lstStyle/>
            <a:p>
              <a:r>
                <a:rPr lang="en-US" dirty="0" smtClean="0"/>
                <a:t>Shard</a:t>
              </a:r>
              <a:endParaRPr lang="en-US" dirty="0"/>
            </a:p>
          </p:txBody>
        </p:sp>
      </p:grpSp>
      <p:sp>
        <p:nvSpPr>
          <p:cNvPr id="25" name="Rounded Rectangle 24"/>
          <p:cNvSpPr/>
          <p:nvPr/>
        </p:nvSpPr>
        <p:spPr>
          <a:xfrm>
            <a:off x="3302659" y="2917107"/>
            <a:ext cx="1698171" cy="1149531"/>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Mongos</a:t>
            </a:r>
            <a:endParaRPr lang="en-US" dirty="0"/>
          </a:p>
        </p:txBody>
      </p:sp>
      <p:sp>
        <p:nvSpPr>
          <p:cNvPr id="26" name="Can 25"/>
          <p:cNvSpPr/>
          <p:nvPr/>
        </p:nvSpPr>
        <p:spPr>
          <a:xfrm>
            <a:off x="1210650" y="2985784"/>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
        <p:nvSpPr>
          <p:cNvPr id="27" name="Can 26"/>
          <p:cNvSpPr/>
          <p:nvPr/>
        </p:nvSpPr>
        <p:spPr>
          <a:xfrm>
            <a:off x="1231465" y="4456875"/>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
        <p:nvSpPr>
          <p:cNvPr id="28" name="Can 27"/>
          <p:cNvSpPr/>
          <p:nvPr/>
        </p:nvSpPr>
        <p:spPr>
          <a:xfrm>
            <a:off x="308681" y="3725651"/>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cxnSp>
        <p:nvCxnSpPr>
          <p:cNvPr id="29" name="Straight Arrow Connector 28"/>
          <p:cNvCxnSpPr>
            <a:stCxn id="25" idx="1"/>
            <a:endCxn id="28" idx="4"/>
          </p:cNvCxnSpPr>
          <p:nvPr/>
        </p:nvCxnSpPr>
        <p:spPr>
          <a:xfrm flipH="1">
            <a:off x="1276890" y="3491873"/>
            <a:ext cx="2025769" cy="700312"/>
          </a:xfrm>
          <a:prstGeom prst="straightConnector1">
            <a:avLst/>
          </a:prstGeom>
          <a:ln w="31750">
            <a:solidFill>
              <a:srgbClr val="3366FF"/>
            </a:solidFill>
            <a:headEnd type="triangle"/>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674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Shards</a:t>
            </a:r>
            <a:endParaRPr lang="en-US" dirty="0"/>
          </a:p>
        </p:txBody>
      </p:sp>
      <p:sp>
        <p:nvSpPr>
          <p:cNvPr id="4" name="Text Placeholder 3"/>
          <p:cNvSpPr>
            <a:spLocks noGrp="1"/>
          </p:cNvSpPr>
          <p:nvPr>
            <p:ph type="body" sz="quarter" idx="11"/>
          </p:nvPr>
        </p:nvSpPr>
        <p:spPr/>
        <p:txBody>
          <a:bodyPr/>
          <a:lstStyle/>
          <a:p>
            <a:r>
              <a:rPr lang="en-US" dirty="0" smtClean="0">
                <a:latin typeface="+mj-lt"/>
                <a:cs typeface="Consolas" panose="020B0609020204030204" pitchFamily="49" charset="0"/>
              </a:rPr>
              <a:t>Connect to mongos via the shell</a:t>
            </a:r>
          </a:p>
          <a:p>
            <a:r>
              <a:rPr lang="en-US" sz="2400" dirty="0" err="1" smtClean="0">
                <a:latin typeface="Consolas" panose="020B0609020204030204" pitchFamily="49" charset="0"/>
                <a:cs typeface="Consolas" panose="020B0609020204030204" pitchFamily="49" charset="0"/>
              </a:rPr>
              <a:t>sh.addShard</a:t>
            </a:r>
            <a:r>
              <a:rPr lang="en-US" sz="2400" dirty="0" smtClean="0">
                <a:latin typeface="Consolas" panose="020B0609020204030204" pitchFamily="49" charset="0"/>
                <a:cs typeface="Consolas" panose="020B0609020204030204" pitchFamily="49" charset="0"/>
              </a:rPr>
              <a:t>(“&lt;</a:t>
            </a:r>
            <a:r>
              <a:rPr lang="en-US" sz="2400" dirty="0" err="1" smtClean="0">
                <a:latin typeface="Consolas" panose="020B0609020204030204" pitchFamily="49" charset="0"/>
                <a:cs typeface="Consolas" panose="020B0609020204030204" pitchFamily="49" charset="0"/>
              </a:rPr>
              <a:t>rsname</a:t>
            </a:r>
            <a:r>
              <a:rPr lang="en-US" sz="2400" dirty="0" smtClean="0">
                <a:latin typeface="Consolas" panose="020B0609020204030204" pitchFamily="49" charset="0"/>
                <a:cs typeface="Consolas" panose="020B0609020204030204" pitchFamily="49" charset="0"/>
              </a:rPr>
              <a:t>&gt;/&lt;</a:t>
            </a:r>
            <a:r>
              <a:rPr lang="en-US" sz="2400" dirty="0" err="1" smtClean="0">
                <a:latin typeface="Consolas" panose="020B0609020204030204" pitchFamily="49" charset="0"/>
                <a:cs typeface="Consolas" panose="020B0609020204030204" pitchFamily="49" charset="0"/>
              </a:rPr>
              <a:t>seedlist</a:t>
            </a:r>
            <a:r>
              <a:rPr lang="en-US" sz="2400" dirty="0" smtClean="0">
                <a:latin typeface="Consolas" panose="020B0609020204030204" pitchFamily="49" charset="0"/>
                <a:cs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grpSp>
        <p:nvGrpSpPr>
          <p:cNvPr id="5" name="Group 4"/>
          <p:cNvGrpSpPr/>
          <p:nvPr/>
        </p:nvGrpSpPr>
        <p:grpSpPr>
          <a:xfrm>
            <a:off x="5772114" y="3996572"/>
            <a:ext cx="1940127" cy="1757316"/>
            <a:chOff x="628404" y="2459414"/>
            <a:chExt cx="2255638" cy="1944144"/>
          </a:xfrm>
        </p:grpSpPr>
        <p:grpSp>
          <p:nvGrpSpPr>
            <p:cNvPr id="10" name="Group 9"/>
            <p:cNvGrpSpPr/>
            <p:nvPr/>
          </p:nvGrpSpPr>
          <p:grpSpPr>
            <a:xfrm>
              <a:off x="628404" y="2479538"/>
              <a:ext cx="2255638" cy="1924020"/>
              <a:chOff x="1519989" y="1614948"/>
              <a:chExt cx="4150895" cy="3669631"/>
            </a:xfrm>
          </p:grpSpPr>
          <p:sp>
            <p:nvSpPr>
              <p:cNvPr id="21" name="Rounded Rectangle 20"/>
              <p:cNvSpPr/>
              <p:nvPr/>
            </p:nvSpPr>
            <p:spPr>
              <a:xfrm>
                <a:off x="1519989" y="1614948"/>
                <a:ext cx="4150895" cy="3669631"/>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Can 21"/>
              <p:cNvSpPr/>
              <p:nvPr/>
            </p:nvSpPr>
            <p:spPr>
              <a:xfrm>
                <a:off x="1989222" y="2164034"/>
                <a:ext cx="1070810" cy="1275348"/>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23" name="Can 22"/>
              <p:cNvSpPr/>
              <p:nvPr/>
            </p:nvSpPr>
            <p:spPr>
              <a:xfrm>
                <a:off x="4130842" y="2174416"/>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24" name="Can 23"/>
              <p:cNvSpPr/>
              <p:nvPr/>
            </p:nvSpPr>
            <p:spPr>
              <a:xfrm>
                <a:off x="3060032" y="3693695"/>
                <a:ext cx="1070810" cy="1275348"/>
              </a:xfrm>
              <a:prstGeom prst="can">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grpSp>
        <p:sp>
          <p:nvSpPr>
            <p:cNvPr id="7" name="TextBox 6"/>
            <p:cNvSpPr txBox="1"/>
            <p:nvPr/>
          </p:nvSpPr>
          <p:spPr>
            <a:xfrm>
              <a:off x="1283518" y="2459414"/>
              <a:ext cx="945410" cy="369332"/>
            </a:xfrm>
            <a:prstGeom prst="rect">
              <a:avLst/>
            </a:prstGeom>
            <a:noFill/>
            <a:ln>
              <a:noFill/>
            </a:ln>
          </p:spPr>
          <p:txBody>
            <a:bodyPr wrap="square" rtlCol="0">
              <a:spAutoFit/>
            </a:bodyPr>
            <a:lstStyle/>
            <a:p>
              <a:r>
                <a:rPr lang="en-US" dirty="0" smtClean="0"/>
                <a:t>Shard</a:t>
              </a:r>
              <a:endParaRPr lang="en-US" dirty="0"/>
            </a:p>
          </p:txBody>
        </p:sp>
      </p:grpSp>
      <p:sp>
        <p:nvSpPr>
          <p:cNvPr id="25" name="Rounded Rectangle 24"/>
          <p:cNvSpPr/>
          <p:nvPr/>
        </p:nvSpPr>
        <p:spPr>
          <a:xfrm>
            <a:off x="3302659" y="2917107"/>
            <a:ext cx="1698171" cy="1149531"/>
          </a:xfrm>
          <a:prstGeom prst="round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Mongos</a:t>
            </a:r>
            <a:endParaRPr lang="en-US" dirty="0"/>
          </a:p>
        </p:txBody>
      </p:sp>
      <p:sp>
        <p:nvSpPr>
          <p:cNvPr id="26" name="Can 25"/>
          <p:cNvSpPr/>
          <p:nvPr/>
        </p:nvSpPr>
        <p:spPr>
          <a:xfrm>
            <a:off x="1210650" y="2985784"/>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
        <p:nvSpPr>
          <p:cNvPr id="27" name="Can 26"/>
          <p:cNvSpPr/>
          <p:nvPr/>
        </p:nvSpPr>
        <p:spPr>
          <a:xfrm>
            <a:off x="1231465" y="4456875"/>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sp>
        <p:nvSpPr>
          <p:cNvPr id="28" name="Can 27"/>
          <p:cNvSpPr/>
          <p:nvPr/>
        </p:nvSpPr>
        <p:spPr>
          <a:xfrm>
            <a:off x="308681" y="3725651"/>
            <a:ext cx="968209" cy="933068"/>
          </a:xfrm>
          <a:prstGeom prst="can">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err="1" smtClean="0">
                <a:solidFill>
                  <a:schemeClr val="tx1"/>
                </a:solidFill>
              </a:rPr>
              <a:t>Config</a:t>
            </a:r>
            <a:endParaRPr lang="en-US" dirty="0">
              <a:solidFill>
                <a:schemeClr val="tx1"/>
              </a:solidFill>
            </a:endParaRPr>
          </a:p>
        </p:txBody>
      </p:sp>
      <p:cxnSp>
        <p:nvCxnSpPr>
          <p:cNvPr id="29" name="Straight Arrow Connector 28"/>
          <p:cNvCxnSpPr>
            <a:stCxn id="25" idx="1"/>
            <a:endCxn id="28" idx="4"/>
          </p:cNvCxnSpPr>
          <p:nvPr/>
        </p:nvCxnSpPr>
        <p:spPr>
          <a:xfrm flipH="1">
            <a:off x="1276890" y="3491873"/>
            <a:ext cx="2025769" cy="700312"/>
          </a:xfrm>
          <a:prstGeom prst="straightConnector1">
            <a:avLst/>
          </a:prstGeom>
          <a:ln w="31750">
            <a:solidFill>
              <a:srgbClr val="3366FF"/>
            </a:solidFill>
            <a:headEnd type="triangle"/>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21" idx="1"/>
            <a:endCxn id="28" idx="4"/>
          </p:cNvCxnSpPr>
          <p:nvPr/>
        </p:nvCxnSpPr>
        <p:spPr>
          <a:xfrm flipH="1" flipV="1">
            <a:off x="1276890" y="4192185"/>
            <a:ext cx="4495224" cy="692140"/>
          </a:xfrm>
          <a:prstGeom prst="straightConnector1">
            <a:avLst/>
          </a:prstGeom>
          <a:ln w="31750">
            <a:solidFill>
              <a:srgbClr val="3366FF"/>
            </a:solidFill>
            <a:headEnd type="triangle"/>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5" idx="3"/>
            <a:endCxn id="21" idx="1"/>
          </p:cNvCxnSpPr>
          <p:nvPr/>
        </p:nvCxnSpPr>
        <p:spPr>
          <a:xfrm>
            <a:off x="5000830" y="3491873"/>
            <a:ext cx="771284" cy="1392452"/>
          </a:xfrm>
          <a:prstGeom prst="straightConnector1">
            <a:avLst/>
          </a:prstGeom>
          <a:ln w="31750">
            <a:solidFill>
              <a:srgbClr val="3366FF"/>
            </a:solidFill>
            <a:headEnd type="triangle"/>
            <a:tailEnd type="triangl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5300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91440" indent="0">
              <a:buNone/>
            </a:pPr>
            <a:r>
              <a:rPr lang="en-US" sz="2000" dirty="0" err="1" smtClean="0">
                <a:latin typeface="Consolas" panose="020B0609020204030204" pitchFamily="49" charset="0"/>
                <a:cs typeface="Consolas" panose="020B0609020204030204" pitchFamily="49" charset="0"/>
              </a:rPr>
              <a:t>db.runCommand</a:t>
            </a:r>
            <a:r>
              <a:rPr lang="en-US" sz="2000" dirty="0" smtClean="0">
                <a:latin typeface="Consolas" panose="020B0609020204030204" pitchFamily="49" charset="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listShards</a:t>
            </a:r>
            <a:r>
              <a:rPr lang="en-US" sz="2000" dirty="0" smtClean="0">
                <a:latin typeface="Consolas" panose="020B0609020204030204" pitchFamily="49" charset="0"/>
                <a:cs typeface="Consolas" panose="020B0609020204030204" pitchFamily="49" charset="0"/>
              </a:rPr>
              <a:t>: 1 })</a:t>
            </a:r>
            <a:br>
              <a:rPr lang="en-US" sz="2000" dirty="0" smtClean="0">
                <a:latin typeface="Consolas" panose="020B0609020204030204" pitchFamily="49" charset="0"/>
                <a:cs typeface="Consolas" panose="020B0609020204030204" pitchFamily="49" charset="0"/>
              </a:rPr>
            </a:br>
            <a:r>
              <a:rPr lang="pt-BR" sz="2000" dirty="0">
                <a:latin typeface="Consolas" panose="020B0609020204030204" pitchFamily="49" charset="0"/>
                <a:cs typeface="Consolas" panose="020B0609020204030204" pitchFamily="49" charset="0"/>
              </a:rPr>
              <a:t>{ </a:t>
            </a:r>
            <a:endParaRPr lang="pt-BR" sz="2000" dirty="0" smtClean="0">
              <a:latin typeface="Consolas" panose="020B0609020204030204" pitchFamily="49" charset="0"/>
              <a:cs typeface="Consolas" panose="020B0609020204030204" pitchFamily="49" charset="0"/>
            </a:endParaRPr>
          </a:p>
          <a:p>
            <a:pPr marL="91440" indent="0">
              <a:buNone/>
            </a:pPr>
            <a:r>
              <a:rPr lang="pt-BR" sz="2000" dirty="0">
                <a:latin typeface="Consolas" panose="020B0609020204030204" pitchFamily="49" charset="0"/>
                <a:cs typeface="Consolas" panose="020B0609020204030204" pitchFamily="49" charset="0"/>
              </a:rPr>
              <a:t> </a:t>
            </a:r>
            <a:r>
              <a:rPr lang="pt-BR" sz="2000" dirty="0" smtClean="0">
                <a:latin typeface="Consolas" panose="020B0609020204030204" pitchFamily="49" charset="0"/>
                <a:cs typeface="Consolas" panose="020B0609020204030204" pitchFamily="49" charset="0"/>
              </a:rPr>
              <a:t> shards </a:t>
            </a:r>
            <a:r>
              <a:rPr lang="pt-BR" sz="2000" dirty="0">
                <a:latin typeface="Consolas" panose="020B0609020204030204" pitchFamily="49" charset="0"/>
                <a:cs typeface="Consolas" panose="020B0609020204030204" pitchFamily="49" charset="0"/>
              </a:rPr>
              <a:t>: </a:t>
            </a:r>
            <a:r>
              <a:rPr lang="pt-BR" sz="2000" dirty="0" smtClean="0">
                <a:latin typeface="Consolas" panose="020B0609020204030204" pitchFamily="49" charset="0"/>
                <a:cs typeface="Consolas" panose="020B0609020204030204" pitchFamily="49" charset="0"/>
              </a:rPr>
              <a:t>[</a:t>
            </a:r>
          </a:p>
          <a:p>
            <a:pPr marL="91440" indent="0">
              <a:buNone/>
            </a:pPr>
            <a:r>
              <a:rPr lang="pt-BR" sz="2000" dirty="0">
                <a:latin typeface="Consolas" panose="020B0609020204030204" pitchFamily="49" charset="0"/>
                <a:cs typeface="Consolas" panose="020B0609020204030204" pitchFamily="49" charset="0"/>
              </a:rPr>
              <a:t> </a:t>
            </a:r>
            <a:r>
              <a:rPr lang="pt-BR" sz="2000" dirty="0" smtClean="0">
                <a:latin typeface="Consolas" panose="020B0609020204030204" pitchFamily="49" charset="0"/>
                <a:cs typeface="Consolas" panose="020B0609020204030204" pitchFamily="49" charset="0"/>
              </a:rPr>
              <a:t>   { _id: “shard0000”, host: “&lt;</a:t>
            </a:r>
            <a:r>
              <a:rPr lang="pt-BR" sz="2000" dirty="0">
                <a:latin typeface="Consolas" panose="020B0609020204030204" pitchFamily="49" charset="0"/>
                <a:cs typeface="Consolas" panose="020B0609020204030204" pitchFamily="49" charset="0"/>
              </a:rPr>
              <a:t>hostname&gt;:</a:t>
            </a:r>
            <a:r>
              <a:rPr lang="pt-BR" sz="2000" dirty="0" smtClean="0">
                <a:latin typeface="Consolas" panose="020B0609020204030204" pitchFamily="49" charset="0"/>
                <a:cs typeface="Consolas" panose="020B0609020204030204" pitchFamily="49" charset="0"/>
              </a:rPr>
              <a:t>27017” } </a:t>
            </a:r>
          </a:p>
          <a:p>
            <a:pPr marL="91440" indent="0">
              <a:buNone/>
            </a:pPr>
            <a:r>
              <a:rPr lang="pt-BR" sz="2000" dirty="0">
                <a:latin typeface="Consolas" panose="020B0609020204030204" pitchFamily="49" charset="0"/>
                <a:cs typeface="Consolas" panose="020B0609020204030204" pitchFamily="49" charset="0"/>
              </a:rPr>
              <a:t> </a:t>
            </a:r>
            <a:r>
              <a:rPr lang="pt-BR" sz="2000" dirty="0" smtClean="0">
                <a:latin typeface="Consolas" panose="020B0609020204030204" pitchFamily="49" charset="0"/>
                <a:cs typeface="Consolas" panose="020B0609020204030204" pitchFamily="49" charset="0"/>
              </a:rPr>
              <a:t> ],</a:t>
            </a:r>
          </a:p>
          <a:p>
            <a:pPr marL="91440" indent="0">
              <a:buNone/>
            </a:pPr>
            <a:r>
              <a:rPr lang="pt-BR" sz="2000" dirty="0">
                <a:latin typeface="Consolas" panose="020B0609020204030204" pitchFamily="49" charset="0"/>
                <a:cs typeface="Consolas" panose="020B0609020204030204" pitchFamily="49" charset="0"/>
              </a:rPr>
              <a:t> </a:t>
            </a:r>
            <a:r>
              <a:rPr lang="pt-BR" sz="2000" dirty="0" smtClean="0">
                <a:latin typeface="Consolas" panose="020B0609020204030204" pitchFamily="49" charset="0"/>
                <a:cs typeface="Consolas" panose="020B0609020204030204" pitchFamily="49" charset="0"/>
              </a:rPr>
              <a:t> “ok” </a:t>
            </a:r>
            <a:r>
              <a:rPr lang="pt-BR" sz="2000" dirty="0">
                <a:latin typeface="Consolas" panose="020B0609020204030204" pitchFamily="49" charset="0"/>
                <a:cs typeface="Consolas" panose="020B0609020204030204" pitchFamily="49" charset="0"/>
              </a:rPr>
              <a:t>: 1</a:t>
            </a:r>
            <a:br>
              <a:rPr lang="pt-BR" sz="2000" dirty="0">
                <a:latin typeface="Consolas" panose="020B0609020204030204" pitchFamily="49" charset="0"/>
                <a:cs typeface="Consolas" panose="020B0609020204030204" pitchFamily="49" charset="0"/>
              </a:rPr>
            </a:br>
            <a:r>
              <a:rPr lang="pt-BR" sz="2000" dirty="0" smtClean="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Verify that the shard was added</a:t>
            </a:r>
            <a:endParaRPr lang="en-US" dirty="0"/>
          </a:p>
        </p:txBody>
      </p:sp>
    </p:spTree>
    <p:extLst>
      <p:ext uri="{BB962C8B-B14F-4D97-AF65-F5344CB8AC3E}">
        <p14:creationId xmlns:p14="http://schemas.microsoft.com/office/powerpoint/2010/main" val="1104998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Enable </a:t>
            </a:r>
            <a:r>
              <a:rPr lang="en-US" dirty="0" err="1" smtClean="0"/>
              <a:t>Sharding</a:t>
            </a:r>
            <a:endParaRPr lang="en-US" dirty="0"/>
          </a:p>
        </p:txBody>
      </p:sp>
      <p:sp>
        <p:nvSpPr>
          <p:cNvPr id="7" name="Text Placeholder 6"/>
          <p:cNvSpPr>
            <a:spLocks noGrp="1"/>
          </p:cNvSpPr>
          <p:nvPr>
            <p:ph type="body" sz="quarter" idx="11"/>
          </p:nvPr>
        </p:nvSpPr>
        <p:spPr/>
        <p:txBody>
          <a:bodyPr/>
          <a:lstStyle/>
          <a:p>
            <a:r>
              <a:rPr lang="en-US" dirty="0" smtClean="0"/>
              <a:t>Enable </a:t>
            </a:r>
            <a:r>
              <a:rPr lang="en-US" dirty="0" err="1" smtClean="0"/>
              <a:t>sharding</a:t>
            </a:r>
            <a:r>
              <a:rPr lang="en-US" dirty="0" smtClean="0"/>
              <a:t> on a database</a:t>
            </a:r>
          </a:p>
          <a:p>
            <a:pPr lvl="1"/>
            <a:r>
              <a:rPr lang="en-US" sz="1800" dirty="0" err="1" smtClean="0">
                <a:latin typeface="Consolas" panose="020B0609020204030204" pitchFamily="49" charset="0"/>
                <a:cs typeface="Consolas" panose="020B0609020204030204" pitchFamily="49" charset="0"/>
              </a:rPr>
              <a:t>sh.enableSharding</a:t>
            </a:r>
            <a:r>
              <a:rPr lang="en-US" sz="1800" dirty="0" smtClean="0">
                <a:latin typeface="Consolas" panose="020B0609020204030204" pitchFamily="49" charset="0"/>
                <a:cs typeface="Consolas" panose="020B0609020204030204" pitchFamily="49" charset="0"/>
              </a:rPr>
              <a:t>(“&lt;</a:t>
            </a:r>
            <a:r>
              <a:rPr lang="en-US" sz="1800" dirty="0" err="1" smtClean="0">
                <a:latin typeface="Consolas" panose="020B0609020204030204" pitchFamily="49" charset="0"/>
                <a:cs typeface="Consolas" panose="020B0609020204030204" pitchFamily="49" charset="0"/>
              </a:rPr>
              <a:t>dbname</a:t>
            </a:r>
            <a:r>
              <a:rPr lang="en-US" sz="1800" dirty="0" smtClean="0">
                <a:latin typeface="Consolas" panose="020B0609020204030204" pitchFamily="49" charset="0"/>
                <a:cs typeface="Consolas" panose="020B0609020204030204" pitchFamily="49" charset="0"/>
              </a:rPr>
              <a:t>&gt;”)</a:t>
            </a:r>
          </a:p>
          <a:p>
            <a:r>
              <a:rPr lang="en-US" dirty="0" smtClean="0"/>
              <a:t>Shard a collection with the given key</a:t>
            </a:r>
          </a:p>
          <a:p>
            <a:pPr lvl="1"/>
            <a:r>
              <a:rPr lang="en-US" sz="1800" dirty="0" err="1" smtClean="0">
                <a:latin typeface="Consolas" panose="020B0609020204030204" pitchFamily="49" charset="0"/>
                <a:cs typeface="Consolas" panose="020B0609020204030204" pitchFamily="49" charset="0"/>
              </a:rPr>
              <a:t>sh.shardCollection</a:t>
            </a:r>
            <a:r>
              <a:rPr lang="en-US" sz="1800" dirty="0" smtClean="0">
                <a:latin typeface="Consolas" panose="020B0609020204030204" pitchFamily="49" charset="0"/>
                <a:cs typeface="Consolas" panose="020B0609020204030204" pitchFamily="49" charset="0"/>
              </a:rPr>
              <a:t>(“&lt;</a:t>
            </a:r>
            <a:r>
              <a:rPr lang="en-US" sz="1800" dirty="0" err="1" smtClean="0">
                <a:latin typeface="Consolas" panose="020B0609020204030204" pitchFamily="49" charset="0"/>
                <a:cs typeface="Consolas" panose="020B0609020204030204" pitchFamily="49" charset="0"/>
              </a:rPr>
              <a:t>dbname</a:t>
            </a:r>
            <a:r>
              <a:rPr lang="en-US" sz="1800" dirty="0" smtClean="0">
                <a:latin typeface="Consolas" panose="020B0609020204030204" pitchFamily="49" charset="0"/>
                <a:cs typeface="Consolas" panose="020B0609020204030204" pitchFamily="49" charset="0"/>
              </a:rPr>
              <a:t>&gt;.people”, { country: 1 })</a:t>
            </a:r>
          </a:p>
          <a:p>
            <a:pPr lvl="1"/>
            <a:r>
              <a:rPr lang="en-US" sz="1800" dirty="0" err="1" smtClean="0">
                <a:latin typeface="Consolas" panose="020B0609020204030204" pitchFamily="49" charset="0"/>
                <a:cs typeface="Consolas" panose="020B0609020204030204" pitchFamily="49" charset="0"/>
              </a:rPr>
              <a:t>sh.shardCollection</a:t>
            </a:r>
            <a:r>
              <a:rPr lang="en-US" sz="1800" dirty="0" smtClean="0">
                <a:latin typeface="Consolas" panose="020B0609020204030204" pitchFamily="49" charset="0"/>
                <a:cs typeface="Consolas" panose="020B0609020204030204" pitchFamily="49" charset="0"/>
              </a:rPr>
              <a:t>(“&lt;</a:t>
            </a:r>
            <a:r>
              <a:rPr lang="en-US" sz="1800" dirty="0" err="1" smtClean="0">
                <a:latin typeface="Consolas" panose="020B0609020204030204" pitchFamily="49" charset="0"/>
                <a:cs typeface="Consolas" panose="020B0609020204030204" pitchFamily="49" charset="0"/>
              </a:rPr>
              <a:t>dbname</a:t>
            </a:r>
            <a:r>
              <a:rPr lang="en-US" sz="1800" dirty="0" smtClean="0">
                <a:latin typeface="Consolas" panose="020B0609020204030204" pitchFamily="49" charset="0"/>
                <a:cs typeface="Consolas" panose="020B0609020204030204" pitchFamily="49" charset="0"/>
              </a:rPr>
              <a:t>&gt;”.cars”, { year: 1, </a:t>
            </a:r>
            <a:r>
              <a:rPr lang="en-US" sz="1800" dirty="0" err="1" smtClean="0">
                <a:latin typeface="Consolas" panose="020B0609020204030204" pitchFamily="49" charset="0"/>
                <a:cs typeface="Consolas" panose="020B0609020204030204" pitchFamily="49" charset="0"/>
              </a:rPr>
              <a:t>uniqueid</a:t>
            </a:r>
            <a:r>
              <a:rPr lang="en-US" sz="1800" dirty="0" smtClean="0">
                <a:latin typeface="Consolas" panose="020B0609020204030204" pitchFamily="49" charset="0"/>
                <a:cs typeface="Consolas" panose="020B0609020204030204" pitchFamily="49" charset="0"/>
              </a:rPr>
              <a:t>: 1})</a:t>
            </a:r>
          </a:p>
        </p:txBody>
      </p:sp>
    </p:spTree>
    <p:extLst>
      <p:ext uri="{BB962C8B-B14F-4D97-AF65-F5344CB8AC3E}">
        <p14:creationId xmlns:p14="http://schemas.microsoft.com/office/powerpoint/2010/main" val="4281884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Tag Aware Sharding</a:t>
            </a:r>
            <a:endParaRPr lang="en-US" dirty="0"/>
          </a:p>
        </p:txBody>
      </p:sp>
      <p:sp>
        <p:nvSpPr>
          <p:cNvPr id="4" name="Text Placeholder 3"/>
          <p:cNvSpPr>
            <a:spLocks noGrp="1"/>
          </p:cNvSpPr>
          <p:nvPr>
            <p:ph type="body" sz="quarter" idx="11"/>
          </p:nvPr>
        </p:nvSpPr>
        <p:spPr/>
        <p:txBody>
          <a:bodyPr>
            <a:normAutofit/>
          </a:bodyPr>
          <a:lstStyle/>
          <a:p>
            <a:r>
              <a:rPr lang="en-US" dirty="0"/>
              <a:t>Tag aware </a:t>
            </a:r>
            <a:r>
              <a:rPr lang="en-US" dirty="0" err="1"/>
              <a:t>sharding</a:t>
            </a:r>
            <a:r>
              <a:rPr lang="en-US" dirty="0"/>
              <a:t> allows you to control the distribution of your data</a:t>
            </a:r>
          </a:p>
          <a:p>
            <a:r>
              <a:rPr lang="en-US" dirty="0" smtClean="0"/>
              <a:t>Tag a range of shard keys</a:t>
            </a:r>
            <a:endParaRPr lang="en-US" dirty="0"/>
          </a:p>
          <a:p>
            <a:pPr lvl="1"/>
            <a:r>
              <a:rPr lang="en-US" dirty="0" err="1">
                <a:latin typeface="Consolas" panose="020B0609020204030204" pitchFamily="49" charset="0"/>
                <a:cs typeface="Consolas" panose="020B0609020204030204" pitchFamily="49" charset="0"/>
              </a:rPr>
              <a:t>sh.addTagRange</a:t>
            </a:r>
            <a:r>
              <a:rPr lang="en-US" dirty="0">
                <a:latin typeface="Consolas" panose="020B0609020204030204" pitchFamily="49" charset="0"/>
                <a:cs typeface="Consolas" panose="020B0609020204030204" pitchFamily="49" charset="0"/>
              </a:rPr>
              <a:t>(&lt;collection&gt;,&lt;min&gt;,&lt;max&gt;,&lt;tag&gt;)</a:t>
            </a:r>
          </a:p>
          <a:p>
            <a:r>
              <a:rPr lang="en-US" dirty="0" smtClean="0"/>
              <a:t>Tag a shard</a:t>
            </a:r>
            <a:endParaRPr lang="en-US" dirty="0"/>
          </a:p>
          <a:p>
            <a:pPr lvl="1"/>
            <a:r>
              <a:rPr lang="en-US" dirty="0" err="1">
                <a:latin typeface="Consolas" panose="020B0609020204030204" pitchFamily="49" charset="0"/>
                <a:cs typeface="Consolas" panose="020B0609020204030204" pitchFamily="49" charset="0"/>
              </a:rPr>
              <a:t>sh.addShardTag</a:t>
            </a:r>
            <a:r>
              <a:rPr lang="en-US" dirty="0">
                <a:latin typeface="Consolas" panose="020B0609020204030204" pitchFamily="49" charset="0"/>
                <a:cs typeface="Consolas" panose="020B0609020204030204" pitchFamily="49" charset="0"/>
              </a:rPr>
              <a:t>(&lt;shard&gt;,&lt;tag&gt;</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07557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2425636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Read/Write Throughput</a:t>
            </a:r>
            <a:endParaRPr lang="en-US" dirty="0"/>
          </a:p>
        </p:txBody>
      </p:sp>
      <p:sp>
        <p:nvSpPr>
          <p:cNvPr id="6" name="Text Placeholder 5"/>
          <p:cNvSpPr>
            <a:spLocks noGrp="1"/>
          </p:cNvSpPr>
          <p:nvPr>
            <p:ph type="body" sz="quarter" idx="14"/>
          </p:nvPr>
        </p:nvSpPr>
        <p:spPr/>
        <p:txBody>
          <a:bodyPr/>
          <a:lstStyle/>
          <a:p>
            <a:r>
              <a:rPr lang="en-US" dirty="0" smtClean="0"/>
              <a:t>Exceeds I/O</a:t>
            </a:r>
            <a:endParaRPr lang="en-US" dirty="0"/>
          </a:p>
        </p:txBody>
      </p:sp>
    </p:spTree>
    <p:extLst>
      <p:ext uri="{BB962C8B-B14F-4D97-AF65-F5344CB8AC3E}">
        <p14:creationId xmlns:p14="http://schemas.microsoft.com/office/powerpoint/2010/main" val="4116958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Read/Write Throughput</a:t>
            </a:r>
            <a:endParaRPr lang="en-US" dirty="0"/>
          </a:p>
        </p:txBody>
      </p:sp>
      <p:sp>
        <p:nvSpPr>
          <p:cNvPr id="6" name="Text Placeholder 5"/>
          <p:cNvSpPr>
            <a:spLocks noGrp="1"/>
          </p:cNvSpPr>
          <p:nvPr>
            <p:ph type="body" sz="quarter" idx="14"/>
          </p:nvPr>
        </p:nvSpPr>
        <p:spPr/>
        <p:txBody>
          <a:bodyPr/>
          <a:lstStyle/>
          <a:p>
            <a:r>
              <a:rPr lang="en-US" dirty="0" smtClean="0"/>
              <a:t>Exceeds I/O</a:t>
            </a:r>
            <a:endParaRPr lang="en-US" dirty="0"/>
          </a:p>
        </p:txBody>
      </p:sp>
    </p:spTree>
    <p:extLst>
      <p:ext uri="{BB962C8B-B14F-4D97-AF65-F5344CB8AC3E}">
        <p14:creationId xmlns:p14="http://schemas.microsoft.com/office/powerpoint/2010/main" val="11441503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Working Set	</a:t>
            </a:r>
            <a:endParaRPr lang="en-US" dirty="0"/>
          </a:p>
        </p:txBody>
      </p:sp>
      <p:sp>
        <p:nvSpPr>
          <p:cNvPr id="6" name="Text Placeholder 5"/>
          <p:cNvSpPr>
            <a:spLocks noGrp="1"/>
          </p:cNvSpPr>
          <p:nvPr>
            <p:ph type="body" sz="quarter" idx="14"/>
          </p:nvPr>
        </p:nvSpPr>
        <p:spPr/>
        <p:txBody>
          <a:bodyPr/>
          <a:lstStyle/>
          <a:p>
            <a:r>
              <a:rPr lang="en-US" dirty="0" smtClean="0"/>
              <a:t>Exceeds Physical Memory</a:t>
            </a:r>
            <a:endParaRPr lang="en-US" dirty="0"/>
          </a:p>
        </p:txBody>
      </p:sp>
    </p:spTree>
    <p:extLst>
      <p:ext uri="{BB962C8B-B14F-4D97-AF65-F5344CB8AC3E}">
        <p14:creationId xmlns:p14="http://schemas.microsoft.com/office/powerpoint/2010/main" val="33426970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Sharding Enables </a:t>
            </a:r>
            <a:r>
              <a:rPr lang="en-US" dirty="0" smtClean="0"/>
              <a:t>Scale</a:t>
            </a:r>
            <a:endParaRPr lang="en-US" dirty="0"/>
          </a:p>
        </p:txBody>
      </p:sp>
      <p:sp>
        <p:nvSpPr>
          <p:cNvPr id="5" name="Text Placeholder 4"/>
          <p:cNvSpPr>
            <a:spLocks noGrp="1"/>
          </p:cNvSpPr>
          <p:nvPr>
            <p:ph type="body" sz="quarter" idx="12"/>
          </p:nvPr>
        </p:nvSpPr>
        <p:spPr/>
        <p:txBody>
          <a:bodyPr/>
          <a:lstStyle/>
          <a:p>
            <a:r>
              <a:rPr lang="en-US" dirty="0" err="1" smtClean="0"/>
              <a:t>MongoDB’s</a:t>
            </a:r>
            <a:r>
              <a:rPr lang="en-US" dirty="0" smtClean="0"/>
              <a:t> </a:t>
            </a:r>
            <a:r>
              <a:rPr lang="en-US" dirty="0"/>
              <a:t>Auto-Sharding</a:t>
            </a:r>
          </a:p>
          <a:p>
            <a:pPr lvl="1"/>
            <a:r>
              <a:rPr lang="en-US" dirty="0"/>
              <a:t>Easy to Configure</a:t>
            </a:r>
          </a:p>
          <a:p>
            <a:pPr lvl="1"/>
            <a:r>
              <a:rPr lang="en-US" dirty="0"/>
              <a:t>Consistent Interface</a:t>
            </a:r>
          </a:p>
          <a:p>
            <a:pPr lvl="1"/>
            <a:r>
              <a:rPr lang="en-US" dirty="0"/>
              <a:t>Free and Open </a:t>
            </a:r>
            <a:r>
              <a:rPr lang="en-US" dirty="0" smtClean="0"/>
              <a:t>Source</a:t>
            </a:r>
            <a:endParaRPr lang="en-US" dirty="0"/>
          </a:p>
        </p:txBody>
      </p:sp>
    </p:spTree>
    <p:extLst>
      <p:ext uri="{BB962C8B-B14F-4D97-AF65-F5344CB8AC3E}">
        <p14:creationId xmlns:p14="http://schemas.microsoft.com/office/powerpoint/2010/main" val="29337992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r>
              <a:rPr lang="en-US" dirty="0" smtClean="0"/>
              <a:t>Software Engineer, </a:t>
            </a:r>
            <a:r>
              <a:rPr lang="en-US" dirty="0" err="1" smtClean="0"/>
              <a:t>MongoDB</a:t>
            </a:r>
            <a:endParaRPr lang="en-US" dirty="0"/>
          </a:p>
        </p:txBody>
      </p:sp>
      <p:sp>
        <p:nvSpPr>
          <p:cNvPr id="6" name="Text Placeholder 5"/>
          <p:cNvSpPr>
            <a:spLocks noGrp="1"/>
          </p:cNvSpPr>
          <p:nvPr>
            <p:ph type="body" sz="quarter" idx="10"/>
          </p:nvPr>
        </p:nvSpPr>
        <p:spPr/>
        <p:txBody>
          <a:bodyPr/>
          <a:lstStyle/>
          <a:p>
            <a:r>
              <a:rPr lang="en-US" dirty="0" smtClean="0"/>
              <a:t>Craig Wilson</a:t>
            </a:r>
            <a:endParaRPr lang="en-US" dirty="0"/>
          </a:p>
        </p:txBody>
      </p:sp>
      <p:sp>
        <p:nvSpPr>
          <p:cNvPr id="7" name="Text Placeholder 6"/>
          <p:cNvSpPr>
            <a:spLocks noGrp="1"/>
          </p:cNvSpPr>
          <p:nvPr>
            <p:ph type="body" sz="quarter" idx="12"/>
          </p:nvPr>
        </p:nvSpPr>
        <p:spPr/>
        <p:txBody>
          <a:bodyPr/>
          <a:lstStyle/>
          <a:p>
            <a:r>
              <a:rPr lang="en-US" dirty="0" smtClean="0"/>
              <a:t>#</a:t>
            </a:r>
            <a:r>
              <a:rPr lang="en-US" dirty="0" err="1" smtClean="0"/>
              <a:t>MongoDBDays</a:t>
            </a:r>
            <a:endParaRPr lang="en-US" dirty="0"/>
          </a:p>
        </p:txBody>
      </p:sp>
      <p:sp>
        <p:nvSpPr>
          <p:cNvPr id="8" name="Subtitle 1"/>
          <p:cNvSpPr txBox="1">
            <a:spLocks/>
          </p:cNvSpPr>
          <p:nvPr/>
        </p:nvSpPr>
        <p:spPr>
          <a:xfrm>
            <a:off x="628404" y="4767313"/>
            <a:ext cx="7898955" cy="468107"/>
          </a:xfrm>
          <a:prstGeom prst="rect">
            <a:avLst/>
          </a:prstGeom>
        </p:spPr>
        <p:txBody>
          <a:bodyPr vert="horz" lIns="0" tIns="0" rIns="0" bIns="0" rtlCol="0" anchor="ctr" anchorCtr="0">
            <a:normAutofit/>
          </a:bodyPr>
          <a:lstStyle>
            <a:lvl1pPr marL="0" indent="0" algn="l" defTabSz="457200" rtl="0" eaLnBrk="1" latinLnBrk="0" hangingPunct="1">
              <a:lnSpc>
                <a:spcPct val="100000"/>
              </a:lnSpc>
              <a:spcBef>
                <a:spcPts val="1272"/>
              </a:spcBef>
              <a:buClr>
                <a:srgbClr val="0075BF"/>
              </a:buClr>
              <a:buSzPct val="85000"/>
              <a:buFont typeface="Arial"/>
              <a:buNone/>
              <a:defRPr sz="2200" i="1" kern="1200" spc="-20" baseline="0">
                <a:ln w="1905">
                  <a:noFill/>
                </a:ln>
                <a:solidFill>
                  <a:schemeClr val="bg1"/>
                </a:solidFill>
                <a:effectLst/>
                <a:latin typeface="PT Sans"/>
                <a:ea typeface="+mn-ea"/>
                <a:cs typeface="PT Sans"/>
              </a:defRPr>
            </a:lvl1pPr>
            <a:lvl2pPr marL="457200" indent="0" algn="ctr" defTabSz="457200" rtl="0" eaLnBrk="1" latinLnBrk="0" hangingPunct="1">
              <a:spcBef>
                <a:spcPts val="200"/>
              </a:spcBef>
              <a:buSzPct val="90000"/>
              <a:buFont typeface="Arial"/>
              <a:buNone/>
              <a:defRPr sz="2400" kern="1200" spc="-100" baseline="0">
                <a:solidFill>
                  <a:schemeClr val="tx1">
                    <a:tint val="75000"/>
                  </a:schemeClr>
                </a:solidFill>
                <a:latin typeface="PT Sans"/>
                <a:ea typeface="+mn-ea"/>
                <a:cs typeface="PT San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a:t>
            </a:r>
            <a:r>
              <a:rPr lang="en-US" dirty="0" err="1"/>
              <a:t>craiggwilson</a:t>
            </a:r>
            <a:endParaRPr lang="en-US" dirty="0"/>
          </a:p>
        </p:txBody>
      </p:sp>
    </p:spTree>
    <p:extLst>
      <p:ext uri="{BB962C8B-B14F-4D97-AF65-F5344CB8AC3E}">
        <p14:creationId xmlns:p14="http://schemas.microsoft.com/office/powerpoint/2010/main" val="1313253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Working Set	</a:t>
            </a:r>
            <a:endParaRPr lang="en-US" dirty="0"/>
          </a:p>
        </p:txBody>
      </p:sp>
      <p:sp>
        <p:nvSpPr>
          <p:cNvPr id="6" name="Text Placeholder 5"/>
          <p:cNvSpPr>
            <a:spLocks noGrp="1"/>
          </p:cNvSpPr>
          <p:nvPr>
            <p:ph type="body" sz="quarter" idx="14"/>
          </p:nvPr>
        </p:nvSpPr>
        <p:spPr/>
        <p:txBody>
          <a:bodyPr/>
          <a:lstStyle/>
          <a:p>
            <a:r>
              <a:rPr lang="en-US" dirty="0" smtClean="0"/>
              <a:t>Exceeds Physical Memory</a:t>
            </a:r>
            <a:endParaRPr lang="en-US" dirty="0"/>
          </a:p>
        </p:txBody>
      </p:sp>
    </p:spTree>
    <p:extLst>
      <p:ext uri="{BB962C8B-B14F-4D97-AF65-F5344CB8AC3E}">
        <p14:creationId xmlns:p14="http://schemas.microsoft.com/office/powerpoint/2010/main" val="2421897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smtClean="0"/>
              <a:t>Sharding</a:t>
            </a:r>
            <a:r>
              <a:rPr lang="en-US" b="0" dirty="0" smtClean="0"/>
              <a:t> in </a:t>
            </a:r>
            <a:r>
              <a:rPr lang="en-US" b="0" dirty="0" err="1" smtClean="0"/>
              <a:t>MongoDB</a:t>
            </a:r>
            <a:endParaRPr lang="en-US" b="0" dirty="0"/>
          </a:p>
        </p:txBody>
      </p:sp>
    </p:spTree>
    <p:extLst>
      <p:ext uri="{BB962C8B-B14F-4D97-AF65-F5344CB8AC3E}">
        <p14:creationId xmlns:p14="http://schemas.microsoft.com/office/powerpoint/2010/main" val="2717571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7" descr="horizontal.png"/>
          <p:cNvPicPr>
            <a:picLocks noChangeAspect="1"/>
          </p:cNvPicPr>
          <p:nvPr/>
        </p:nvPicPr>
        <p:blipFill rotWithShape="1">
          <a:blip r:embed="rId3">
            <a:extLst>
              <a:ext uri="{28A0092B-C50C-407E-A947-70E740481C1C}">
                <a14:useLocalDpi xmlns:a14="http://schemas.microsoft.com/office/drawing/2010/main" val="0"/>
              </a:ext>
            </a:extLst>
          </a:blip>
          <a:srcRect l="-2870" t="-24863" b="-26869"/>
          <a:stretch/>
        </p:blipFill>
        <p:spPr>
          <a:xfrm>
            <a:off x="628404" y="1187826"/>
            <a:ext cx="7899400" cy="4286250"/>
          </a:xfrm>
          <a:prstGeom prst="rect">
            <a:avLst/>
          </a:prstGeom>
        </p:spPr>
      </p:pic>
      <p:sp>
        <p:nvSpPr>
          <p:cNvPr id="7" name="Title 6"/>
          <p:cNvSpPr>
            <a:spLocks noGrp="1"/>
          </p:cNvSpPr>
          <p:nvPr>
            <p:ph type="title"/>
          </p:nvPr>
        </p:nvSpPr>
        <p:spPr/>
        <p:txBody>
          <a:bodyPr/>
          <a:lstStyle/>
          <a:p>
            <a:r>
              <a:rPr lang="en-US" dirty="0" smtClean="0"/>
              <a:t>Horizontally Scalable</a:t>
            </a:r>
            <a:endParaRPr lang="en-US" dirty="0"/>
          </a:p>
        </p:txBody>
      </p:sp>
    </p:spTree>
    <p:extLst>
      <p:ext uri="{BB962C8B-B14F-4D97-AF65-F5344CB8AC3E}">
        <p14:creationId xmlns:p14="http://schemas.microsoft.com/office/powerpoint/2010/main" val="3487719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endParaRPr lang="en-US" dirty="0"/>
          </a:p>
        </p:txBody>
      </p:sp>
      <p:sp>
        <p:nvSpPr>
          <p:cNvPr id="6" name="Text Placeholder 5"/>
          <p:cNvSpPr>
            <a:spLocks noGrp="1"/>
          </p:cNvSpPr>
          <p:nvPr>
            <p:ph type="body" sz="quarter" idx="14"/>
          </p:nvPr>
        </p:nvSpPr>
        <p:spPr/>
        <p:txBody>
          <a:bodyPr/>
          <a:lstStyle/>
          <a:p>
            <a:r>
              <a:rPr lang="en-US" dirty="0" smtClean="0"/>
              <a:t>Application Independent</a:t>
            </a:r>
            <a:endParaRPr lang="en-US" dirty="0"/>
          </a:p>
        </p:txBody>
      </p:sp>
    </p:spTree>
    <p:extLst>
      <p:ext uri="{BB962C8B-B14F-4D97-AF65-F5344CB8AC3E}">
        <p14:creationId xmlns:p14="http://schemas.microsoft.com/office/powerpoint/2010/main" val="1914378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munityPOTX_2">
  <a:themeElements>
    <a:clrScheme name="Custom 3">
      <a:dk1>
        <a:srgbClr val="3A281E"/>
      </a:dk1>
      <a:lt1>
        <a:srgbClr val="EAEAEA"/>
      </a:lt1>
      <a:dk2>
        <a:srgbClr val="A3A3A3"/>
      </a:dk2>
      <a:lt2>
        <a:srgbClr val="FFFFFF"/>
      </a:lt2>
      <a:accent1>
        <a:srgbClr val="6BA342"/>
      </a:accent1>
      <a:accent2>
        <a:srgbClr val="ECD898"/>
      </a:accent2>
      <a:accent3>
        <a:srgbClr val="F05222"/>
      </a:accent3>
      <a:accent4>
        <a:srgbClr val="7271B4"/>
      </a:accent4>
      <a:accent5>
        <a:srgbClr val="4E3629"/>
      </a:accent5>
      <a:accent6>
        <a:srgbClr val="157FF4"/>
      </a:accent6>
      <a:hlink>
        <a:srgbClr val="6BA539"/>
      </a:hlink>
      <a:folHlink>
        <a:srgbClr val="615F5E"/>
      </a:folHlink>
    </a:clrScheme>
    <a:fontScheme name="Office 2">
      <a:majorFont>
        <a:latin typeface="PT Sans"/>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T Sans"/>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1750">
          <a:solidFill>
            <a:srgbClr val="3366FF"/>
          </a:solidFill>
        </a:ln>
        <a:effectLst>
          <a:innerShdw blurRad="63500" dist="50800" dir="13500000">
            <a:srgbClr val="000000">
              <a:alpha val="50000"/>
            </a:srgbClr>
          </a:innerShdw>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2252</TotalTime>
  <Words>1325</Words>
  <Application>Microsoft Office PowerPoint</Application>
  <PresentationFormat>On-screen Show (4:3)</PresentationFormat>
  <Paragraphs>408</Paragraphs>
  <Slides>52</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ＭＳ Ｐゴシック</vt:lpstr>
      <vt:lpstr>Arial</vt:lpstr>
      <vt:lpstr>Calibri</vt:lpstr>
      <vt:lpstr>Consolas</vt:lpstr>
      <vt:lpstr>Gill Sans</vt:lpstr>
      <vt:lpstr>Lucida Console</vt:lpstr>
      <vt:lpstr>PT Sans</vt:lpstr>
      <vt:lpstr>Source Code Pro Semibold</vt:lpstr>
      <vt:lpstr>ヒラギノ角ゴ ProN W3</vt:lpstr>
      <vt:lpstr>CommunityPOTX_2</vt:lpstr>
      <vt:lpstr>Introduction to Sharding</vt:lpstr>
      <vt:lpstr>PowerPoint Presentation</vt:lpstr>
      <vt:lpstr>Examining Growth</vt:lpstr>
      <vt:lpstr>Do you need to Shard?</vt:lpstr>
      <vt:lpstr>PowerPoint Presentation</vt:lpstr>
      <vt:lpstr>PowerPoint Presentation</vt:lpstr>
      <vt:lpstr>Sharding in MongoDB</vt:lpstr>
      <vt:lpstr>Horizontally Scalable</vt:lpstr>
      <vt:lpstr>PowerPoint Presentation</vt:lpstr>
      <vt:lpstr>PowerPoint Presentation</vt:lpstr>
      <vt:lpstr>What is a Shard?</vt:lpstr>
      <vt:lpstr>Replica Set</vt:lpstr>
      <vt:lpstr>Single Node in a Cluster</vt:lpstr>
      <vt:lpstr>Composed of Chunks</vt:lpstr>
      <vt:lpstr>Chunks Have Ranges</vt:lpstr>
      <vt:lpstr>Chunks Get Split</vt:lpstr>
      <vt:lpstr>Chunks Get Migrated</vt:lpstr>
      <vt:lpstr>Chunks Get Migrated</vt:lpstr>
      <vt:lpstr>Chunks Get Migrated</vt:lpstr>
      <vt:lpstr>How does it all work?</vt:lpstr>
      <vt:lpstr>Configuration</vt:lpstr>
      <vt:lpstr>Routers</vt:lpstr>
      <vt:lpstr>Cluster</vt:lpstr>
      <vt:lpstr>PowerPoint Presentation</vt:lpstr>
      <vt:lpstr>Shard Key </vt:lpstr>
      <vt:lpstr>Chunks</vt:lpstr>
      <vt:lpstr>3 Types of Queries</vt:lpstr>
      <vt:lpstr>Targeted Queries</vt:lpstr>
      <vt:lpstr>Scatter Gather Queries</vt:lpstr>
      <vt:lpstr>Scatter Gather Queries with Sort</vt:lpstr>
      <vt:lpstr>How do I pick a good Shard Key?</vt:lpstr>
      <vt:lpstr>Considerations</vt:lpstr>
      <vt:lpstr>Example: Email Storage </vt:lpstr>
      <vt:lpstr>PowerPoint Presentation</vt:lpstr>
      <vt:lpstr>PowerPoint Presentation</vt:lpstr>
      <vt:lpstr>PowerPoint Presentation</vt:lpstr>
      <vt:lpstr>PowerPoint Presentation</vt:lpstr>
      <vt:lpstr>PowerPoint Presentation</vt:lpstr>
      <vt:lpstr>How do I get up and running?</vt:lpstr>
      <vt:lpstr>5 Steps</vt:lpstr>
      <vt:lpstr>Launch Config Servers</vt:lpstr>
      <vt:lpstr>Launch Mongos</vt:lpstr>
      <vt:lpstr>Launch Shards</vt:lpstr>
      <vt:lpstr>Add Shards</vt:lpstr>
      <vt:lpstr>Verify that the shard was added</vt:lpstr>
      <vt:lpstr>Enable Sharding</vt:lpstr>
      <vt:lpstr>Tag Aware Sharding</vt:lpstr>
      <vt:lpstr>Conclusion</vt:lpstr>
      <vt:lpstr>PowerPoint Presentation</vt:lpstr>
      <vt:lpstr>PowerPoint Presentation</vt:lpstr>
      <vt:lpstr>Sharding Enables Scale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Sharding</dc:title>
  <dc:creator>craiggwilson@gmail.com</dc:creator>
  <cp:lastModifiedBy>craiggwilson@gmail.com</cp:lastModifiedBy>
  <cp:revision>41</cp:revision>
  <dcterms:created xsi:type="dcterms:W3CDTF">2013-09-24T13:14:09Z</dcterms:created>
  <dcterms:modified xsi:type="dcterms:W3CDTF">2013-10-14T06:48:42Z</dcterms:modified>
</cp:coreProperties>
</file>