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44"/>
  </p:notes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  <p:sldId id="277" r:id="rId9"/>
    <p:sldId id="278" r:id="rId10"/>
    <p:sldId id="279" r:id="rId11"/>
    <p:sldId id="267" r:id="rId12"/>
    <p:sldId id="268" r:id="rId13"/>
    <p:sldId id="269" r:id="rId14"/>
    <p:sldId id="271" r:id="rId15"/>
    <p:sldId id="272" r:id="rId16"/>
    <p:sldId id="273" r:id="rId17"/>
    <p:sldId id="280" r:id="rId18"/>
    <p:sldId id="281" r:id="rId19"/>
    <p:sldId id="282" r:id="rId20"/>
    <p:sldId id="275" r:id="rId21"/>
    <p:sldId id="276" r:id="rId22"/>
    <p:sldId id="283" r:id="rId23"/>
    <p:sldId id="284" r:id="rId24"/>
    <p:sldId id="285" r:id="rId25"/>
    <p:sldId id="290" r:id="rId26"/>
    <p:sldId id="286" r:id="rId27"/>
    <p:sldId id="291" r:id="rId28"/>
    <p:sldId id="292" r:id="rId29"/>
    <p:sldId id="293" r:id="rId30"/>
    <p:sldId id="294" r:id="rId31"/>
    <p:sldId id="287" r:id="rId32"/>
    <p:sldId id="295" r:id="rId33"/>
    <p:sldId id="296" r:id="rId34"/>
    <p:sldId id="297" r:id="rId35"/>
    <p:sldId id="288" r:id="rId36"/>
    <p:sldId id="289" r:id="rId37"/>
    <p:sldId id="298" r:id="rId38"/>
    <p:sldId id="299" r:id="rId39"/>
    <p:sldId id="300" r:id="rId40"/>
    <p:sldId id="301" r:id="rId41"/>
    <p:sldId id="302" r:id="rId42"/>
    <p:sldId id="30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521" autoAdjust="0"/>
  </p:normalViewPr>
  <p:slideViewPr>
    <p:cSldViewPr snapToGrid="0">
      <p:cViewPr varScale="1">
        <p:scale>
          <a:sx n="68" d="100"/>
          <a:sy n="68" d="100"/>
        </p:scale>
        <p:origin x="191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2032-55FF-4719-8188-AB1E8C905920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CFAD-63D9-427B-9EB5-780FF78F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1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22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35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6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Imagine a patron walks up to the counter and presents his/her library card to check out some books.  The first thing a librarian might want to do is confirm the patron’s address so as to have a place to send the library police when the book isn’t returned in a timely manner.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96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entirely doable, and might be advantageous in a number of other use cases.  But since</a:t>
            </a:r>
            <a:r>
              <a:rPr lang="en-US" baseline="0" dirty="0" smtClean="0"/>
              <a:t> we want to lookup the patron and their address at the same time, this is inefficient as it requires 2 queries.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5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directly into the patron document.  </a:t>
            </a:r>
          </a:p>
          <a:p>
            <a:r>
              <a:rPr lang="en-US" dirty="0" smtClean="0"/>
              <a:t>Only</a:t>
            </a:r>
            <a:r>
              <a:rPr lang="en-US" baseline="0" dirty="0" smtClean="0"/>
              <a:t> 1 query is necessary.</a:t>
            </a:r>
          </a:p>
          <a:p>
            <a:r>
              <a:rPr lang="en-US" baseline="0" dirty="0" smtClean="0"/>
              <a:t>Holistic view of a patron.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15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performance</a:t>
            </a:r>
            <a:r>
              <a:rPr lang="en-US" baseline="0" dirty="0" smtClean="0"/>
              <a:t> is optimized because we only need a single query and a single disk/memory hit.  Write performance change is negligible.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92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Business Requirements Change!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librarian want’s all the places his/her book might be hiding out, and having more addresses for a patron is more places to look.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just store</a:t>
            </a:r>
            <a:r>
              <a:rPr lang="en-US" baseline="0" dirty="0" smtClean="0"/>
              <a:t> addresses as an array.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Embedded directly into the patron document.  </a:t>
            </a:r>
          </a:p>
          <a:p>
            <a:r>
              <a:rPr lang="en-US" dirty="0" smtClean="0"/>
              <a:t>Only</a:t>
            </a:r>
            <a:r>
              <a:rPr lang="en-US" baseline="0" dirty="0" smtClean="0"/>
              <a:t> 1 query is necessary.</a:t>
            </a:r>
          </a:p>
          <a:p>
            <a:r>
              <a:rPr lang="en-US" baseline="0" dirty="0" smtClean="0"/>
              <a:t>Holistic view of a patron.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61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Schema isn’t rigid,</a:t>
            </a:r>
            <a:r>
              <a:rPr lang="en-US" baseline="0" dirty="0" smtClean="0"/>
              <a:t> but dynamic.  </a:t>
            </a:r>
          </a:p>
          <a:p>
            <a:r>
              <a:rPr lang="en-US" baseline="0" dirty="0" smtClean="0"/>
              <a:t>An application defines the schema, and having two ways to represent addresses is entirely possible.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91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8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Schema Design</a:t>
            </a:r>
            <a:r>
              <a:rPr lang="en-US" baseline="0" dirty="0" smtClean="0"/>
              <a:t> is very important; its impact on your application is pervasive.</a:t>
            </a:r>
          </a:p>
          <a:p>
            <a:r>
              <a:rPr lang="en-US" baseline="0" dirty="0" smtClean="0"/>
              <a:t>We call the “dynamic” nature of a schema in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an “Application Defined Schema”.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68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69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62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Duplicate publisher in every book that the publisher has published.  Data duplication</a:t>
            </a:r>
            <a:r>
              <a:rPr lang="en-US" baseline="0" dirty="0" smtClean="0"/>
              <a:t> is OK because the publisher is immutable.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11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Best way to figure out how something is going to perform is to measure.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2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6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265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Still have the previous question, who is the publisher of this book? Takes 2 queries.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Same problems that exist in traditional systems.</a:t>
            </a:r>
            <a:r>
              <a:rPr lang="en-US" baseline="0" dirty="0" smtClean="0"/>
              <a:t>  Foreign keys, while keeping data integrity, tend to erase history.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577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06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Unbounded arrays are BAD!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07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3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Wrong data structure will hurt you.</a:t>
            </a:r>
          </a:p>
          <a:p>
            <a:r>
              <a:rPr lang="en-US" dirty="0" smtClean="0"/>
              <a:t>Proper</a:t>
            </a:r>
            <a:r>
              <a:rPr lang="en-US" baseline="0" dirty="0" smtClean="0"/>
              <a:t> data structure can make all the pieces fall into place.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60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02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advantage of data that’s immutable. Duplicate</a:t>
            </a:r>
            <a:r>
              <a:rPr lang="en-US" baseline="0" dirty="0" smtClean="0"/>
              <a:t> data is 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478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68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87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119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970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Recursive search to find all books</a:t>
            </a:r>
            <a:r>
              <a:rPr lang="en-US" baseline="0" dirty="0" smtClean="0"/>
              <a:t> about databases.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324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 category</a:t>
            </a:r>
            <a:r>
              <a:rPr lang="en-US" baseline="0" dirty="0" smtClean="0"/>
              <a:t> hierarchy gets changed, all documents will need to be re-categorized.</a:t>
            </a:r>
          </a:p>
          <a:p>
            <a:r>
              <a:rPr lang="en-US" baseline="0" dirty="0" smtClean="0"/>
              <a:t>If one category name exists in multiple hierarchies, then further refinement would need to happen.</a:t>
            </a:r>
          </a:p>
          <a:p>
            <a:r>
              <a:rPr lang="en-US" baseline="0" dirty="0" smtClean="0"/>
              <a:t>Uses a multi-key index.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213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 category</a:t>
            </a:r>
            <a:r>
              <a:rPr lang="en-US" baseline="0" dirty="0" smtClean="0"/>
              <a:t> hierarchy gets changed, all documents will need to be re-categorized.</a:t>
            </a:r>
          </a:p>
          <a:p>
            <a:r>
              <a:rPr lang="en-US" baseline="0" dirty="0" smtClean="0"/>
              <a:t>Uses an index because of the anchored regular expression.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93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92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9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document is JSON.</a:t>
            </a:r>
          </a:p>
          <a:p>
            <a:r>
              <a:rPr lang="en-US" dirty="0" smtClean="0"/>
              <a:t>A value can be an integer, string, document, array,</a:t>
            </a:r>
            <a:r>
              <a:rPr lang="en-US" baseline="0" dirty="0" smtClean="0"/>
              <a:t> array of documents, etc…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30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Focus on the way we</a:t>
            </a:r>
            <a:r>
              <a:rPr lang="en-US" baseline="0" dirty="0" smtClean="0"/>
              <a:t> store our data, neglecting the way we use it.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29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on how we use our data,</a:t>
            </a:r>
            <a:r>
              <a:rPr lang="en-US" baseline="0" dirty="0" smtClean="0"/>
              <a:t> neglecting (sort-of) how we store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94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Has all the answers, but none can be given in an optimal way.</a:t>
            </a:r>
          </a:p>
          <a:p>
            <a:r>
              <a:rPr lang="en-US" baseline="0" dirty="0" smtClean="0"/>
              <a:t>Has zero knowledge of your application’s known queries, use cases, or client-side data structures.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9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 all</a:t>
            </a:r>
            <a:r>
              <a:rPr lang="en-US" baseline="0" dirty="0" smtClean="0"/>
              <a:t> the answers, but also knows what questions are going to be asked.</a:t>
            </a:r>
          </a:p>
          <a:p>
            <a:r>
              <a:rPr lang="en-US" baseline="0" dirty="0" smtClean="0"/>
              <a:t>Takes advantage of known queries, use cases, and client-side data structures.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CFAD-63D9-427B-9EB5-780FF78F24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0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65281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07" y="500312"/>
            <a:ext cx="369793" cy="369793"/>
          </a:xfrm>
          <a:prstGeom prst="rect">
            <a:avLst/>
          </a:prstGeom>
        </p:spPr>
      </p:pic>
      <p:pic>
        <p:nvPicPr>
          <p:cNvPr id="10" name="Picture 9" descr="Tre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5" y="0"/>
            <a:ext cx="4735979" cy="6858000"/>
          </a:xfrm>
          <a:prstGeom prst="rect">
            <a:avLst/>
          </a:prstGeom>
        </p:spPr>
      </p:pic>
      <p:pic>
        <p:nvPicPr>
          <p:cNvPr id="16" name="Picture 15" descr="MongoDB_Logo_Knockout_RGB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8" y="6307877"/>
            <a:ext cx="1328113" cy="38806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16075" y="1835597"/>
            <a:ext cx="7898954" cy="18127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spc="-1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405" y="4269919"/>
            <a:ext cx="7898954" cy="4681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 spc="-20" baseline="0">
                <a:solidFill>
                  <a:schemeClr val="bg1"/>
                </a:solidFill>
                <a:effectLst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Job Title, 10gen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8405" y="3857283"/>
            <a:ext cx="7898954" cy="383348"/>
          </a:xfrm>
          <a:prstGeom prst="rect">
            <a:avLst/>
          </a:prstGeom>
        </p:spPr>
        <p:txBody>
          <a:bodyPr tIns="0" bIns="0" anchor="b" anchorCtr="0"/>
          <a:lstStyle>
            <a:lvl1pPr marL="0" indent="0" algn="l">
              <a:lnSpc>
                <a:spcPts val="1840"/>
              </a:lnSpc>
              <a:spcBef>
                <a:spcPts val="0"/>
              </a:spcBef>
              <a:buNone/>
              <a:defRPr sz="3000" b="0" i="0" spc="-51" baseline="0">
                <a:solidFill>
                  <a:schemeClr val="bg1"/>
                </a:solidFill>
                <a:effectLst/>
              </a:defRPr>
            </a:lvl1pPr>
          </a:lstStyle>
          <a:p>
            <a:pPr>
              <a:lnSpc>
                <a:spcPts val="1840"/>
              </a:lnSpc>
            </a:pPr>
            <a:r>
              <a:rPr lang="en-US" dirty="0" smtClean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59" y="536115"/>
            <a:ext cx="7348498" cy="298170"/>
          </a:xfrm>
        </p:spPr>
        <p:txBody>
          <a:bodyPr anchor="b" anchorCtr="0"/>
          <a:lstStyle>
            <a:lvl1pPr marL="0" indent="0">
              <a:buNone/>
              <a:defRPr sz="22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ConferenceHashTag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2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90117" y="6356358"/>
            <a:ext cx="4337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9144000" cy="617104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05" y="2998064"/>
            <a:ext cx="7898954" cy="174665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165281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Picture 11" descr="MongoDB_Logo_Knockout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8" y="6307877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0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16075" y="1835597"/>
            <a:ext cx="7898954" cy="18127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spc="-1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405" y="4269919"/>
            <a:ext cx="7898954" cy="4681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 spc="-20" baseline="0">
                <a:solidFill>
                  <a:schemeClr val="bg1"/>
                </a:solidFill>
                <a:effectLst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Job Title, 10gen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8405" y="3857283"/>
            <a:ext cx="7898954" cy="383348"/>
          </a:xfrm>
          <a:prstGeom prst="rect">
            <a:avLst/>
          </a:prstGeom>
        </p:spPr>
        <p:txBody>
          <a:bodyPr tIns="0" bIns="0" anchor="b" anchorCtr="0"/>
          <a:lstStyle>
            <a:lvl1pPr marL="0" indent="0" algn="l">
              <a:lnSpc>
                <a:spcPts val="1840"/>
              </a:lnSpc>
              <a:spcBef>
                <a:spcPts val="0"/>
              </a:spcBef>
              <a:buNone/>
              <a:defRPr sz="3000" b="0" i="0" spc="-51" baseline="0">
                <a:solidFill>
                  <a:schemeClr val="bg1"/>
                </a:solidFill>
                <a:effectLst/>
              </a:defRPr>
            </a:lvl1pPr>
          </a:lstStyle>
          <a:p>
            <a:pPr>
              <a:lnSpc>
                <a:spcPts val="1840"/>
              </a:lnSpc>
            </a:pPr>
            <a:r>
              <a:rPr lang="en-US" dirty="0" smtClean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59" y="536115"/>
            <a:ext cx="7348498" cy="298170"/>
          </a:xfrm>
        </p:spPr>
        <p:txBody>
          <a:bodyPr anchor="b" anchorCtr="0"/>
          <a:lstStyle>
            <a:lvl1pPr marL="0" indent="0">
              <a:buNone/>
              <a:defRPr sz="22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ConferenceHashTag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4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405" y="4269919"/>
            <a:ext cx="7898954" cy="4681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 spc="-20" baseline="0">
                <a:solidFill>
                  <a:schemeClr val="bg1"/>
                </a:solidFill>
                <a:effectLst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Job Title, 10gen</a:t>
            </a:r>
          </a:p>
        </p:txBody>
      </p:sp>
      <p:pic>
        <p:nvPicPr>
          <p:cNvPr id="10" name="Picture 9" descr="10gen_Logo_Whit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3" y="5830895"/>
            <a:ext cx="2092878" cy="462711"/>
          </a:xfrm>
          <a:prstGeom prst="rect">
            <a:avLst/>
          </a:prstGeom>
        </p:spPr>
      </p:pic>
      <p:pic>
        <p:nvPicPr>
          <p:cNvPr id="13" name="Picture 12" descr="MongoDB_Logo_Knockout_RGB.ep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51" y="5678585"/>
            <a:ext cx="2204708" cy="64419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405" y="3857283"/>
            <a:ext cx="7898954" cy="383348"/>
          </a:xfrm>
          <a:prstGeom prst="rect">
            <a:avLst/>
          </a:prstGeom>
        </p:spPr>
        <p:txBody>
          <a:bodyPr tIns="0" bIns="0" anchor="b" anchorCtr="0"/>
          <a:lstStyle>
            <a:lvl1pPr marL="0" indent="0" algn="l">
              <a:lnSpc>
                <a:spcPts val="1840"/>
              </a:lnSpc>
              <a:spcBef>
                <a:spcPts val="0"/>
              </a:spcBef>
              <a:buNone/>
              <a:defRPr sz="3000" b="0" i="0" spc="-51" baseline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20000"/>
                    </a:srgbClr>
                  </a:innerShdw>
                </a:effectLst>
              </a:defRPr>
            </a:lvl1pPr>
          </a:lstStyle>
          <a:p>
            <a:pPr>
              <a:lnSpc>
                <a:spcPts val="1840"/>
              </a:lnSpc>
            </a:pPr>
            <a:r>
              <a:rPr lang="en-US" dirty="0" smtClean="0"/>
              <a:t>Speaker Name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28405" y="5279520"/>
            <a:ext cx="7898954" cy="0"/>
          </a:xfrm>
          <a:prstGeom prst="line">
            <a:avLst/>
          </a:prstGeom>
          <a:ln w="22225">
            <a:solidFill>
              <a:srgbClr val="3366FF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59" y="536115"/>
            <a:ext cx="7348498" cy="298170"/>
          </a:xfrm>
        </p:spPr>
        <p:txBody>
          <a:bodyPr anchor="b" anchorCtr="0"/>
          <a:lstStyle>
            <a:lvl1pPr marL="0" indent="0">
              <a:buNone/>
              <a:defRPr sz="22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ConferenceHashTag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8407" y="500312"/>
            <a:ext cx="369793" cy="3697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16075" y="1835597"/>
            <a:ext cx="7898954" cy="1368783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600" spc="-1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pPr lvl="0"/>
            <a:r>
              <a:rPr lang="en-US" dirty="0" smtClean="0"/>
              <a:t>Insert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1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281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 descr="Tre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5" y="0"/>
            <a:ext cx="4735979" cy="6858000"/>
          </a:xfrm>
          <a:prstGeom prst="rect">
            <a:avLst/>
          </a:prstGeom>
        </p:spPr>
      </p:pic>
      <p:pic>
        <p:nvPicPr>
          <p:cNvPr id="8" name="Picture 7" descr="MongoDB_Logo_Knockout_RGB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8" y="6307877"/>
            <a:ext cx="1328113" cy="388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6858" y="1835588"/>
            <a:ext cx="7898954" cy="1812776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spc="-10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Section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4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de Demo"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8"/>
            <a:ext cx="9144000" cy="140550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403" y="1652091"/>
            <a:ext cx="7887195" cy="4452399"/>
          </a:xfrm>
          <a:prstGeom prst="rect">
            <a:avLst/>
          </a:prstGeom>
        </p:spPr>
        <p:txBody>
          <a:bodyPr lIns="0" tIns="45720" rIns="0" bIns="0" anchor="t" anchorCtr="0"/>
          <a:lstStyle>
            <a:lvl1pPr marL="0" marR="0" indent="0" algn="l" defTabSz="457178" rtl="0" eaLnBrk="1" fontAlgn="auto" latinLnBrk="0" hangingPunct="1">
              <a:lnSpc>
                <a:spcPct val="9000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spc="51" baseline="0">
                <a:solidFill>
                  <a:schemeClr val="bg1"/>
                </a:solidFill>
                <a:latin typeface="Source Code Pro Semibold"/>
                <a:cs typeface="Lucida Console"/>
              </a:defRPr>
            </a:lvl1pPr>
            <a:lvl2pPr marL="457178" marR="0" indent="0" algn="l" defTabSz="45717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smtClean="0"/>
              <a:t>Insert code here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405" y="336149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600" baseline="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403" y="6356358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9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165281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5" y="336149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2" y="6356358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8" y="6307877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5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5" y="336149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rgbClr val="6BA34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z="2800" spc="-91" baseline="0"/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65281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2" y="6356358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endParaRPr lang="en-US"/>
          </a:p>
        </p:txBody>
      </p:sp>
      <p:pic>
        <p:nvPicPr>
          <p:cNvPr id="10" name="Picture 9" descr="MongoDB_Logo_Knockout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8" y="6307877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64"/>
            <a:ext cx="7899400" cy="4286885"/>
          </a:xfr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165281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8" y="6307877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2" y="6356358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endParaRPr lang="en-US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5" y="336149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6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5281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 descr="MongoDB_Logo_Knockout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8" y="6307877"/>
            <a:ext cx="1328113" cy="388063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2" y="6356358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1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/ Lead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67632"/>
            <a:ext cx="7899400" cy="53788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i="0" spc="-100"/>
            </a:lvl1pPr>
          </a:lstStyle>
          <a:p>
            <a:pPr lvl="0"/>
            <a:r>
              <a:rPr lang="en-US" dirty="0" smtClean="0"/>
              <a:t>XYZ 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572914"/>
            <a:ext cx="7899400" cy="971206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 i="0" baseline="0">
                <a:solidFill>
                  <a:srgbClr val="6BA342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text here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65281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2" y="6356358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endParaRPr lang="en-US"/>
          </a:p>
        </p:txBody>
      </p:sp>
      <p:pic>
        <p:nvPicPr>
          <p:cNvPr id="13" name="Picture 12" descr="MongoDB_Logo_Knockout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8" y="6307877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9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4471043"/>
            <a:ext cx="7899400" cy="822325"/>
          </a:xfrm>
        </p:spPr>
        <p:txBody>
          <a:bodyPr/>
          <a:lstStyle>
            <a:lvl1pPr marL="0" indent="0">
              <a:buNone/>
              <a:defRPr sz="22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-Speaker, Position (if applicable), Company (if applicable)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21360"/>
            <a:ext cx="7899400" cy="3535680"/>
          </a:xfrm>
        </p:spPr>
        <p:txBody>
          <a:bodyPr anchor="t" anchorCtr="0"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z="2800" spc="-91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165281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2" y="6356358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endParaRPr lang="en-US"/>
          </a:p>
        </p:txBody>
      </p:sp>
      <p:pic>
        <p:nvPicPr>
          <p:cNvPr id="10" name="Picture 9" descr="MongoDB_Logo_Knockout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8" y="6307877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4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405" y="336149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28403" y="1509060"/>
            <a:ext cx="7898955" cy="45346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First level </a:t>
            </a:r>
          </a:p>
          <a:p>
            <a:pPr lvl="1"/>
            <a:r>
              <a:rPr lang="en-US" dirty="0" smtClean="0"/>
              <a:t>Second great level (USE NO MORE THAN 2 LEVELS!)</a:t>
            </a:r>
          </a:p>
        </p:txBody>
      </p:sp>
    </p:spTree>
    <p:extLst>
      <p:ext uri="{BB962C8B-B14F-4D97-AF65-F5344CB8AC3E}">
        <p14:creationId xmlns:p14="http://schemas.microsoft.com/office/powerpoint/2010/main" val="274967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684" r:id="rId12"/>
  </p:sldLayoutIdLst>
  <p:txStyles>
    <p:titleStyle>
      <a:lvl1pPr algn="l" defTabSz="457178" rtl="0" eaLnBrk="1" latinLnBrk="0" hangingPunct="1">
        <a:lnSpc>
          <a:spcPct val="90000"/>
        </a:lnSpc>
        <a:spcBef>
          <a:spcPct val="0"/>
        </a:spcBef>
        <a:buNone/>
        <a:defRPr sz="3600" b="1" i="0" kern="1200" cap="none" baseline="0">
          <a:solidFill>
            <a:schemeClr val="accent1"/>
          </a:solidFill>
          <a:latin typeface="PT Sans"/>
          <a:ea typeface="+mj-ea"/>
          <a:cs typeface="PT Sans"/>
        </a:defRPr>
      </a:lvl1pPr>
    </p:titleStyle>
    <p:bodyStyle>
      <a:lvl1pPr marL="256020" indent="-256020" algn="l" defTabSz="457178" rtl="0" eaLnBrk="1" latinLnBrk="0" hangingPunct="1">
        <a:lnSpc>
          <a:spcPts val="3540"/>
        </a:lnSpc>
        <a:spcBef>
          <a:spcPts val="1272"/>
        </a:spcBef>
        <a:buClr>
          <a:srgbClr val="6BA342"/>
        </a:buClr>
        <a:buSzPct val="85000"/>
        <a:buFont typeface="Arial"/>
        <a:buChar char="•"/>
        <a:defRPr sz="3000" kern="1200" spc="-100" baseline="0">
          <a:ln w="1905">
            <a:noFill/>
          </a:ln>
          <a:solidFill>
            <a:srgbClr val="625F5E"/>
          </a:solidFill>
          <a:latin typeface="PT Sans"/>
          <a:ea typeface="+mn-ea"/>
          <a:cs typeface="PT Sans"/>
        </a:defRPr>
      </a:lvl1pPr>
      <a:lvl2pPr marL="740627" indent="-256020" algn="l" defTabSz="457178" rtl="0" eaLnBrk="1" latinLnBrk="0" hangingPunct="1">
        <a:spcBef>
          <a:spcPts val="200"/>
        </a:spcBef>
        <a:buClr>
          <a:srgbClr val="6BA342"/>
        </a:buClr>
        <a:buSzPct val="90000"/>
        <a:buFont typeface="Arial"/>
        <a:buChar char="–"/>
        <a:defRPr sz="2400" kern="1200" spc="-100" baseline="0">
          <a:solidFill>
            <a:srgbClr val="625F5E"/>
          </a:solidFill>
          <a:latin typeface="PT Sans"/>
          <a:ea typeface="+mn-ea"/>
          <a:cs typeface="PT Sans"/>
        </a:defRPr>
      </a:lvl2pPr>
      <a:lvl3pPr marL="1142942" indent="-228589" algn="l" defTabSz="45717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45717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45717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Design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Engineer,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Craig Wilson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MongoDBDays</a:t>
            </a:r>
            <a:endParaRPr lang="en-US" dirty="0"/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628407" y="4767315"/>
            <a:ext cx="7898955" cy="46810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272"/>
              </a:spcBef>
              <a:buClr>
                <a:srgbClr val="0075BF"/>
              </a:buClr>
              <a:buSzPct val="85000"/>
              <a:buFont typeface="Arial"/>
              <a:buNone/>
              <a:defRPr sz="2200" i="1" kern="1200" spc="-20" baseline="0">
                <a:ln w="1905">
                  <a:noFill/>
                </a:ln>
                <a:solidFill>
                  <a:schemeClr val="bg1"/>
                </a:solidFill>
                <a:effectLst/>
                <a:latin typeface="PT Sans"/>
                <a:ea typeface="+mn-ea"/>
                <a:cs typeface="PT Sans"/>
              </a:defRPr>
            </a:lvl1pPr>
            <a:lvl2pPr marL="457200" indent="0" algn="ctr" defTabSz="457200" rtl="0" eaLnBrk="1" latinLnBrk="0" hangingPunct="1">
              <a:spcBef>
                <a:spcPts val="200"/>
              </a:spcBef>
              <a:buSzPct val="90000"/>
              <a:buFont typeface="Arial"/>
              <a:buNone/>
              <a:defRPr sz="2400" kern="1200" spc="-100" baseline="0">
                <a:solidFill>
                  <a:schemeClr val="tx1">
                    <a:tint val="75000"/>
                  </a:schemeClr>
                </a:solidFill>
                <a:latin typeface="PT Sans"/>
                <a:ea typeface="+mn-ea"/>
                <a:cs typeface="PT San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craiggwilson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Document Schema Design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What questions do I have?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Design By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8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Management Application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Patrons/Users</a:t>
            </a:r>
          </a:p>
          <a:p>
            <a:r>
              <a:rPr lang="en-US" dirty="0" smtClean="0"/>
              <a:t>Books</a:t>
            </a:r>
          </a:p>
          <a:p>
            <a:r>
              <a:rPr lang="en-US" dirty="0" smtClean="0"/>
              <a:t>Authors</a:t>
            </a:r>
          </a:p>
          <a:p>
            <a:r>
              <a:rPr lang="en-US" dirty="0" smtClean="0"/>
              <a:t>Publishers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What is a Patron’s Address?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405" y="1664123"/>
            <a:ext cx="7887195" cy="44523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>
                <a:latin typeface="Consolas"/>
                <a:cs typeface="Consolas"/>
              </a:rPr>
              <a:t>&gt; patron = </a:t>
            </a:r>
            <a:r>
              <a:rPr lang="en-US" sz="2000" dirty="0" err="1" smtClean="0">
                <a:latin typeface="Consolas"/>
                <a:cs typeface="Consolas"/>
              </a:rPr>
              <a:t>db.patrons.find</a:t>
            </a:r>
            <a:r>
              <a:rPr lang="en-US" sz="2000" dirty="0" smtClean="0">
                <a:latin typeface="Consolas"/>
                <a:cs typeface="Consolas"/>
              </a:rPr>
              <a:t>({ _id :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“</a:t>
            </a:r>
            <a:r>
              <a:rPr lang="en-US" sz="2000" dirty="0" err="1" smtClean="0">
                <a:solidFill>
                  <a:schemeClr val="accent2"/>
                </a:solidFill>
                <a:latin typeface="Consolas"/>
                <a:cs typeface="Consolas"/>
              </a:rPr>
              <a:t>joe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”</a:t>
            </a:r>
            <a:r>
              <a:rPr lang="en-US" sz="2000" dirty="0" smtClean="0">
                <a:latin typeface="Consolas"/>
                <a:cs typeface="Consolas"/>
              </a:rPr>
              <a:t> })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 smtClean="0">
                <a:latin typeface="Consolas"/>
                <a:cs typeface="Consolas"/>
              </a:rPr>
              <a:t>{</a:t>
            </a:r>
            <a:endParaRPr lang="en-US"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latin typeface="Consolas"/>
                <a:cs typeface="Consolas"/>
              </a:rPr>
              <a:t>    _id: </a:t>
            </a:r>
            <a:r>
              <a:rPr lang="en-US" sz="2000" dirty="0">
                <a:solidFill>
                  <a:srgbClr val="EE9C00"/>
                </a:solidFill>
                <a:latin typeface="Consolas"/>
                <a:cs typeface="Consolas"/>
              </a:rPr>
              <a:t>"</a:t>
            </a:r>
            <a:r>
              <a:rPr lang="en-US" sz="2000" dirty="0" err="1">
                <a:solidFill>
                  <a:srgbClr val="EE9C00"/>
                </a:solidFill>
                <a:latin typeface="Consolas"/>
                <a:cs typeface="Consolas"/>
              </a:rPr>
              <a:t>joe</a:t>
            </a:r>
            <a:r>
              <a:rPr lang="en-US" sz="2000" dirty="0">
                <a:solidFill>
                  <a:srgbClr val="EE9C00"/>
                </a:solidFill>
                <a:latin typeface="Consolas"/>
                <a:cs typeface="Consolas"/>
              </a:rPr>
              <a:t>“</a:t>
            </a:r>
            <a:r>
              <a:rPr lang="en-US" sz="2000" dirty="0">
                <a:latin typeface="Consolas"/>
                <a:cs typeface="Consolas"/>
              </a:rPr>
              <a:t>,</a:t>
            </a:r>
            <a:endParaRPr lang="en-US" sz="2000" dirty="0">
              <a:solidFill>
                <a:srgbClr val="EE9C00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latin typeface="Consolas"/>
                <a:cs typeface="Consolas"/>
              </a:rPr>
              <a:t>    name: </a:t>
            </a:r>
            <a:r>
              <a:rPr lang="en-US" sz="2000" dirty="0">
                <a:solidFill>
                  <a:srgbClr val="F7D58F"/>
                </a:solidFill>
                <a:latin typeface="Consolas"/>
                <a:cs typeface="Consolas"/>
              </a:rPr>
              <a:t>"Joe </a:t>
            </a:r>
            <a:r>
              <a:rPr lang="en-US" sz="2000" dirty="0" err="1">
                <a:solidFill>
                  <a:srgbClr val="F7D58F"/>
                </a:solidFill>
                <a:latin typeface="Consolas"/>
                <a:cs typeface="Consolas"/>
              </a:rPr>
              <a:t>Bookreader</a:t>
            </a:r>
            <a:r>
              <a:rPr lang="en-US" sz="2000" dirty="0">
                <a:solidFill>
                  <a:srgbClr val="F7D58F"/>
                </a:solidFill>
                <a:latin typeface="Consolas"/>
                <a:cs typeface="Consolas"/>
              </a:rPr>
              <a:t>”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Consolas"/>
                <a:cs typeface="Consolas"/>
              </a:rPr>
              <a:t>&gt; address = </a:t>
            </a:r>
            <a:r>
              <a:rPr lang="en-US" sz="2000" dirty="0" err="1" smtClean="0">
                <a:latin typeface="Consolas"/>
                <a:cs typeface="Consolas"/>
              </a:rPr>
              <a:t>db.addresses.find</a:t>
            </a:r>
            <a:r>
              <a:rPr lang="en-US" sz="2000" dirty="0" smtClean="0">
                <a:latin typeface="Consolas"/>
                <a:cs typeface="Consolas"/>
              </a:rPr>
              <a:t>({ _id :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“</a:t>
            </a:r>
            <a:r>
              <a:rPr lang="en-US" sz="2000" dirty="0" err="1" smtClean="0">
                <a:solidFill>
                  <a:schemeClr val="accent2"/>
                </a:solidFill>
                <a:latin typeface="Consolas"/>
                <a:cs typeface="Consolas"/>
              </a:rPr>
              <a:t>joe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”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}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 smtClean="0">
                <a:latin typeface="Consolas"/>
                <a:cs typeface="Consolas"/>
              </a:rPr>
              <a:t>{</a:t>
            </a:r>
            <a:endParaRPr lang="en-US"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latin typeface="Consolas"/>
                <a:cs typeface="Consolas"/>
              </a:rPr>
              <a:t>    _id: </a:t>
            </a:r>
            <a:r>
              <a:rPr lang="en-US" sz="2000" dirty="0">
                <a:solidFill>
                  <a:srgbClr val="EE9C00"/>
                </a:solidFill>
                <a:latin typeface="Consolas"/>
                <a:cs typeface="Consolas"/>
              </a:rPr>
              <a:t>"</a:t>
            </a:r>
            <a:r>
              <a:rPr lang="en-US" sz="2000" dirty="0" err="1">
                <a:solidFill>
                  <a:srgbClr val="EE9C00"/>
                </a:solidFill>
                <a:latin typeface="Consolas"/>
                <a:cs typeface="Consolas"/>
              </a:rPr>
              <a:t>joe</a:t>
            </a:r>
            <a:r>
              <a:rPr lang="en-US" sz="2000" dirty="0">
                <a:solidFill>
                  <a:srgbClr val="EE9C00"/>
                </a:solidFill>
                <a:latin typeface="Consolas"/>
                <a:cs typeface="Consolas"/>
              </a:rPr>
              <a:t>“</a:t>
            </a:r>
            <a:r>
              <a:rPr lang="en-US" sz="2000" dirty="0">
                <a:latin typeface="Consolas"/>
                <a:cs typeface="Consolas"/>
              </a:rPr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latin typeface="Consolas"/>
                <a:cs typeface="Consolas"/>
              </a:rPr>
              <a:t>    street: </a:t>
            </a:r>
            <a:r>
              <a:rPr lang="en-US" sz="2000" dirty="0">
                <a:solidFill>
                  <a:srgbClr val="F7D58F"/>
                </a:solidFill>
                <a:latin typeface="Consolas"/>
                <a:cs typeface="Consolas"/>
              </a:rPr>
              <a:t>"123 Fake St. "</a:t>
            </a:r>
            <a:r>
              <a:rPr lang="en-US" sz="2000" dirty="0">
                <a:latin typeface="Consolas"/>
                <a:cs typeface="Consolas"/>
              </a:rPr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latin typeface="Consolas"/>
                <a:cs typeface="Consolas"/>
              </a:rPr>
              <a:t>    city: </a:t>
            </a:r>
            <a:r>
              <a:rPr lang="en-US" sz="2000" dirty="0">
                <a:solidFill>
                  <a:srgbClr val="F7D58F"/>
                </a:solidFill>
                <a:latin typeface="Consolas"/>
                <a:cs typeface="Consolas"/>
              </a:rPr>
              <a:t>"</a:t>
            </a:r>
            <a:r>
              <a:rPr lang="en-US" sz="2000" dirty="0" err="1">
                <a:solidFill>
                  <a:srgbClr val="F7D58F"/>
                </a:solidFill>
                <a:latin typeface="Consolas"/>
                <a:cs typeface="Consolas"/>
              </a:rPr>
              <a:t>Faketon</a:t>
            </a:r>
            <a:r>
              <a:rPr lang="en-US" sz="2000" dirty="0">
                <a:solidFill>
                  <a:srgbClr val="F7D58F"/>
                </a:solidFill>
                <a:latin typeface="Consolas"/>
                <a:cs typeface="Consolas"/>
              </a:rPr>
              <a:t>"</a:t>
            </a:r>
            <a:r>
              <a:rPr lang="en-US" sz="2000" dirty="0">
                <a:latin typeface="Consolas"/>
                <a:cs typeface="Consolas"/>
              </a:rPr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latin typeface="Consolas"/>
                <a:cs typeface="Consolas"/>
              </a:rPr>
              <a:t>    state: </a:t>
            </a:r>
            <a:r>
              <a:rPr lang="en-US" sz="2000" dirty="0">
                <a:solidFill>
                  <a:srgbClr val="F7D58F"/>
                </a:solidFill>
                <a:latin typeface="Consolas"/>
                <a:cs typeface="Consolas"/>
              </a:rPr>
              <a:t>"MA"</a:t>
            </a:r>
            <a:r>
              <a:rPr lang="en-US" sz="2000" dirty="0">
                <a:latin typeface="Consolas"/>
                <a:cs typeface="Consolas"/>
              </a:rPr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latin typeface="Consolas"/>
                <a:cs typeface="Consolas"/>
              </a:rPr>
              <a:t>    zip: </a:t>
            </a:r>
            <a:r>
              <a:rPr lang="en-US" sz="2000" dirty="0">
                <a:solidFill>
                  <a:srgbClr val="AFD2E9"/>
                </a:solidFill>
                <a:latin typeface="Consolas"/>
                <a:cs typeface="Consolas"/>
              </a:rPr>
              <a:t>12345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Patron and </a:t>
            </a:r>
            <a:r>
              <a:rPr lang="en-US" dirty="0"/>
              <a:t>t</a:t>
            </a:r>
            <a:r>
              <a:rPr lang="en-US" dirty="0" smtClean="0"/>
              <a:t>heir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5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 smtClean="0">
                <a:latin typeface="Consolas"/>
                <a:cs typeface="Consolas"/>
              </a:rPr>
              <a:t>&gt; patron = </a:t>
            </a:r>
            <a:r>
              <a:rPr lang="en-US" sz="2000" dirty="0" err="1" smtClean="0">
                <a:latin typeface="Consolas"/>
                <a:cs typeface="Consolas"/>
              </a:rPr>
              <a:t>db.patrons.find</a:t>
            </a:r>
            <a:r>
              <a:rPr lang="en-US" sz="2000" dirty="0" smtClean="0">
                <a:latin typeface="Consolas"/>
                <a:cs typeface="Consolas"/>
              </a:rPr>
              <a:t>({ _id :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“</a:t>
            </a:r>
            <a:r>
              <a:rPr lang="en-US" sz="2000" dirty="0" err="1" smtClean="0">
                <a:solidFill>
                  <a:schemeClr val="accent2"/>
                </a:solidFill>
                <a:latin typeface="Consolas"/>
                <a:cs typeface="Consolas"/>
              </a:rPr>
              <a:t>joe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”</a:t>
            </a:r>
            <a:r>
              <a:rPr lang="en-US" sz="2000" dirty="0" smtClean="0">
                <a:latin typeface="Consolas"/>
                <a:cs typeface="Consolas"/>
              </a:rPr>
              <a:t> })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latin typeface="Consolas"/>
                <a:cs typeface="Consolas"/>
              </a:rPr>
              <a:t>    _id: </a:t>
            </a:r>
            <a:r>
              <a:rPr lang="en-US" sz="2000" dirty="0">
                <a:solidFill>
                  <a:srgbClr val="EE9C00"/>
                </a:solidFill>
                <a:latin typeface="Consolas"/>
                <a:cs typeface="Consolas"/>
              </a:rPr>
              <a:t>"</a:t>
            </a:r>
            <a:r>
              <a:rPr lang="en-US" sz="2000" dirty="0" err="1">
                <a:solidFill>
                  <a:srgbClr val="EE9C00"/>
                </a:solidFill>
                <a:latin typeface="Consolas"/>
                <a:cs typeface="Consolas"/>
              </a:rPr>
              <a:t>joe</a:t>
            </a:r>
            <a:r>
              <a:rPr lang="en-US" sz="2000" dirty="0">
                <a:solidFill>
                  <a:srgbClr val="EE9C00"/>
                </a:solidFill>
                <a:latin typeface="Consolas"/>
                <a:cs typeface="Consolas"/>
              </a:rPr>
              <a:t>"</a:t>
            </a:r>
            <a:r>
              <a:rPr lang="en-US" sz="2000" dirty="0">
                <a:latin typeface="Consolas"/>
                <a:cs typeface="Consolas"/>
              </a:rPr>
              <a:t>,</a:t>
            </a:r>
            <a:endParaRPr lang="en-US" sz="2000" dirty="0">
              <a:solidFill>
                <a:srgbClr val="EE9C00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latin typeface="Consolas"/>
                <a:cs typeface="Consolas"/>
              </a:rPr>
              <a:t>    name: </a:t>
            </a:r>
            <a:r>
              <a:rPr lang="en-US" sz="2000" dirty="0">
                <a:solidFill>
                  <a:srgbClr val="F7D58F"/>
                </a:solidFill>
                <a:latin typeface="Consolas"/>
                <a:cs typeface="Consolas"/>
              </a:rPr>
              <a:t>"Joe </a:t>
            </a:r>
            <a:r>
              <a:rPr lang="en-US" sz="2000" dirty="0" err="1">
                <a:solidFill>
                  <a:srgbClr val="F7D58F"/>
                </a:solidFill>
                <a:latin typeface="Consolas"/>
                <a:cs typeface="Consolas"/>
              </a:rPr>
              <a:t>Bookreader</a:t>
            </a:r>
            <a:r>
              <a:rPr lang="en-US" sz="2000" dirty="0">
                <a:solidFill>
                  <a:srgbClr val="F7D58F"/>
                </a:solidFill>
                <a:latin typeface="Consolas"/>
                <a:cs typeface="Consolas"/>
              </a:rPr>
              <a:t>"</a:t>
            </a:r>
            <a:r>
              <a:rPr lang="en-US" sz="2000" dirty="0">
                <a:latin typeface="Consolas"/>
                <a:cs typeface="Consolas"/>
              </a:rPr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latin typeface="Consolas"/>
                <a:cs typeface="Consolas"/>
              </a:rPr>
              <a:t>    address: {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latin typeface="Consolas"/>
                <a:cs typeface="Consolas"/>
              </a:rPr>
              <a:t>        street: </a:t>
            </a:r>
            <a:r>
              <a:rPr lang="en-US" sz="2000" dirty="0">
                <a:solidFill>
                  <a:srgbClr val="F7D58F"/>
                </a:solidFill>
                <a:latin typeface="Consolas"/>
                <a:cs typeface="Consolas"/>
              </a:rPr>
              <a:t>"123 Fake St. "</a:t>
            </a:r>
            <a:r>
              <a:rPr lang="en-US" sz="2000" dirty="0">
                <a:latin typeface="Consolas"/>
                <a:cs typeface="Consolas"/>
              </a:rPr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latin typeface="Consolas"/>
                <a:cs typeface="Consolas"/>
              </a:rPr>
              <a:t>        city: </a:t>
            </a:r>
            <a:r>
              <a:rPr lang="en-US" sz="2000" dirty="0">
                <a:solidFill>
                  <a:srgbClr val="F7D58F"/>
                </a:solidFill>
                <a:latin typeface="Consolas"/>
                <a:cs typeface="Consolas"/>
              </a:rPr>
              <a:t>"</a:t>
            </a:r>
            <a:r>
              <a:rPr lang="en-US" sz="2000" dirty="0" err="1">
                <a:solidFill>
                  <a:srgbClr val="F7D58F"/>
                </a:solidFill>
                <a:latin typeface="Consolas"/>
                <a:cs typeface="Consolas"/>
              </a:rPr>
              <a:t>Faketon</a:t>
            </a:r>
            <a:r>
              <a:rPr lang="en-US" sz="2000" dirty="0">
                <a:solidFill>
                  <a:srgbClr val="F7D58F"/>
                </a:solidFill>
                <a:latin typeface="Consolas"/>
                <a:cs typeface="Consolas"/>
              </a:rPr>
              <a:t>"</a:t>
            </a:r>
            <a:r>
              <a:rPr lang="en-US" sz="2000" dirty="0">
                <a:latin typeface="Consolas"/>
                <a:cs typeface="Consolas"/>
              </a:rPr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latin typeface="Consolas"/>
                <a:cs typeface="Consolas"/>
              </a:rPr>
              <a:t>        state: </a:t>
            </a:r>
            <a:r>
              <a:rPr lang="en-US" sz="2000" dirty="0">
                <a:solidFill>
                  <a:srgbClr val="F7D58F"/>
                </a:solidFill>
                <a:latin typeface="Consolas"/>
                <a:cs typeface="Consolas"/>
              </a:rPr>
              <a:t>"MA"</a:t>
            </a:r>
            <a:r>
              <a:rPr lang="en-US" sz="2000" dirty="0">
                <a:latin typeface="Consolas"/>
                <a:cs typeface="Consolas"/>
              </a:rPr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latin typeface="Consolas"/>
                <a:cs typeface="Consolas"/>
              </a:rPr>
              <a:t>        zip: </a:t>
            </a:r>
            <a:r>
              <a:rPr lang="en-US" sz="2000" dirty="0">
                <a:solidFill>
                  <a:srgbClr val="AFD2E9"/>
                </a:solidFill>
                <a:latin typeface="Consolas"/>
                <a:cs typeface="Consolas"/>
              </a:rPr>
              <a:t>12345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latin typeface="Consolas"/>
                <a:cs typeface="Consolas"/>
              </a:rPr>
              <a:t>    }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Patron and their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Relationships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“Belongs to” relationships are often embedded.</a:t>
            </a:r>
          </a:p>
          <a:p>
            <a:r>
              <a:rPr lang="en-US" dirty="0" smtClean="0"/>
              <a:t>Holistic representation of entities with their embedded attributes and relationships.</a:t>
            </a:r>
          </a:p>
          <a:p>
            <a:r>
              <a:rPr lang="en-US" dirty="0" smtClean="0"/>
              <a:t>Optimized for read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5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What are a Patron’s Addresses?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 smtClean="0"/>
              <a:t>&gt; patron = </a:t>
            </a:r>
            <a:r>
              <a:rPr lang="en-US" sz="2000" dirty="0" err="1" smtClean="0"/>
              <a:t>db.patrons.find</a:t>
            </a:r>
            <a:r>
              <a:rPr lang="en-US" sz="2000" dirty="0" smtClean="0"/>
              <a:t>({ _id : </a:t>
            </a:r>
            <a:r>
              <a:rPr lang="en-US" sz="2000" dirty="0" smtClean="0">
                <a:solidFill>
                  <a:schemeClr val="accent2"/>
                </a:solidFill>
              </a:rPr>
              <a:t>“bob” </a:t>
            </a:r>
            <a:r>
              <a:rPr lang="en-US" sz="2000" dirty="0" smtClean="0"/>
              <a:t>})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cs typeface="Source Code Pro Semibold"/>
              </a:rPr>
              <a:t>{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cs typeface="Source Code Pro Semibold"/>
              </a:rPr>
              <a:t>  </a:t>
            </a:r>
            <a:r>
              <a:rPr lang="en-US" sz="2000" dirty="0" smtClean="0">
                <a:cs typeface="Source Code Pro Semibold"/>
              </a:rPr>
              <a:t>  _</a:t>
            </a:r>
            <a:r>
              <a:rPr lang="en-US" sz="2000" dirty="0">
                <a:cs typeface="Source Code Pro Semibold"/>
              </a:rPr>
              <a:t>id: </a:t>
            </a:r>
            <a:r>
              <a:rPr lang="en-US" sz="2000" dirty="0">
                <a:solidFill>
                  <a:srgbClr val="EE9C00"/>
                </a:solidFill>
                <a:cs typeface="Source Code Pro Semibold"/>
              </a:rPr>
              <a:t>“bob"</a:t>
            </a:r>
            <a:r>
              <a:rPr lang="en-US" sz="2000" dirty="0">
                <a:cs typeface="Source Code Pro Semibold"/>
              </a:rPr>
              <a:t>,</a:t>
            </a:r>
            <a:endParaRPr lang="en-US" sz="2000" dirty="0">
              <a:solidFill>
                <a:srgbClr val="EE9C00"/>
              </a:solidFill>
              <a:cs typeface="Source Code Pro Semibold"/>
            </a:endParaRP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cs typeface="Source Code Pro Semibold"/>
              </a:rPr>
              <a:t> </a:t>
            </a:r>
            <a:r>
              <a:rPr lang="en-US" sz="2000" dirty="0" smtClean="0">
                <a:cs typeface="Source Code Pro Semibold"/>
              </a:rPr>
              <a:t>   </a:t>
            </a:r>
            <a:r>
              <a:rPr lang="en-US" sz="2000" dirty="0">
                <a:cs typeface="Source Code Pro Semibold"/>
              </a:rPr>
              <a:t>name: </a:t>
            </a:r>
            <a:r>
              <a:rPr lang="en-US" sz="2000" dirty="0">
                <a:solidFill>
                  <a:srgbClr val="F7D58F"/>
                </a:solidFill>
                <a:cs typeface="Source Code Pro Semibold"/>
              </a:rPr>
              <a:t>“Bob </a:t>
            </a:r>
            <a:r>
              <a:rPr lang="en-US" sz="2000" dirty="0" err="1">
                <a:solidFill>
                  <a:srgbClr val="F7D58F"/>
                </a:solidFill>
                <a:cs typeface="Source Code Pro Semibold"/>
              </a:rPr>
              <a:t>Knowitall</a:t>
            </a:r>
            <a:r>
              <a:rPr lang="en-US" sz="2000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sz="2000" dirty="0">
                <a:cs typeface="Source Code Pro Semibold"/>
              </a:rPr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 smtClean="0">
                <a:cs typeface="Source Code Pro Semibold"/>
              </a:rPr>
              <a:t>    addresses</a:t>
            </a:r>
            <a:r>
              <a:rPr lang="en-US" sz="2000" dirty="0">
                <a:cs typeface="Source Code Pro Semibold"/>
              </a:rPr>
              <a:t>: [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cs typeface="Source Code Pro Semibold"/>
              </a:rPr>
              <a:t>    </a:t>
            </a:r>
            <a:r>
              <a:rPr lang="en-US" sz="2000" dirty="0" smtClean="0">
                <a:cs typeface="Source Code Pro Semibold"/>
              </a:rPr>
              <a:t>  {</a:t>
            </a:r>
            <a:r>
              <a:rPr lang="en-US" sz="2000" dirty="0">
                <a:cs typeface="Source Code Pro Semibold"/>
              </a:rPr>
              <a:t>street: </a:t>
            </a:r>
            <a:r>
              <a:rPr lang="en-US" sz="2000" dirty="0">
                <a:solidFill>
                  <a:srgbClr val="F7D58F"/>
                </a:solidFill>
                <a:cs typeface="Source Code Pro Semibold"/>
              </a:rPr>
              <a:t>"1 Vernon St."</a:t>
            </a:r>
            <a:r>
              <a:rPr lang="en-US" sz="2000" dirty="0">
                <a:cs typeface="Source Code Pro Semibold"/>
              </a:rPr>
              <a:t>, city: </a:t>
            </a:r>
            <a:r>
              <a:rPr lang="en-US" sz="2000" dirty="0">
                <a:solidFill>
                  <a:srgbClr val="F7D58F"/>
                </a:solidFill>
                <a:cs typeface="Source Code Pro Semibold"/>
              </a:rPr>
              <a:t>"Newton"</a:t>
            </a:r>
            <a:r>
              <a:rPr lang="en-US" sz="2000" dirty="0">
                <a:cs typeface="Source Code Pro Semibold"/>
              </a:rPr>
              <a:t>, …},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cs typeface="Source Code Pro Semibold"/>
              </a:rPr>
              <a:t>    </a:t>
            </a:r>
            <a:r>
              <a:rPr lang="en-US" sz="2000" dirty="0" smtClean="0">
                <a:cs typeface="Source Code Pro Semibold"/>
              </a:rPr>
              <a:t>  {</a:t>
            </a:r>
            <a:r>
              <a:rPr lang="en-US" sz="2000" dirty="0">
                <a:cs typeface="Source Code Pro Semibold"/>
              </a:rPr>
              <a:t>street: </a:t>
            </a:r>
            <a:r>
              <a:rPr lang="en-US" sz="2000" dirty="0">
                <a:solidFill>
                  <a:srgbClr val="F7D58F"/>
                </a:solidFill>
                <a:cs typeface="Source Code Pro Semibold"/>
              </a:rPr>
              <a:t>"52 Main St."</a:t>
            </a:r>
            <a:r>
              <a:rPr lang="en-US" sz="2000" dirty="0">
                <a:cs typeface="Source Code Pro Semibold"/>
              </a:rPr>
              <a:t>, city: </a:t>
            </a:r>
            <a:r>
              <a:rPr lang="en-US" sz="2000" dirty="0">
                <a:solidFill>
                  <a:srgbClr val="F7D58F"/>
                </a:solidFill>
                <a:cs typeface="Source Code Pro Semibold"/>
              </a:rPr>
              <a:t>"Boston"</a:t>
            </a:r>
            <a:r>
              <a:rPr lang="en-US" sz="2000" dirty="0">
                <a:cs typeface="Source Code Pro Semibold"/>
              </a:rPr>
              <a:t>, …},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cs typeface="Source Code Pro Semibold"/>
              </a:rPr>
              <a:t>  </a:t>
            </a:r>
            <a:r>
              <a:rPr lang="en-US" sz="2000" dirty="0" smtClean="0">
                <a:cs typeface="Source Code Pro Semibold"/>
              </a:rPr>
              <a:t>  ]</a:t>
            </a:r>
            <a:endParaRPr lang="en-US" sz="2000" dirty="0">
              <a:cs typeface="Source Code Pro Semibold"/>
            </a:endParaRP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cs typeface="Source Code Pro Semibold"/>
              </a:rPr>
              <a:t>}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Patron and their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 smtClean="0"/>
              <a:t>&gt; patron = </a:t>
            </a:r>
            <a:r>
              <a:rPr lang="en-US" sz="2000" dirty="0" err="1" smtClean="0"/>
              <a:t>db.patrons.find</a:t>
            </a:r>
            <a:r>
              <a:rPr lang="en-US" sz="2000" dirty="0" smtClean="0"/>
              <a:t>({ _id : </a:t>
            </a:r>
            <a:r>
              <a:rPr lang="en-US" sz="2000" dirty="0" smtClean="0">
                <a:solidFill>
                  <a:schemeClr val="accent2"/>
                </a:solidFill>
              </a:rPr>
              <a:t>“bob” </a:t>
            </a:r>
            <a:r>
              <a:rPr lang="en-US" sz="2000" dirty="0" smtClean="0"/>
              <a:t>})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cs typeface="Source Code Pro Semibold"/>
              </a:rPr>
              <a:t>{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cs typeface="Source Code Pro Semibold"/>
              </a:rPr>
              <a:t>  </a:t>
            </a:r>
            <a:r>
              <a:rPr lang="en-US" sz="2000" dirty="0" smtClean="0">
                <a:cs typeface="Source Code Pro Semibold"/>
              </a:rPr>
              <a:t>  _</a:t>
            </a:r>
            <a:r>
              <a:rPr lang="en-US" sz="2000" dirty="0">
                <a:cs typeface="Source Code Pro Semibold"/>
              </a:rPr>
              <a:t>id: </a:t>
            </a:r>
            <a:r>
              <a:rPr lang="en-US" sz="2000" dirty="0">
                <a:solidFill>
                  <a:srgbClr val="EE9C00"/>
                </a:solidFill>
                <a:cs typeface="Source Code Pro Semibold"/>
              </a:rPr>
              <a:t>“bob"</a:t>
            </a:r>
            <a:r>
              <a:rPr lang="en-US" sz="2000" dirty="0">
                <a:cs typeface="Source Code Pro Semibold"/>
              </a:rPr>
              <a:t>,</a:t>
            </a:r>
            <a:endParaRPr lang="en-US" sz="2000" dirty="0">
              <a:solidFill>
                <a:srgbClr val="EE9C00"/>
              </a:solidFill>
              <a:cs typeface="Source Code Pro Semibold"/>
            </a:endParaRP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cs typeface="Source Code Pro Semibold"/>
              </a:rPr>
              <a:t> </a:t>
            </a:r>
            <a:r>
              <a:rPr lang="en-US" sz="2000" dirty="0" smtClean="0">
                <a:cs typeface="Source Code Pro Semibold"/>
              </a:rPr>
              <a:t>   </a:t>
            </a:r>
            <a:r>
              <a:rPr lang="en-US" sz="2000" dirty="0">
                <a:cs typeface="Source Code Pro Semibold"/>
              </a:rPr>
              <a:t>name: </a:t>
            </a:r>
            <a:r>
              <a:rPr lang="en-US" sz="2000" dirty="0">
                <a:solidFill>
                  <a:srgbClr val="F7D58F"/>
                </a:solidFill>
                <a:cs typeface="Source Code Pro Semibold"/>
              </a:rPr>
              <a:t>“Bob </a:t>
            </a:r>
            <a:r>
              <a:rPr lang="en-US" sz="2000" dirty="0" err="1">
                <a:solidFill>
                  <a:srgbClr val="F7D58F"/>
                </a:solidFill>
                <a:cs typeface="Source Code Pro Semibold"/>
              </a:rPr>
              <a:t>Knowitall</a:t>
            </a:r>
            <a:r>
              <a:rPr lang="en-US" sz="2000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sz="2000" dirty="0">
                <a:cs typeface="Source Code Pro Semibold"/>
              </a:rPr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 smtClean="0">
                <a:cs typeface="Source Code Pro Semibold"/>
              </a:rPr>
              <a:t>    addresses</a:t>
            </a:r>
            <a:r>
              <a:rPr lang="en-US" sz="2000" dirty="0">
                <a:cs typeface="Source Code Pro Semibold"/>
              </a:rPr>
              <a:t>: [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cs typeface="Source Code Pro Semibold"/>
              </a:rPr>
              <a:t>    </a:t>
            </a:r>
            <a:r>
              <a:rPr lang="en-US" sz="2000" dirty="0" smtClean="0">
                <a:cs typeface="Source Code Pro Semibold"/>
              </a:rPr>
              <a:t>  {</a:t>
            </a:r>
            <a:r>
              <a:rPr lang="en-US" sz="2000" dirty="0">
                <a:cs typeface="Source Code Pro Semibold"/>
              </a:rPr>
              <a:t>street: </a:t>
            </a:r>
            <a:r>
              <a:rPr lang="en-US" sz="2000" dirty="0">
                <a:solidFill>
                  <a:srgbClr val="F7D58F"/>
                </a:solidFill>
                <a:cs typeface="Source Code Pro Semibold"/>
              </a:rPr>
              <a:t>"1 Vernon St."</a:t>
            </a:r>
            <a:r>
              <a:rPr lang="en-US" sz="2000" dirty="0">
                <a:cs typeface="Source Code Pro Semibold"/>
              </a:rPr>
              <a:t>, city: </a:t>
            </a:r>
            <a:r>
              <a:rPr lang="en-US" sz="2000" dirty="0">
                <a:solidFill>
                  <a:srgbClr val="F7D58F"/>
                </a:solidFill>
                <a:cs typeface="Source Code Pro Semibold"/>
              </a:rPr>
              <a:t>"Newton"</a:t>
            </a:r>
            <a:r>
              <a:rPr lang="en-US" sz="2000" dirty="0">
                <a:cs typeface="Source Code Pro Semibold"/>
              </a:rPr>
              <a:t>, …},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cs typeface="Source Code Pro Semibold"/>
              </a:rPr>
              <a:t>    </a:t>
            </a:r>
            <a:r>
              <a:rPr lang="en-US" sz="2000" dirty="0" smtClean="0">
                <a:cs typeface="Source Code Pro Semibold"/>
              </a:rPr>
              <a:t>  {</a:t>
            </a:r>
            <a:r>
              <a:rPr lang="en-US" sz="2000" dirty="0">
                <a:cs typeface="Source Code Pro Semibold"/>
              </a:rPr>
              <a:t>street: </a:t>
            </a:r>
            <a:r>
              <a:rPr lang="en-US" sz="2000" dirty="0">
                <a:solidFill>
                  <a:srgbClr val="F7D58F"/>
                </a:solidFill>
                <a:cs typeface="Source Code Pro Semibold"/>
              </a:rPr>
              <a:t>"52 Main St."</a:t>
            </a:r>
            <a:r>
              <a:rPr lang="en-US" sz="2000" dirty="0">
                <a:cs typeface="Source Code Pro Semibold"/>
              </a:rPr>
              <a:t>, city: </a:t>
            </a:r>
            <a:r>
              <a:rPr lang="en-US" sz="2000" dirty="0">
                <a:solidFill>
                  <a:srgbClr val="F7D58F"/>
                </a:solidFill>
                <a:cs typeface="Source Code Pro Semibold"/>
              </a:rPr>
              <a:t>"Boston"</a:t>
            </a:r>
            <a:r>
              <a:rPr lang="en-US" sz="2000" dirty="0">
                <a:cs typeface="Source Code Pro Semibold"/>
              </a:rPr>
              <a:t>, …},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cs typeface="Source Code Pro Semibold"/>
              </a:rPr>
              <a:t>  </a:t>
            </a:r>
            <a:r>
              <a:rPr lang="en-US" sz="2000" dirty="0" smtClean="0">
                <a:cs typeface="Source Code Pro Semibold"/>
              </a:rPr>
              <a:t>  ]</a:t>
            </a:r>
            <a:endParaRPr lang="en-US" sz="2000" dirty="0">
              <a:cs typeface="Source Code Pro Semibold"/>
            </a:endParaRP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>
                <a:cs typeface="Source Code Pro Semibold"/>
              </a:rPr>
              <a:t>}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endParaRPr lang="en-US" sz="2000" dirty="0" smtClean="0"/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/>
              <a:t>&gt; patron = </a:t>
            </a:r>
            <a:r>
              <a:rPr lang="en-US" sz="2000" dirty="0" err="1"/>
              <a:t>db.patrons.find</a:t>
            </a:r>
            <a:r>
              <a:rPr lang="en-US" sz="2000" dirty="0"/>
              <a:t>({ _id : </a:t>
            </a:r>
            <a:r>
              <a:rPr lang="en-US" sz="2000" dirty="0">
                <a:solidFill>
                  <a:schemeClr val="accent2"/>
                </a:solidFill>
              </a:rPr>
              <a:t>“</a:t>
            </a:r>
            <a:r>
              <a:rPr lang="en-US" sz="2000" dirty="0" err="1">
                <a:solidFill>
                  <a:schemeClr val="accent2"/>
                </a:solidFill>
              </a:rPr>
              <a:t>joe</a:t>
            </a:r>
            <a:r>
              <a:rPr lang="en-US" sz="2000" dirty="0">
                <a:solidFill>
                  <a:schemeClr val="accent2"/>
                </a:solidFill>
              </a:rPr>
              <a:t>” </a:t>
            </a:r>
            <a:r>
              <a:rPr lang="en-US" sz="2000" dirty="0"/>
              <a:t>})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/>
              <a:t>{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/>
              <a:t>    _id: </a:t>
            </a:r>
            <a:r>
              <a:rPr lang="en-US" sz="2000" dirty="0">
                <a:solidFill>
                  <a:srgbClr val="EE9C00"/>
                </a:solidFill>
              </a:rPr>
              <a:t>"</a:t>
            </a:r>
            <a:r>
              <a:rPr lang="en-US" sz="2000" dirty="0" err="1">
                <a:solidFill>
                  <a:srgbClr val="EE9C00"/>
                </a:solidFill>
              </a:rPr>
              <a:t>joe</a:t>
            </a:r>
            <a:r>
              <a:rPr lang="en-US" sz="2000" dirty="0">
                <a:solidFill>
                  <a:srgbClr val="EE9C00"/>
                </a:solidFill>
              </a:rPr>
              <a:t>"</a:t>
            </a:r>
            <a:r>
              <a:rPr lang="en-US" sz="2000" dirty="0">
                <a:cs typeface="Source Code Pro Semibold"/>
              </a:rPr>
              <a:t>,</a:t>
            </a:r>
            <a:endParaRPr lang="en-US" sz="2000" dirty="0">
              <a:solidFill>
                <a:srgbClr val="EE9C00"/>
              </a:solidFill>
            </a:endParaRP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/>
              <a:t>    name: </a:t>
            </a:r>
            <a:r>
              <a:rPr lang="en-US" sz="2000" dirty="0">
                <a:solidFill>
                  <a:srgbClr val="F7D58F"/>
                </a:solidFill>
              </a:rPr>
              <a:t>"Joe </a:t>
            </a:r>
            <a:r>
              <a:rPr lang="en-US" sz="2000" dirty="0" err="1">
                <a:solidFill>
                  <a:srgbClr val="F7D58F"/>
                </a:solidFill>
              </a:rPr>
              <a:t>Bookreader</a:t>
            </a:r>
            <a:r>
              <a:rPr lang="en-US" sz="2000" dirty="0">
                <a:solidFill>
                  <a:srgbClr val="F7D58F"/>
                </a:solidFill>
              </a:rPr>
              <a:t>"</a:t>
            </a:r>
            <a:r>
              <a:rPr lang="en-US" sz="2000" dirty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/>
              <a:t>    address: </a:t>
            </a:r>
            <a:r>
              <a:rPr lang="en-US" sz="2000" dirty="0" smtClean="0"/>
              <a:t>{ street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7D58F"/>
                </a:solidFill>
              </a:rPr>
              <a:t>"123 Fake St. </a:t>
            </a:r>
            <a:r>
              <a:rPr lang="en-US" sz="2000" dirty="0" smtClean="0">
                <a:solidFill>
                  <a:srgbClr val="F7D58F"/>
                </a:solidFill>
              </a:rPr>
              <a:t>"</a:t>
            </a:r>
            <a:r>
              <a:rPr lang="en-US" sz="2000" dirty="0" smtClean="0"/>
              <a:t>,  </a:t>
            </a:r>
            <a:r>
              <a:rPr lang="en-US" sz="2000" dirty="0"/>
              <a:t>city: </a:t>
            </a:r>
            <a:r>
              <a:rPr lang="en-US" sz="2000" dirty="0">
                <a:solidFill>
                  <a:srgbClr val="F7D58F"/>
                </a:solidFill>
              </a:rPr>
              <a:t>"</a:t>
            </a:r>
            <a:r>
              <a:rPr lang="en-US" sz="2000" dirty="0" err="1">
                <a:solidFill>
                  <a:srgbClr val="F7D58F"/>
                </a:solidFill>
              </a:rPr>
              <a:t>Faketon</a:t>
            </a:r>
            <a:r>
              <a:rPr lang="en-US" sz="2000" dirty="0" smtClean="0">
                <a:solidFill>
                  <a:srgbClr val="F7D58F"/>
                </a:solidFill>
              </a:rPr>
              <a:t>"</a:t>
            </a:r>
            <a:r>
              <a:rPr lang="en-US" sz="2000" dirty="0" smtClean="0"/>
              <a:t>, …}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Patron and their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All application development 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Schema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Possibilities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Migrate all documents when the schema changes.</a:t>
            </a:r>
          </a:p>
          <a:p>
            <a:r>
              <a:rPr lang="en-US" dirty="0" smtClean="0"/>
              <a:t>Migrate On-Demand</a:t>
            </a:r>
          </a:p>
          <a:p>
            <a:pPr lvl="1"/>
            <a:r>
              <a:rPr lang="en-US" dirty="0" smtClean="0"/>
              <a:t>As we pull up a patron’s document, we make the change.</a:t>
            </a:r>
          </a:p>
          <a:p>
            <a:pPr lvl="1"/>
            <a:r>
              <a:rPr lang="en-US" dirty="0" smtClean="0"/>
              <a:t>Any patrons that never come into the library never get updated.</a:t>
            </a:r>
          </a:p>
          <a:p>
            <a:r>
              <a:rPr lang="en-US" dirty="0" smtClean="0"/>
              <a:t>Leave it alone</a:t>
            </a:r>
          </a:p>
          <a:p>
            <a:pPr lvl="1"/>
            <a:r>
              <a:rPr lang="en-US" dirty="0" smtClean="0"/>
              <a:t>As long as the application knows about both types…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Who is the publisher of this book?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 err="1" smtClean="0"/>
              <a:t>MongoDB</a:t>
            </a:r>
            <a:r>
              <a:rPr lang="en-US" sz="2000" dirty="0"/>
              <a:t>: The Definitive Guide,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/>
              <a:t>By Kristina </a:t>
            </a:r>
            <a:r>
              <a:rPr lang="en-US" sz="2000" dirty="0" err="1"/>
              <a:t>Chodorow</a:t>
            </a:r>
            <a:r>
              <a:rPr lang="en-US" sz="2000" dirty="0"/>
              <a:t> and Mike </a:t>
            </a:r>
            <a:r>
              <a:rPr lang="en-US" sz="2000" dirty="0" err="1"/>
              <a:t>Dirolf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/>
              <a:t>Published: 9/24/2010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/>
              <a:t>Pages: 216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/>
              <a:t>Language: </a:t>
            </a:r>
            <a:r>
              <a:rPr lang="en-US" sz="2000" dirty="0" smtClean="0"/>
              <a:t>English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sz="2000" dirty="0"/>
              <a:t>Publisher: O’Reilly Media, CA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785" r="12489"/>
          <a:stretch/>
        </p:blipFill>
        <p:spPr>
          <a:xfrm>
            <a:off x="5394119" y="1187832"/>
            <a:ext cx="3339075" cy="44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&gt; book = </a:t>
            </a:r>
            <a:r>
              <a:rPr lang="en-US" dirty="0" err="1" smtClean="0"/>
              <a:t>db.books.find</a:t>
            </a:r>
            <a:r>
              <a:rPr lang="en-US" dirty="0" smtClean="0"/>
              <a:t>({ _id : </a:t>
            </a:r>
            <a:r>
              <a:rPr lang="en-US" dirty="0" smtClean="0">
                <a:solidFill>
                  <a:schemeClr val="accent2"/>
                </a:solidFill>
              </a:rPr>
              <a:t>“123” </a:t>
            </a:r>
            <a:r>
              <a:rPr lang="en-US" dirty="0" smtClean="0"/>
              <a:t>})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{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_id: </a:t>
            </a:r>
            <a:r>
              <a:rPr lang="en-US" dirty="0">
                <a:solidFill>
                  <a:srgbClr val="EE9C00"/>
                </a:solidFill>
              </a:rPr>
              <a:t>“123”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title: 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 err="1">
                <a:solidFill>
                  <a:srgbClr val="F7D58F"/>
                </a:solidFill>
              </a:rPr>
              <a:t>MongoDB</a:t>
            </a:r>
            <a:r>
              <a:rPr lang="en-US" dirty="0">
                <a:solidFill>
                  <a:srgbClr val="F7D58F"/>
                </a:solidFill>
              </a:rPr>
              <a:t>: The Definitive Guide"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authors: [ </a:t>
            </a:r>
            <a:r>
              <a:rPr lang="en-US" dirty="0">
                <a:solidFill>
                  <a:srgbClr val="F7D58F"/>
                </a:solidFill>
              </a:rPr>
              <a:t>"Kristina </a:t>
            </a:r>
            <a:r>
              <a:rPr lang="en-US" dirty="0" err="1">
                <a:solidFill>
                  <a:srgbClr val="F7D58F"/>
                </a:solidFill>
              </a:rPr>
              <a:t>Chodorow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F7D58F"/>
                </a:solidFill>
              </a:rPr>
              <a:t>"Mike </a:t>
            </a:r>
            <a:r>
              <a:rPr lang="en-US" dirty="0" err="1">
                <a:solidFill>
                  <a:srgbClr val="F7D58F"/>
                </a:solidFill>
              </a:rPr>
              <a:t>Dirolf</a:t>
            </a:r>
            <a:r>
              <a:rPr lang="en-US" dirty="0">
                <a:solidFill>
                  <a:srgbClr val="F7D58F"/>
                </a:solidFill>
              </a:rPr>
              <a:t>" </a:t>
            </a:r>
            <a:r>
              <a:rPr lang="en-US" dirty="0"/>
              <a:t>],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</a:t>
            </a:r>
            <a:r>
              <a:rPr lang="en-US" dirty="0" err="1"/>
              <a:t>published_date</a:t>
            </a:r>
            <a:r>
              <a:rPr lang="en-US" dirty="0"/>
              <a:t>: </a:t>
            </a:r>
            <a:r>
              <a:rPr lang="en-US" dirty="0" err="1"/>
              <a:t>ISODate</a:t>
            </a:r>
            <a:r>
              <a:rPr lang="en-US" dirty="0"/>
              <a:t>(</a:t>
            </a:r>
            <a:r>
              <a:rPr lang="en-US" dirty="0">
                <a:solidFill>
                  <a:srgbClr val="5CA930"/>
                </a:solidFill>
              </a:rPr>
              <a:t>"2010-09-24"</a:t>
            </a:r>
            <a:r>
              <a:rPr lang="en-US" dirty="0"/>
              <a:t>),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pages: </a:t>
            </a:r>
            <a:r>
              <a:rPr lang="en-US" dirty="0">
                <a:solidFill>
                  <a:srgbClr val="AFD2E9"/>
                </a:solidFill>
              </a:rPr>
              <a:t>216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language: </a:t>
            </a:r>
            <a:r>
              <a:rPr lang="en-US" dirty="0">
                <a:solidFill>
                  <a:srgbClr val="F7D58F"/>
                </a:solidFill>
              </a:rPr>
              <a:t>"English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publisher: {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    name: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>
                <a:solidFill>
                  <a:srgbClr val="F7D58F"/>
                </a:solidFill>
              </a:rPr>
              <a:t>O’Reilly Media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    founded: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>
                <a:solidFill>
                  <a:srgbClr val="F7D58F"/>
                </a:solidFill>
              </a:rPr>
              <a:t>1980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    location: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>
                <a:solidFill>
                  <a:srgbClr val="F7D58F"/>
                </a:solidFill>
              </a:rPr>
              <a:t>CA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endParaRPr lang="en-US" dirty="0"/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}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with embedded Publisher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2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with embedded Publisher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Optimized for read performance of Books</a:t>
            </a:r>
          </a:p>
          <a:p>
            <a:r>
              <a:rPr lang="en-US" dirty="0" smtClean="0"/>
              <a:t>Other queries become difficult</a:t>
            </a:r>
          </a:p>
        </p:txBody>
      </p:sp>
    </p:spTree>
    <p:extLst>
      <p:ext uri="{BB962C8B-B14F-4D97-AF65-F5344CB8AC3E}">
        <p14:creationId xmlns:p14="http://schemas.microsoft.com/office/powerpoint/2010/main" val="101649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Who are all the publishers in the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2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publishers = </a:t>
            </a:r>
            <a:r>
              <a:rPr lang="en-US" dirty="0" err="1" smtClean="0"/>
              <a:t>db.publishers.find</a:t>
            </a:r>
            <a:r>
              <a:rPr lang="en-US" dirty="0" smtClean="0"/>
              <a:t>()</a:t>
            </a:r>
          </a:p>
          <a:p>
            <a:pPr>
              <a:spcBef>
                <a:spcPts val="72"/>
              </a:spcBef>
            </a:pPr>
            <a:r>
              <a:rPr lang="en-US" dirty="0" smtClean="0"/>
              <a:t>{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/>
              <a:t>    _id: </a:t>
            </a:r>
            <a:r>
              <a:rPr lang="en-US" dirty="0">
                <a:solidFill>
                  <a:srgbClr val="EE9C00"/>
                </a:solidFill>
              </a:rPr>
              <a:t>“</a:t>
            </a:r>
            <a:r>
              <a:rPr lang="en-US" dirty="0" err="1">
                <a:solidFill>
                  <a:srgbClr val="EE9C00"/>
                </a:solidFill>
              </a:rPr>
              <a:t>oreilly</a:t>
            </a:r>
            <a:r>
              <a:rPr lang="en-US" dirty="0">
                <a:solidFill>
                  <a:srgbClr val="EE9C00"/>
                </a:solidFill>
              </a:rPr>
              <a:t>”</a:t>
            </a:r>
            <a:r>
              <a:rPr lang="en-US" dirty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   name: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>
                <a:solidFill>
                  <a:srgbClr val="F7D58F"/>
                </a:solidFill>
              </a:rPr>
              <a:t>O’Reilly Media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   founded: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>
                <a:solidFill>
                  <a:srgbClr val="F7D58F"/>
                </a:solidFill>
              </a:rPr>
              <a:t>1980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   location: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>
                <a:solidFill>
                  <a:srgbClr val="F7D58F"/>
                </a:solidFill>
              </a:rPr>
              <a:t>CA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72"/>
              </a:spcBef>
            </a:pPr>
            <a:r>
              <a:rPr lang="en-US" dirty="0" smtClean="0"/>
              <a:t>{</a:t>
            </a:r>
          </a:p>
          <a:p>
            <a:pPr>
              <a:spcBef>
                <a:spcPts val="72"/>
              </a:spcBef>
            </a:pPr>
            <a:r>
              <a:rPr lang="en-US" dirty="0"/>
              <a:t> </a:t>
            </a:r>
            <a:r>
              <a:rPr lang="en-US" dirty="0" smtClean="0"/>
              <a:t>   _id: </a:t>
            </a:r>
            <a:r>
              <a:rPr lang="en-US" dirty="0" smtClean="0">
                <a:solidFill>
                  <a:schemeClr val="accent2"/>
                </a:solidFill>
              </a:rPr>
              <a:t>“penguin”</a:t>
            </a:r>
            <a:r>
              <a:rPr lang="en-US" dirty="0" smtClean="0">
                <a:solidFill>
                  <a:srgbClr val="FFC000"/>
                </a:solidFill>
              </a:rPr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</a:t>
            </a:r>
            <a:r>
              <a:rPr lang="en-US" dirty="0" smtClean="0"/>
              <a:t>   name: </a:t>
            </a:r>
            <a:r>
              <a:rPr lang="en-US" dirty="0" smtClean="0">
                <a:solidFill>
                  <a:schemeClr val="accent2"/>
                </a:solidFill>
              </a:rPr>
              <a:t>“Penguin”</a:t>
            </a:r>
            <a:r>
              <a:rPr lang="en-US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</a:t>
            </a:r>
            <a:r>
              <a:rPr lang="en-US" dirty="0" smtClean="0"/>
              <a:t>   founded: </a:t>
            </a:r>
            <a:r>
              <a:rPr lang="en-US" dirty="0" smtClean="0">
                <a:solidFill>
                  <a:schemeClr val="accent2"/>
                </a:solidFill>
              </a:rPr>
              <a:t>“1983”</a:t>
            </a:r>
            <a:r>
              <a:rPr lang="en-US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</a:t>
            </a:r>
            <a:r>
              <a:rPr lang="en-US" dirty="0" smtClean="0"/>
              <a:t>   location: </a:t>
            </a:r>
            <a:r>
              <a:rPr lang="en-US" dirty="0" smtClean="0">
                <a:solidFill>
                  <a:schemeClr val="accent2"/>
                </a:solidFill>
              </a:rPr>
              <a:t>“CA”</a:t>
            </a:r>
          </a:p>
          <a:p>
            <a:pPr>
              <a:spcBef>
                <a:spcPts val="72"/>
              </a:spcBef>
            </a:pPr>
            <a:r>
              <a:rPr lang="en-US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Publishers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5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book = </a:t>
            </a:r>
            <a:r>
              <a:rPr lang="en-US" dirty="0" err="1" smtClean="0"/>
              <a:t>db.books.find</a:t>
            </a:r>
            <a:r>
              <a:rPr lang="en-US" dirty="0" smtClean="0"/>
              <a:t>({ _id: </a:t>
            </a:r>
            <a:r>
              <a:rPr lang="en-US" dirty="0" smtClean="0">
                <a:solidFill>
                  <a:schemeClr val="accent2"/>
                </a:solidFill>
              </a:rPr>
              <a:t>“123” </a:t>
            </a:r>
            <a:r>
              <a:rPr lang="en-US" dirty="0" smtClean="0"/>
              <a:t>})</a:t>
            </a:r>
          </a:p>
          <a:p>
            <a:pPr>
              <a:spcBef>
                <a:spcPts val="72"/>
              </a:spcBef>
            </a:pPr>
            <a:r>
              <a:rPr lang="en-US" dirty="0" smtClean="0"/>
              <a:t>{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/>
              <a:t>    _id: </a:t>
            </a:r>
            <a:r>
              <a:rPr lang="en-US" dirty="0">
                <a:solidFill>
                  <a:srgbClr val="F7D58F"/>
                </a:solidFill>
              </a:rPr>
              <a:t>“123”,</a:t>
            </a:r>
          </a:p>
          <a:p>
            <a:pPr>
              <a:spcBef>
                <a:spcPts val="72"/>
              </a:spcBef>
            </a:pPr>
            <a:r>
              <a:rPr lang="en-US" dirty="0"/>
              <a:t>    </a:t>
            </a:r>
            <a:r>
              <a:rPr lang="en-US" dirty="0" err="1"/>
              <a:t>publisher_id</a:t>
            </a:r>
            <a:r>
              <a:rPr lang="en-US" dirty="0"/>
              <a:t>: </a:t>
            </a:r>
            <a:r>
              <a:rPr lang="en-US" dirty="0">
                <a:solidFill>
                  <a:srgbClr val="EE9C00"/>
                </a:solidFill>
              </a:rPr>
              <a:t>“</a:t>
            </a:r>
            <a:r>
              <a:rPr lang="en-US" dirty="0" err="1">
                <a:solidFill>
                  <a:srgbClr val="EE9C00"/>
                </a:solidFill>
              </a:rPr>
              <a:t>oreilly</a:t>
            </a:r>
            <a:r>
              <a:rPr lang="en-US" dirty="0">
                <a:solidFill>
                  <a:srgbClr val="EE9C00"/>
                </a:solidFill>
              </a:rPr>
              <a:t>”,</a:t>
            </a:r>
          </a:p>
          <a:p>
            <a:pPr>
              <a:spcBef>
                <a:spcPts val="72"/>
              </a:spcBef>
            </a:pPr>
            <a:r>
              <a:rPr lang="en-US" dirty="0"/>
              <a:t>    title: 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 err="1">
                <a:solidFill>
                  <a:srgbClr val="F7D58F"/>
                </a:solidFill>
              </a:rPr>
              <a:t>MongoDB</a:t>
            </a:r>
            <a:r>
              <a:rPr lang="en-US" dirty="0">
                <a:solidFill>
                  <a:srgbClr val="F7D58F"/>
                </a:solidFill>
              </a:rPr>
              <a:t>: The Definitive Guide"</a:t>
            </a:r>
            <a:r>
              <a:rPr lang="en-US" dirty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   authors: [ </a:t>
            </a:r>
            <a:r>
              <a:rPr lang="en-US" dirty="0">
                <a:solidFill>
                  <a:srgbClr val="F7D58F"/>
                </a:solidFill>
              </a:rPr>
              <a:t>"Kristina </a:t>
            </a:r>
            <a:r>
              <a:rPr lang="en-US" dirty="0" err="1">
                <a:solidFill>
                  <a:srgbClr val="F7D58F"/>
                </a:solidFill>
              </a:rPr>
              <a:t>Chodorow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F7D58F"/>
                </a:solidFill>
              </a:rPr>
              <a:t>"Mike </a:t>
            </a:r>
            <a:r>
              <a:rPr lang="en-US" dirty="0" err="1">
                <a:solidFill>
                  <a:srgbClr val="F7D58F"/>
                </a:solidFill>
              </a:rPr>
              <a:t>Dirolf</a:t>
            </a:r>
            <a:r>
              <a:rPr lang="en-US" dirty="0">
                <a:solidFill>
                  <a:srgbClr val="F7D58F"/>
                </a:solidFill>
              </a:rPr>
              <a:t>" </a:t>
            </a:r>
            <a:r>
              <a:rPr lang="en-US" dirty="0"/>
              <a:t>],</a:t>
            </a:r>
          </a:p>
          <a:p>
            <a:pPr>
              <a:spcBef>
                <a:spcPts val="72"/>
              </a:spcBef>
            </a:pPr>
            <a:r>
              <a:rPr lang="en-US" dirty="0"/>
              <a:t>    </a:t>
            </a:r>
            <a:r>
              <a:rPr lang="en-US" dirty="0" err="1"/>
              <a:t>published_date</a:t>
            </a:r>
            <a:r>
              <a:rPr lang="en-US" dirty="0"/>
              <a:t>: </a:t>
            </a:r>
            <a:r>
              <a:rPr lang="en-US" dirty="0" err="1"/>
              <a:t>ISODate</a:t>
            </a:r>
            <a:r>
              <a:rPr lang="en-US" dirty="0"/>
              <a:t>(</a:t>
            </a:r>
            <a:r>
              <a:rPr lang="en-US" dirty="0">
                <a:solidFill>
                  <a:srgbClr val="5CA930"/>
                </a:solidFill>
              </a:rPr>
              <a:t>"2010-09-24"</a:t>
            </a:r>
            <a:r>
              <a:rPr lang="en-US" dirty="0"/>
              <a:t>),</a:t>
            </a:r>
          </a:p>
          <a:p>
            <a:pPr>
              <a:spcBef>
                <a:spcPts val="72"/>
              </a:spcBef>
            </a:pPr>
            <a:r>
              <a:rPr lang="en-US" dirty="0"/>
              <a:t>    pages: </a:t>
            </a:r>
            <a:r>
              <a:rPr lang="en-US" dirty="0">
                <a:solidFill>
                  <a:srgbClr val="AFD2E9"/>
                </a:solidFill>
              </a:rPr>
              <a:t>216</a:t>
            </a:r>
            <a:r>
              <a:rPr lang="en-US" dirty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   language: </a:t>
            </a:r>
            <a:r>
              <a:rPr lang="en-US" dirty="0">
                <a:solidFill>
                  <a:srgbClr val="F7D58F"/>
                </a:solidFill>
              </a:rPr>
              <a:t>"English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72"/>
              </a:spcBef>
            </a:pPr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db.publishers.find</a:t>
            </a:r>
            <a:r>
              <a:rPr lang="en-US" dirty="0" smtClean="0"/>
              <a:t>({ _id : </a:t>
            </a:r>
            <a:r>
              <a:rPr lang="en-US" dirty="0" err="1" smtClean="0"/>
              <a:t>book.publisher_id</a:t>
            </a:r>
            <a:r>
              <a:rPr lang="en-US" dirty="0"/>
              <a:t> </a:t>
            </a:r>
            <a:r>
              <a:rPr lang="en-US" dirty="0" smtClean="0"/>
              <a:t>})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/>
              <a:t>{</a:t>
            </a:r>
          </a:p>
          <a:p>
            <a:pPr>
              <a:spcBef>
                <a:spcPts val="72"/>
              </a:spcBef>
            </a:pPr>
            <a:r>
              <a:rPr lang="en-US" dirty="0"/>
              <a:t>    _id: </a:t>
            </a:r>
            <a:r>
              <a:rPr lang="en-US" dirty="0">
                <a:solidFill>
                  <a:srgbClr val="EE9C00"/>
                </a:solidFill>
              </a:rPr>
              <a:t>“</a:t>
            </a:r>
            <a:r>
              <a:rPr lang="en-US" dirty="0" err="1">
                <a:solidFill>
                  <a:srgbClr val="EE9C00"/>
                </a:solidFill>
              </a:rPr>
              <a:t>oreilly</a:t>
            </a:r>
            <a:r>
              <a:rPr lang="en-US" dirty="0">
                <a:solidFill>
                  <a:srgbClr val="EE9C00"/>
                </a:solidFill>
              </a:rPr>
              <a:t>”</a:t>
            </a:r>
            <a:r>
              <a:rPr lang="en-US" dirty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   name: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>
                <a:solidFill>
                  <a:srgbClr val="F7D58F"/>
                </a:solidFill>
              </a:rPr>
              <a:t>O’Reilly Media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   founded: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>
                <a:solidFill>
                  <a:srgbClr val="F7D58F"/>
                </a:solidFill>
              </a:rPr>
              <a:t>1980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   location: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>
                <a:solidFill>
                  <a:srgbClr val="F7D58F"/>
                </a:solidFill>
              </a:rPr>
              <a:t>CA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/>
              <a:t>}</a:t>
            </a:r>
          </a:p>
          <a:p>
            <a:pPr>
              <a:spcBef>
                <a:spcPts val="72"/>
              </a:spcBef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with linked Publisher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What are all the books a publisher has published?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&gt; publisher = </a:t>
            </a:r>
            <a:r>
              <a:rPr lang="en-US" dirty="0" err="1" smtClean="0"/>
              <a:t>db.publishers.find</a:t>
            </a:r>
            <a:r>
              <a:rPr lang="en-US" dirty="0" smtClean="0"/>
              <a:t>({ _id : </a:t>
            </a:r>
            <a:r>
              <a:rPr lang="en-US" dirty="0" smtClean="0">
                <a:solidFill>
                  <a:schemeClr val="accent2"/>
                </a:solidFill>
              </a:rPr>
              <a:t>“</a:t>
            </a:r>
            <a:r>
              <a:rPr lang="en-US" dirty="0" err="1" smtClean="0">
                <a:solidFill>
                  <a:schemeClr val="accent2"/>
                </a:solidFill>
              </a:rPr>
              <a:t>oreilly</a:t>
            </a:r>
            <a:r>
              <a:rPr lang="en-US" dirty="0" smtClean="0">
                <a:solidFill>
                  <a:schemeClr val="accent2"/>
                </a:solidFill>
              </a:rPr>
              <a:t>” </a:t>
            </a:r>
            <a:r>
              <a:rPr lang="en-US" dirty="0" smtClean="0"/>
              <a:t>})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 smtClean="0"/>
              <a:t>{</a:t>
            </a:r>
            <a:endParaRPr lang="en-US" dirty="0"/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_id: </a:t>
            </a:r>
            <a:r>
              <a:rPr lang="en-US" dirty="0">
                <a:solidFill>
                  <a:srgbClr val="F7D58F"/>
                </a:solidFill>
              </a:rPr>
              <a:t>“</a:t>
            </a:r>
            <a:r>
              <a:rPr lang="en-US" dirty="0" err="1">
                <a:solidFill>
                  <a:srgbClr val="F7D58F"/>
                </a:solidFill>
              </a:rPr>
              <a:t>oreilly</a:t>
            </a:r>
            <a:r>
              <a:rPr lang="en-US" dirty="0">
                <a:solidFill>
                  <a:srgbClr val="F7D58F"/>
                </a:solidFill>
              </a:rPr>
              <a:t>”,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name: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>
                <a:solidFill>
                  <a:srgbClr val="F7D58F"/>
                </a:solidFill>
              </a:rPr>
              <a:t>O’Reilly Media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founded: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>
                <a:solidFill>
                  <a:srgbClr val="F7D58F"/>
                </a:solidFill>
              </a:rPr>
              <a:t>1980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location: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>
                <a:solidFill>
                  <a:srgbClr val="F7D58F"/>
                </a:solidFill>
              </a:rPr>
              <a:t>CA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“,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>
                <a:solidFill>
                  <a:srgbClr val="F7D58F"/>
                </a:solidFill>
              </a:rPr>
              <a:t>    </a:t>
            </a:r>
            <a:r>
              <a:rPr lang="en-US" dirty="0"/>
              <a:t>books: [</a:t>
            </a:r>
            <a:r>
              <a:rPr lang="en-US" dirty="0">
                <a:solidFill>
                  <a:srgbClr val="EE9C00"/>
                </a:solidFill>
              </a:rPr>
              <a:t>“123”</a:t>
            </a:r>
            <a:r>
              <a:rPr lang="en-US" dirty="0"/>
              <a:t>,…]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}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&gt; books = </a:t>
            </a:r>
            <a:r>
              <a:rPr lang="en-US" dirty="0" err="1" smtClean="0"/>
              <a:t>db.books.find</a:t>
            </a:r>
            <a:r>
              <a:rPr lang="en-US" dirty="0" smtClean="0"/>
              <a:t>({ </a:t>
            </a:r>
            <a:r>
              <a:rPr lang="en-US" dirty="0" smtClean="0"/>
              <a:t>_id: </a:t>
            </a:r>
            <a:r>
              <a:rPr lang="en-US" dirty="0" smtClean="0"/>
              <a:t>{ $in : </a:t>
            </a:r>
            <a:r>
              <a:rPr lang="en-US" dirty="0" err="1" smtClean="0"/>
              <a:t>publisher.books</a:t>
            </a:r>
            <a:r>
              <a:rPr lang="en-US" dirty="0" smtClean="0"/>
              <a:t> } })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 with linked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Success comes from 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Proper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1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Who are the authors of a given book?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&gt; book = </a:t>
            </a:r>
            <a:r>
              <a:rPr lang="en-US" dirty="0" err="1" smtClean="0"/>
              <a:t>db.books.find</a:t>
            </a:r>
            <a:r>
              <a:rPr lang="en-US" dirty="0" smtClean="0"/>
              <a:t>({ _id : </a:t>
            </a:r>
            <a:r>
              <a:rPr lang="en-US" dirty="0" smtClean="0">
                <a:solidFill>
                  <a:schemeClr val="accent2"/>
                </a:solidFill>
              </a:rPr>
              <a:t>“123” </a:t>
            </a:r>
            <a:r>
              <a:rPr lang="en-US" dirty="0" smtClean="0"/>
              <a:t>})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 smtClean="0"/>
              <a:t>{</a:t>
            </a:r>
            <a:endParaRPr lang="en-US" dirty="0"/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_id: </a:t>
            </a:r>
            <a:r>
              <a:rPr lang="en-US" dirty="0">
                <a:solidFill>
                  <a:srgbClr val="F7D58F"/>
                </a:solidFill>
              </a:rPr>
              <a:t>“123”,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title: 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 err="1">
                <a:solidFill>
                  <a:srgbClr val="F7D58F"/>
                </a:solidFill>
              </a:rPr>
              <a:t>MongoDB</a:t>
            </a:r>
            <a:r>
              <a:rPr lang="en-US" dirty="0">
                <a:solidFill>
                  <a:srgbClr val="F7D58F"/>
                </a:solidFill>
              </a:rPr>
              <a:t>: The Definitive Guide"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</a:t>
            </a:r>
            <a:r>
              <a:rPr lang="en-US" dirty="0" err="1"/>
              <a:t>published_date</a:t>
            </a:r>
            <a:r>
              <a:rPr lang="en-US" dirty="0"/>
              <a:t>: </a:t>
            </a:r>
            <a:r>
              <a:rPr lang="en-US" dirty="0" err="1"/>
              <a:t>ISODate</a:t>
            </a:r>
            <a:r>
              <a:rPr lang="en-US" dirty="0"/>
              <a:t>(</a:t>
            </a:r>
            <a:r>
              <a:rPr lang="en-US" dirty="0">
                <a:solidFill>
                  <a:srgbClr val="5CA930"/>
                </a:solidFill>
              </a:rPr>
              <a:t>"2010-09-24"</a:t>
            </a:r>
            <a:r>
              <a:rPr lang="en-US" dirty="0"/>
              <a:t>),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pages: </a:t>
            </a:r>
            <a:r>
              <a:rPr lang="en-US" dirty="0">
                <a:solidFill>
                  <a:srgbClr val="AFD2E9"/>
                </a:solidFill>
              </a:rPr>
              <a:t>216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language: 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English“</a:t>
            </a:r>
            <a:r>
              <a:rPr lang="en-US" dirty="0" smtClean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</a:t>
            </a:r>
            <a:r>
              <a:rPr lang="en-US" dirty="0" smtClean="0"/>
              <a:t>   authors: [</a:t>
            </a:r>
            <a:r>
              <a:rPr lang="en-US" dirty="0" smtClean="0">
                <a:solidFill>
                  <a:schemeClr val="accent2"/>
                </a:solidFill>
              </a:rPr>
              <a:t>“</a:t>
            </a:r>
            <a:r>
              <a:rPr lang="en-US" dirty="0" err="1" smtClean="0">
                <a:solidFill>
                  <a:schemeClr val="accent2"/>
                </a:solidFill>
              </a:rPr>
              <a:t>kchodorow</a:t>
            </a:r>
            <a:r>
              <a:rPr lang="en-US" dirty="0" smtClean="0">
                <a:solidFill>
                  <a:schemeClr val="accent2"/>
                </a:solidFill>
              </a:rPr>
              <a:t>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“</a:t>
            </a:r>
            <a:r>
              <a:rPr lang="en-US" dirty="0" err="1" smtClean="0">
                <a:solidFill>
                  <a:schemeClr val="accent2"/>
                </a:solidFill>
              </a:rPr>
              <a:t>mdirolf</a:t>
            </a:r>
            <a:r>
              <a:rPr lang="en-US" dirty="0" smtClean="0">
                <a:solidFill>
                  <a:schemeClr val="accent2"/>
                </a:solidFill>
              </a:rPr>
              <a:t>”</a:t>
            </a:r>
            <a:r>
              <a:rPr lang="en-US" dirty="0" smtClean="0"/>
              <a:t>]</a:t>
            </a:r>
            <a:endParaRPr lang="en-US" dirty="0"/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 smtClean="0"/>
              <a:t>}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 smtClean="0"/>
              <a:t>&gt; authors = </a:t>
            </a:r>
            <a:r>
              <a:rPr lang="en-US" dirty="0" err="1" smtClean="0"/>
              <a:t>db.authors.find</a:t>
            </a:r>
            <a:r>
              <a:rPr lang="en-US" dirty="0" smtClean="0"/>
              <a:t>({ _id : { $in : </a:t>
            </a:r>
            <a:r>
              <a:rPr lang="en-US" dirty="0" err="1" smtClean="0"/>
              <a:t>book.authors</a:t>
            </a:r>
            <a:r>
              <a:rPr lang="en-US" dirty="0" smtClean="0"/>
              <a:t> } })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 smtClean="0"/>
              <a:t>{ _</a:t>
            </a:r>
            <a:r>
              <a:rPr lang="en-US" dirty="0"/>
              <a:t>id: </a:t>
            </a:r>
            <a:r>
              <a:rPr lang="en-US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dirty="0" err="1">
                <a:solidFill>
                  <a:srgbClr val="EE9C00"/>
                </a:solidFill>
              </a:rPr>
              <a:t>kchodorow</a:t>
            </a:r>
            <a:r>
              <a:rPr lang="en-US" dirty="0" smtClean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dirty="0" smtClean="0"/>
              <a:t>,  </a:t>
            </a:r>
            <a:r>
              <a:rPr lang="en-US" dirty="0"/>
              <a:t>name: </a:t>
            </a:r>
            <a:r>
              <a:rPr lang="en-US" dirty="0">
                <a:solidFill>
                  <a:srgbClr val="F7D58F"/>
                </a:solidFill>
              </a:rPr>
              <a:t>"Kristina </a:t>
            </a:r>
            <a:r>
              <a:rPr lang="en-US" dirty="0" err="1" smtClean="0">
                <a:solidFill>
                  <a:srgbClr val="F7D58F"/>
                </a:solidFill>
              </a:rPr>
              <a:t>Chodorow</a:t>
            </a:r>
            <a:r>
              <a:rPr lang="en-US" dirty="0" smtClean="0">
                <a:solidFill>
                  <a:srgbClr val="F7D58F"/>
                </a:solidFill>
              </a:rPr>
              <a:t>”</a:t>
            </a:r>
            <a:r>
              <a:rPr lang="en-US" dirty="0" smtClean="0"/>
              <a:t>, hometown: … }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{ _id: </a:t>
            </a:r>
            <a:r>
              <a:rPr lang="en-US" dirty="0" smtClean="0">
                <a:solidFill>
                  <a:srgbClr val="EE9C00"/>
                </a:solidFill>
                <a:cs typeface="Source Code Pro Semibold"/>
              </a:rPr>
              <a:t>“</a:t>
            </a:r>
            <a:r>
              <a:rPr lang="en-US" dirty="0" err="1" smtClean="0">
                <a:solidFill>
                  <a:srgbClr val="EE9C00"/>
                </a:solidFill>
              </a:rPr>
              <a:t>mdirolf</a:t>
            </a:r>
            <a:r>
              <a:rPr lang="en-US" dirty="0" smtClean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dirty="0" smtClean="0"/>
              <a:t>,  </a:t>
            </a:r>
            <a:r>
              <a:rPr lang="en-US" dirty="0"/>
              <a:t>name: </a:t>
            </a:r>
            <a:r>
              <a:rPr lang="en-US" dirty="0" smtClean="0">
                <a:solidFill>
                  <a:srgbClr val="F7D58F"/>
                </a:solidFill>
              </a:rPr>
              <a:t>“Mike </a:t>
            </a:r>
            <a:r>
              <a:rPr lang="en-US" dirty="0" err="1" smtClean="0">
                <a:solidFill>
                  <a:srgbClr val="F7D58F"/>
                </a:solidFill>
              </a:rPr>
              <a:t>Dirolf</a:t>
            </a:r>
            <a:r>
              <a:rPr lang="en-US" dirty="0" smtClean="0">
                <a:solidFill>
                  <a:srgbClr val="F7D58F"/>
                </a:solidFill>
              </a:rPr>
              <a:t>“</a:t>
            </a:r>
            <a:r>
              <a:rPr lang="en-US" dirty="0" smtClean="0"/>
              <a:t>, hometown: … </a:t>
            </a:r>
            <a:r>
              <a:rPr lang="en-US" dirty="0"/>
              <a:t>}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72"/>
              </a:spcBef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 with linked Authors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&gt; book = </a:t>
            </a:r>
            <a:r>
              <a:rPr lang="en-US" dirty="0" err="1" smtClean="0"/>
              <a:t>db.books.find</a:t>
            </a:r>
            <a:r>
              <a:rPr lang="en-US" dirty="0" smtClean="0"/>
              <a:t>({ _id : </a:t>
            </a:r>
            <a:r>
              <a:rPr lang="en-US" dirty="0" smtClean="0">
                <a:solidFill>
                  <a:schemeClr val="accent2"/>
                </a:solidFill>
              </a:rPr>
              <a:t>“123” </a:t>
            </a:r>
            <a:r>
              <a:rPr lang="en-US" dirty="0" smtClean="0"/>
              <a:t>})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 smtClean="0"/>
              <a:t>{</a:t>
            </a:r>
            <a:endParaRPr lang="en-US" dirty="0"/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_id: </a:t>
            </a:r>
            <a:r>
              <a:rPr lang="en-US" dirty="0">
                <a:solidFill>
                  <a:srgbClr val="F7D58F"/>
                </a:solidFill>
              </a:rPr>
              <a:t>“123”,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title: 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 err="1">
                <a:solidFill>
                  <a:srgbClr val="F7D58F"/>
                </a:solidFill>
              </a:rPr>
              <a:t>MongoDB</a:t>
            </a:r>
            <a:r>
              <a:rPr lang="en-US" dirty="0">
                <a:solidFill>
                  <a:srgbClr val="F7D58F"/>
                </a:solidFill>
              </a:rPr>
              <a:t>: The Definitive Guide"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</a:t>
            </a:r>
            <a:r>
              <a:rPr lang="en-US" dirty="0" err="1"/>
              <a:t>published_date</a:t>
            </a:r>
            <a:r>
              <a:rPr lang="en-US" dirty="0"/>
              <a:t>: </a:t>
            </a:r>
            <a:r>
              <a:rPr lang="en-US" dirty="0" err="1"/>
              <a:t>ISODate</a:t>
            </a:r>
            <a:r>
              <a:rPr lang="en-US" dirty="0"/>
              <a:t>(</a:t>
            </a:r>
            <a:r>
              <a:rPr lang="en-US" dirty="0">
                <a:solidFill>
                  <a:srgbClr val="5CA930"/>
                </a:solidFill>
              </a:rPr>
              <a:t>"2010-09-24"</a:t>
            </a:r>
            <a:r>
              <a:rPr lang="en-US" dirty="0"/>
              <a:t>),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pages: </a:t>
            </a:r>
            <a:r>
              <a:rPr lang="en-US" dirty="0">
                <a:solidFill>
                  <a:srgbClr val="AFD2E9"/>
                </a:solidFill>
              </a:rPr>
              <a:t>216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language: 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English“</a:t>
            </a:r>
            <a:r>
              <a:rPr lang="en-US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authors </a:t>
            </a:r>
            <a:r>
              <a:rPr lang="en-US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dirty="0"/>
              <a:t>[</a:t>
            </a:r>
          </a:p>
          <a:p>
            <a:pPr>
              <a:spcBef>
                <a:spcPts val="72"/>
              </a:spcBef>
            </a:pPr>
            <a:r>
              <a:rPr lang="en-US" dirty="0"/>
              <a:t>        { id: </a:t>
            </a:r>
            <a:r>
              <a:rPr lang="en-US" dirty="0">
                <a:solidFill>
                  <a:srgbClr val="EE9C00"/>
                </a:solidFill>
              </a:rPr>
              <a:t>"</a:t>
            </a:r>
            <a:r>
              <a:rPr lang="en-US" dirty="0" err="1">
                <a:solidFill>
                  <a:srgbClr val="EE9C00"/>
                </a:solidFill>
              </a:rPr>
              <a:t>kchodorow</a:t>
            </a:r>
            <a:r>
              <a:rPr lang="en-US" dirty="0">
                <a:solidFill>
                  <a:srgbClr val="EE9C00"/>
                </a:solidFill>
              </a:rPr>
              <a:t>"</a:t>
            </a:r>
            <a:r>
              <a:rPr lang="en-US" dirty="0"/>
              <a:t>,</a:t>
            </a:r>
            <a:r>
              <a:rPr lang="en-US" dirty="0">
                <a:solidFill>
                  <a:srgbClr val="F7D58F"/>
                </a:solidFill>
              </a:rPr>
              <a:t> </a:t>
            </a:r>
            <a:r>
              <a:rPr lang="en-US" dirty="0"/>
              <a:t>name: </a:t>
            </a:r>
            <a:r>
              <a:rPr lang="en-US" dirty="0">
                <a:solidFill>
                  <a:srgbClr val="F7D58F"/>
                </a:solidFill>
              </a:rPr>
              <a:t>"Kristina </a:t>
            </a:r>
            <a:r>
              <a:rPr lang="en-US" dirty="0" err="1">
                <a:solidFill>
                  <a:srgbClr val="F7D58F"/>
                </a:solidFill>
              </a:rPr>
              <a:t>Chodorow</a:t>
            </a:r>
            <a:r>
              <a:rPr lang="en-US" dirty="0">
                <a:solidFill>
                  <a:srgbClr val="F7D58F"/>
                </a:solidFill>
              </a:rPr>
              <a:t>”</a:t>
            </a:r>
            <a:r>
              <a:rPr lang="en-US" dirty="0"/>
              <a:t> }, </a:t>
            </a:r>
          </a:p>
          <a:p>
            <a:pPr>
              <a:spcBef>
                <a:spcPts val="72"/>
              </a:spcBef>
            </a:pPr>
            <a:r>
              <a:rPr lang="en-US" dirty="0"/>
              <a:t>        { id: </a:t>
            </a:r>
            <a:r>
              <a:rPr lang="en-US" dirty="0">
                <a:solidFill>
                  <a:srgbClr val="EE9C00"/>
                </a:solidFill>
              </a:rPr>
              <a:t>"</a:t>
            </a:r>
            <a:r>
              <a:rPr lang="en-US" dirty="0" err="1">
                <a:solidFill>
                  <a:srgbClr val="EE9C00"/>
                </a:solidFill>
              </a:rPr>
              <a:t>mdirolf</a:t>
            </a:r>
            <a:r>
              <a:rPr lang="en-US" dirty="0">
                <a:solidFill>
                  <a:srgbClr val="EE9C00"/>
                </a:solidFill>
              </a:rPr>
              <a:t>"</a:t>
            </a:r>
            <a:r>
              <a:rPr lang="en-US" dirty="0"/>
              <a:t>, name: </a:t>
            </a:r>
            <a:r>
              <a:rPr lang="en-US" dirty="0">
                <a:solidFill>
                  <a:srgbClr val="F7D58F"/>
                </a:solidFill>
              </a:rPr>
              <a:t>"Mike </a:t>
            </a:r>
            <a:r>
              <a:rPr lang="en-US" dirty="0" err="1">
                <a:solidFill>
                  <a:srgbClr val="F7D58F"/>
                </a:solidFill>
              </a:rPr>
              <a:t>Dirolf</a:t>
            </a:r>
            <a:r>
              <a:rPr lang="en-US" dirty="0">
                <a:solidFill>
                  <a:srgbClr val="F7D58F"/>
                </a:solidFill>
              </a:rPr>
              <a:t>” </a:t>
            </a:r>
            <a:r>
              <a:rPr lang="en-US" dirty="0"/>
              <a:t>}</a:t>
            </a:r>
          </a:p>
          <a:p>
            <a:pPr>
              <a:spcBef>
                <a:spcPts val="72"/>
              </a:spcBef>
            </a:pPr>
            <a:r>
              <a:rPr lang="en-US" dirty="0"/>
              <a:t>    ]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 smtClean="0"/>
              <a:t>}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72"/>
              </a:spcBef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 with linked Authors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What are all the books an author has written?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&gt; authors = </a:t>
            </a:r>
            <a:r>
              <a:rPr lang="en-US" dirty="0" err="1"/>
              <a:t>db.authors.find</a:t>
            </a:r>
            <a:r>
              <a:rPr lang="en-US" dirty="0"/>
              <a:t>({ _id : </a:t>
            </a:r>
            <a:r>
              <a:rPr lang="en-US" dirty="0" smtClean="0">
                <a:solidFill>
                  <a:schemeClr val="accent2"/>
                </a:solidFill>
              </a:rPr>
              <a:t>“</a:t>
            </a:r>
            <a:r>
              <a:rPr lang="en-US" dirty="0" err="1" smtClean="0">
                <a:solidFill>
                  <a:schemeClr val="accent2"/>
                </a:solidFill>
              </a:rPr>
              <a:t>kchodorow</a:t>
            </a:r>
            <a:r>
              <a:rPr lang="en-US" dirty="0" smtClean="0">
                <a:solidFill>
                  <a:schemeClr val="accent2"/>
                </a:solidFill>
              </a:rPr>
              <a:t>” </a:t>
            </a:r>
            <a:r>
              <a:rPr lang="en-US" dirty="0" smtClean="0"/>
              <a:t>})</a:t>
            </a:r>
            <a:endParaRPr lang="en-US" dirty="0"/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{ 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_id: </a:t>
            </a:r>
            <a:r>
              <a:rPr lang="en-US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dirty="0" err="1">
                <a:solidFill>
                  <a:srgbClr val="EE9C00"/>
                </a:solidFill>
              </a:rPr>
              <a:t>kchodorow</a:t>
            </a:r>
            <a:r>
              <a:rPr lang="en-US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name: </a:t>
            </a:r>
            <a:r>
              <a:rPr lang="en-US" dirty="0">
                <a:solidFill>
                  <a:srgbClr val="F7D58F"/>
                </a:solidFill>
              </a:rPr>
              <a:t>"Kristina </a:t>
            </a:r>
            <a:r>
              <a:rPr lang="en-US" dirty="0" err="1">
                <a:solidFill>
                  <a:srgbClr val="F7D58F"/>
                </a:solidFill>
              </a:rPr>
              <a:t>Chodorow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hometown: </a:t>
            </a:r>
            <a:r>
              <a:rPr lang="en-US" dirty="0">
                <a:solidFill>
                  <a:srgbClr val="F7D58F"/>
                </a:solidFill>
              </a:rPr>
              <a:t>"Cincinnati"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books: [ {id: </a:t>
            </a:r>
            <a:r>
              <a:rPr lang="en-US" dirty="0">
                <a:solidFill>
                  <a:srgbClr val="EE9C00"/>
                </a:solidFill>
              </a:rPr>
              <a:t>“123”</a:t>
            </a:r>
            <a:r>
              <a:rPr lang="en-US" dirty="0"/>
              <a:t>, title : 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 err="1">
                <a:solidFill>
                  <a:srgbClr val="F7D58F"/>
                </a:solidFill>
              </a:rPr>
              <a:t>MongoDB</a:t>
            </a:r>
            <a:r>
              <a:rPr lang="en-US" dirty="0">
                <a:solidFill>
                  <a:srgbClr val="F7D58F"/>
                </a:solidFill>
              </a:rPr>
              <a:t>: The Definitive Guide“ </a:t>
            </a:r>
            <a:r>
              <a:rPr lang="en-US" dirty="0"/>
              <a:t>} ]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 smtClean="0"/>
              <a:t>}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72"/>
              </a:spcBef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Authors with linked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&gt; authors = </a:t>
            </a:r>
            <a:r>
              <a:rPr lang="en-US" dirty="0" err="1"/>
              <a:t>db.authors.find</a:t>
            </a:r>
            <a:r>
              <a:rPr lang="en-US" dirty="0"/>
              <a:t>({ _id :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 err="1">
                <a:solidFill>
                  <a:schemeClr val="accent2"/>
                </a:solidFill>
              </a:rPr>
              <a:t>kchodorow</a:t>
            </a:r>
            <a:r>
              <a:rPr lang="en-US" dirty="0">
                <a:solidFill>
                  <a:schemeClr val="accent2"/>
                </a:solidFill>
              </a:rPr>
              <a:t>” </a:t>
            </a:r>
            <a:r>
              <a:rPr lang="en-US" dirty="0"/>
              <a:t>})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{ 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_id: </a:t>
            </a:r>
            <a:r>
              <a:rPr lang="en-US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dirty="0" err="1">
                <a:solidFill>
                  <a:srgbClr val="EE9C00"/>
                </a:solidFill>
              </a:rPr>
              <a:t>kchodorow</a:t>
            </a:r>
            <a:r>
              <a:rPr lang="en-US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name: </a:t>
            </a:r>
            <a:r>
              <a:rPr lang="en-US" dirty="0">
                <a:solidFill>
                  <a:srgbClr val="F7D58F"/>
                </a:solidFill>
              </a:rPr>
              <a:t>"Kristina </a:t>
            </a:r>
            <a:r>
              <a:rPr lang="en-US" dirty="0" err="1">
                <a:solidFill>
                  <a:srgbClr val="F7D58F"/>
                </a:solidFill>
              </a:rPr>
              <a:t>Chodorow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hometown: </a:t>
            </a:r>
            <a:r>
              <a:rPr lang="en-US" dirty="0">
                <a:solidFill>
                  <a:srgbClr val="F7D58F"/>
                </a:solidFill>
              </a:rPr>
              <a:t>"Cincinnati"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books: [ {id: </a:t>
            </a:r>
            <a:r>
              <a:rPr lang="en-US" dirty="0">
                <a:solidFill>
                  <a:srgbClr val="EE9C00"/>
                </a:solidFill>
              </a:rPr>
              <a:t>“123”</a:t>
            </a:r>
            <a:r>
              <a:rPr lang="en-US" dirty="0"/>
              <a:t>, title : 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 err="1">
                <a:solidFill>
                  <a:srgbClr val="F7D58F"/>
                </a:solidFill>
              </a:rPr>
              <a:t>MongoDB</a:t>
            </a:r>
            <a:r>
              <a:rPr lang="en-US" dirty="0">
                <a:solidFill>
                  <a:srgbClr val="F7D58F"/>
                </a:solidFill>
              </a:rPr>
              <a:t>: The Definitive Guide“ </a:t>
            </a:r>
            <a:r>
              <a:rPr lang="en-US" dirty="0"/>
              <a:t>} ]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}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&gt; </a:t>
            </a:r>
            <a:r>
              <a:rPr lang="en-US" dirty="0"/>
              <a:t>book = </a:t>
            </a:r>
            <a:r>
              <a:rPr lang="en-US" dirty="0" err="1"/>
              <a:t>db.books.find</a:t>
            </a:r>
            <a:r>
              <a:rPr lang="en-US" dirty="0"/>
              <a:t>({ _id : </a:t>
            </a:r>
            <a:r>
              <a:rPr lang="en-US" dirty="0">
                <a:solidFill>
                  <a:schemeClr val="accent2"/>
                </a:solidFill>
              </a:rPr>
              <a:t>“123”</a:t>
            </a:r>
            <a:r>
              <a:rPr lang="en-US" dirty="0"/>
              <a:t> })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{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_id: </a:t>
            </a:r>
            <a:r>
              <a:rPr lang="en-US" dirty="0">
                <a:solidFill>
                  <a:srgbClr val="F7D58F"/>
                </a:solidFill>
              </a:rPr>
              <a:t>“123”,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title: 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 err="1">
                <a:solidFill>
                  <a:srgbClr val="F7D58F"/>
                </a:solidFill>
              </a:rPr>
              <a:t>MongoDB</a:t>
            </a:r>
            <a:r>
              <a:rPr lang="en-US" dirty="0">
                <a:solidFill>
                  <a:srgbClr val="F7D58F"/>
                </a:solidFill>
              </a:rPr>
              <a:t>: The Definitive Guide"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 smtClean="0"/>
              <a:t>    authors </a:t>
            </a:r>
            <a:r>
              <a:rPr lang="en-US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dirty="0"/>
              <a:t>[</a:t>
            </a:r>
          </a:p>
          <a:p>
            <a:pPr>
              <a:spcBef>
                <a:spcPts val="72"/>
              </a:spcBef>
            </a:pPr>
            <a:r>
              <a:rPr lang="en-US" dirty="0"/>
              <a:t>        { id: </a:t>
            </a:r>
            <a:r>
              <a:rPr lang="en-US" dirty="0">
                <a:solidFill>
                  <a:srgbClr val="EE9C00"/>
                </a:solidFill>
              </a:rPr>
              <a:t>"</a:t>
            </a:r>
            <a:r>
              <a:rPr lang="en-US" dirty="0" err="1">
                <a:solidFill>
                  <a:srgbClr val="EE9C00"/>
                </a:solidFill>
              </a:rPr>
              <a:t>kchodorow</a:t>
            </a:r>
            <a:r>
              <a:rPr lang="en-US" dirty="0">
                <a:solidFill>
                  <a:srgbClr val="EE9C00"/>
                </a:solidFill>
              </a:rPr>
              <a:t>"</a:t>
            </a:r>
            <a:r>
              <a:rPr lang="en-US" dirty="0"/>
              <a:t>,</a:t>
            </a:r>
            <a:r>
              <a:rPr lang="en-US" dirty="0">
                <a:solidFill>
                  <a:srgbClr val="F7D58F"/>
                </a:solidFill>
              </a:rPr>
              <a:t> </a:t>
            </a:r>
            <a:r>
              <a:rPr lang="en-US" dirty="0"/>
              <a:t>name: </a:t>
            </a:r>
            <a:r>
              <a:rPr lang="en-US" dirty="0">
                <a:solidFill>
                  <a:srgbClr val="F7D58F"/>
                </a:solidFill>
              </a:rPr>
              <a:t>"Kristina </a:t>
            </a:r>
            <a:r>
              <a:rPr lang="en-US" dirty="0" err="1">
                <a:solidFill>
                  <a:srgbClr val="F7D58F"/>
                </a:solidFill>
              </a:rPr>
              <a:t>Chodorow</a:t>
            </a:r>
            <a:r>
              <a:rPr lang="en-US" dirty="0">
                <a:solidFill>
                  <a:srgbClr val="F7D58F"/>
                </a:solidFill>
              </a:rPr>
              <a:t>”</a:t>
            </a:r>
            <a:r>
              <a:rPr lang="en-US" dirty="0"/>
              <a:t> }, </a:t>
            </a:r>
          </a:p>
          <a:p>
            <a:pPr>
              <a:spcBef>
                <a:spcPts val="72"/>
              </a:spcBef>
            </a:pPr>
            <a:r>
              <a:rPr lang="en-US" dirty="0"/>
              <a:t>        { id: </a:t>
            </a:r>
            <a:r>
              <a:rPr lang="en-US" dirty="0">
                <a:solidFill>
                  <a:srgbClr val="EE9C00"/>
                </a:solidFill>
              </a:rPr>
              <a:t>"</a:t>
            </a:r>
            <a:r>
              <a:rPr lang="en-US" dirty="0" err="1">
                <a:solidFill>
                  <a:srgbClr val="EE9C00"/>
                </a:solidFill>
              </a:rPr>
              <a:t>mdirolf</a:t>
            </a:r>
            <a:r>
              <a:rPr lang="en-US" dirty="0">
                <a:solidFill>
                  <a:srgbClr val="EE9C00"/>
                </a:solidFill>
              </a:rPr>
              <a:t>"</a:t>
            </a:r>
            <a:r>
              <a:rPr lang="en-US" dirty="0"/>
              <a:t>, name: </a:t>
            </a:r>
            <a:r>
              <a:rPr lang="en-US" dirty="0">
                <a:solidFill>
                  <a:srgbClr val="F7D58F"/>
                </a:solidFill>
              </a:rPr>
              <a:t>"Mike </a:t>
            </a:r>
            <a:r>
              <a:rPr lang="en-US" dirty="0" err="1">
                <a:solidFill>
                  <a:srgbClr val="F7D58F"/>
                </a:solidFill>
              </a:rPr>
              <a:t>Dirolf</a:t>
            </a:r>
            <a:r>
              <a:rPr lang="en-US" dirty="0">
                <a:solidFill>
                  <a:srgbClr val="F7D58F"/>
                </a:solidFill>
              </a:rPr>
              <a:t>” </a:t>
            </a:r>
            <a:r>
              <a:rPr lang="en-US" dirty="0"/>
              <a:t>}</a:t>
            </a:r>
          </a:p>
          <a:p>
            <a:pPr>
              <a:spcBef>
                <a:spcPts val="72"/>
              </a:spcBef>
            </a:pPr>
            <a:r>
              <a:rPr lang="en-US" dirty="0"/>
              <a:t>    ]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on both Authors and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vs. Embedding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</a:p>
          <a:p>
            <a:pPr lvl="1"/>
            <a:r>
              <a:rPr lang="en-US" dirty="0" smtClean="0"/>
              <a:t>Great for read performance</a:t>
            </a:r>
          </a:p>
          <a:p>
            <a:pPr lvl="1"/>
            <a:r>
              <a:rPr lang="en-US" dirty="0" smtClean="0"/>
              <a:t>Writes can be slow</a:t>
            </a:r>
          </a:p>
          <a:p>
            <a:pPr lvl="1"/>
            <a:r>
              <a:rPr lang="en-US" dirty="0" smtClean="0"/>
              <a:t>Data integrity needs to be managed</a:t>
            </a:r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Flexible</a:t>
            </a:r>
          </a:p>
          <a:p>
            <a:pPr lvl="1"/>
            <a:r>
              <a:rPr lang="en-US" dirty="0" smtClean="0"/>
              <a:t>Data integrity is built-in</a:t>
            </a:r>
          </a:p>
          <a:p>
            <a:pPr lvl="1"/>
            <a:r>
              <a:rPr lang="en-US" dirty="0" smtClean="0"/>
              <a:t>Work is done during 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What are all the books about databases?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&gt; </a:t>
            </a:r>
            <a:r>
              <a:rPr lang="en-US" dirty="0"/>
              <a:t>book = </a:t>
            </a:r>
            <a:r>
              <a:rPr lang="en-US" dirty="0" err="1"/>
              <a:t>db.books.find</a:t>
            </a:r>
            <a:r>
              <a:rPr lang="en-US" dirty="0"/>
              <a:t>({ _id : “123” })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{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_id: </a:t>
            </a:r>
            <a:r>
              <a:rPr lang="en-US" dirty="0">
                <a:solidFill>
                  <a:srgbClr val="F7D58F"/>
                </a:solidFill>
              </a:rPr>
              <a:t>“123”,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title: 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 err="1">
                <a:solidFill>
                  <a:srgbClr val="F7D58F"/>
                </a:solidFill>
              </a:rPr>
              <a:t>MongoDB</a:t>
            </a:r>
            <a:r>
              <a:rPr lang="en-US" dirty="0">
                <a:solidFill>
                  <a:srgbClr val="F7D58F"/>
                </a:solidFill>
              </a:rPr>
              <a:t>: The Definitive Guide"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category: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 err="1">
                <a:solidFill>
                  <a:schemeClr val="accent2"/>
                </a:solidFill>
              </a:rPr>
              <a:t>MongoDB</a:t>
            </a:r>
            <a:r>
              <a:rPr lang="en-US" dirty="0">
                <a:solidFill>
                  <a:schemeClr val="accent2"/>
                </a:solidFill>
              </a:rPr>
              <a:t>”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}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 smtClean="0"/>
              <a:t>&gt; categories = </a:t>
            </a:r>
            <a:r>
              <a:rPr lang="en-US" dirty="0" err="1" smtClean="0"/>
              <a:t>db.categories.find</a:t>
            </a:r>
            <a:r>
              <a:rPr lang="en-US" dirty="0" smtClean="0"/>
              <a:t>({ _id: “</a:t>
            </a:r>
            <a:r>
              <a:rPr lang="en-US" dirty="0" err="1" smtClean="0"/>
              <a:t>MongoDB</a:t>
            </a:r>
            <a:r>
              <a:rPr lang="en-US" dirty="0" smtClean="0"/>
              <a:t>” })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 smtClean="0"/>
              <a:t>{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 smtClean="0"/>
              <a:t>  _id: </a:t>
            </a:r>
            <a:r>
              <a:rPr lang="en-US" dirty="0" smtClean="0">
                <a:solidFill>
                  <a:schemeClr val="accent2"/>
                </a:solidFill>
              </a:rPr>
              <a:t>“</a:t>
            </a:r>
            <a:r>
              <a:rPr lang="en-US" dirty="0" err="1" smtClean="0">
                <a:solidFill>
                  <a:schemeClr val="accent2"/>
                </a:solidFill>
              </a:rPr>
              <a:t>MongoDB</a:t>
            </a:r>
            <a:r>
              <a:rPr lang="en-US" dirty="0" smtClean="0">
                <a:solidFill>
                  <a:schemeClr val="accent2"/>
                </a:solidFill>
              </a:rPr>
              <a:t>”</a:t>
            </a:r>
            <a:r>
              <a:rPr lang="en-US" dirty="0" smtClean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</a:t>
            </a:r>
            <a:r>
              <a:rPr lang="en-US" dirty="0" smtClean="0"/>
              <a:t> parent: </a:t>
            </a:r>
            <a:r>
              <a:rPr lang="en-US" dirty="0" smtClean="0">
                <a:solidFill>
                  <a:schemeClr val="accent2"/>
                </a:solidFill>
              </a:rPr>
              <a:t>“Databases”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 smtClean="0"/>
              <a:t>}</a:t>
            </a:r>
            <a:endParaRPr lang="en-US" dirty="0"/>
          </a:p>
          <a:p>
            <a:pPr>
              <a:lnSpc>
                <a:spcPct val="100000"/>
              </a:lnSpc>
              <a:spcBef>
                <a:spcPts val="72"/>
              </a:spcBef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as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&gt; </a:t>
            </a:r>
            <a:r>
              <a:rPr lang="en-US" dirty="0"/>
              <a:t>book = </a:t>
            </a:r>
            <a:r>
              <a:rPr lang="en-US" dirty="0" err="1"/>
              <a:t>db.books.find</a:t>
            </a:r>
            <a:r>
              <a:rPr lang="en-US" dirty="0"/>
              <a:t>({ _id : </a:t>
            </a:r>
            <a:r>
              <a:rPr lang="en-US" dirty="0">
                <a:solidFill>
                  <a:schemeClr val="accent2"/>
                </a:solidFill>
              </a:rPr>
              <a:t>“123” </a:t>
            </a:r>
            <a:r>
              <a:rPr lang="en-US" dirty="0"/>
              <a:t>})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{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_id: </a:t>
            </a:r>
            <a:r>
              <a:rPr lang="en-US" dirty="0">
                <a:solidFill>
                  <a:srgbClr val="F7D58F"/>
                </a:solidFill>
              </a:rPr>
              <a:t>“123”,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title: 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 err="1">
                <a:solidFill>
                  <a:srgbClr val="F7D58F"/>
                </a:solidFill>
              </a:rPr>
              <a:t>MongoDB</a:t>
            </a:r>
            <a:r>
              <a:rPr lang="en-US" dirty="0">
                <a:solidFill>
                  <a:srgbClr val="F7D58F"/>
                </a:solidFill>
              </a:rPr>
              <a:t>: The Definitive Guide"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</a:t>
            </a:r>
            <a:r>
              <a:rPr lang="en-US" dirty="0" smtClean="0"/>
              <a:t>categories: [</a:t>
            </a:r>
            <a:r>
              <a:rPr lang="en-US" dirty="0" smtClean="0">
                <a:solidFill>
                  <a:schemeClr val="accent2"/>
                </a:solidFill>
              </a:rPr>
              <a:t>“</a:t>
            </a:r>
            <a:r>
              <a:rPr lang="en-US" dirty="0" err="1" smtClean="0">
                <a:solidFill>
                  <a:schemeClr val="accent2"/>
                </a:solidFill>
              </a:rPr>
              <a:t>MongoDB</a:t>
            </a:r>
            <a:r>
              <a:rPr lang="en-US" dirty="0" smtClean="0">
                <a:solidFill>
                  <a:schemeClr val="accent2"/>
                </a:solidFill>
              </a:rPr>
              <a:t>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“Databases”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“Programming”</a:t>
            </a:r>
            <a:r>
              <a:rPr lang="en-US" dirty="0" smtClean="0"/>
              <a:t>]</a:t>
            </a:r>
            <a:endParaRPr lang="en-US" dirty="0"/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 smtClean="0"/>
              <a:t>}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&gt; </a:t>
            </a:r>
            <a:r>
              <a:rPr lang="en-US" dirty="0" err="1"/>
              <a:t>db.books.find</a:t>
            </a:r>
            <a:r>
              <a:rPr lang="en-US" dirty="0"/>
              <a:t>({ </a:t>
            </a:r>
            <a:r>
              <a:rPr lang="en-US" dirty="0" smtClean="0"/>
              <a:t>categories: </a:t>
            </a:r>
            <a:r>
              <a:rPr lang="en-US" dirty="0" smtClean="0">
                <a:solidFill>
                  <a:schemeClr val="accent2"/>
                </a:solidFill>
              </a:rPr>
              <a:t>“Databases”</a:t>
            </a:r>
            <a:r>
              <a:rPr lang="en-US" dirty="0" smtClean="0"/>
              <a:t> })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as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465825"/>
              </p:ext>
            </p:extLst>
          </p:nvPr>
        </p:nvGraphicFramePr>
        <p:xfrm>
          <a:off x="654591" y="1518632"/>
          <a:ext cx="7898707" cy="3747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237"/>
                <a:gridCol w="863078"/>
                <a:gridCol w="4199392"/>
              </a:tblGrid>
              <a:tr h="62455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RDBMS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MongoDB</a:t>
                      </a:r>
                      <a:endParaRPr lang="en-US" sz="3200" dirty="0"/>
                    </a:p>
                  </a:txBody>
                  <a:tcPr/>
                </a:tc>
              </a:tr>
              <a:tr h="62455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Database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➜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Database</a:t>
                      </a:r>
                      <a:endParaRPr lang="en-US" sz="3200" dirty="0"/>
                    </a:p>
                  </a:txBody>
                  <a:tcPr/>
                </a:tc>
              </a:tr>
              <a:tr h="62455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Table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➜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Collection</a:t>
                      </a:r>
                      <a:endParaRPr lang="en-US" sz="3200" dirty="0"/>
                    </a:p>
                  </a:txBody>
                  <a:tcPr/>
                </a:tc>
              </a:tr>
              <a:tr h="62455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Row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➜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Document</a:t>
                      </a:r>
                      <a:endParaRPr lang="en-US" sz="3200" dirty="0"/>
                    </a:p>
                  </a:txBody>
                  <a:tcPr/>
                </a:tc>
              </a:tr>
              <a:tr h="62455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Index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➜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Index</a:t>
                      </a:r>
                      <a:endParaRPr lang="en-US" sz="3200" dirty="0"/>
                    </a:p>
                  </a:txBody>
                  <a:tcPr/>
                </a:tc>
              </a:tr>
              <a:tr h="62455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Join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➜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Embedding &amp; Linking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9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&gt; </a:t>
            </a:r>
            <a:r>
              <a:rPr lang="en-US" dirty="0"/>
              <a:t>book = </a:t>
            </a:r>
            <a:r>
              <a:rPr lang="en-US" dirty="0" err="1"/>
              <a:t>db.books.find</a:t>
            </a:r>
            <a:r>
              <a:rPr lang="en-US" dirty="0"/>
              <a:t>({ _id : </a:t>
            </a:r>
            <a:r>
              <a:rPr lang="en-US" dirty="0">
                <a:solidFill>
                  <a:schemeClr val="accent2"/>
                </a:solidFill>
              </a:rPr>
              <a:t>“123” </a:t>
            </a:r>
            <a:r>
              <a:rPr lang="en-US" dirty="0"/>
              <a:t>})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{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_id: </a:t>
            </a:r>
            <a:r>
              <a:rPr lang="en-US" dirty="0">
                <a:solidFill>
                  <a:srgbClr val="F7D58F"/>
                </a:solidFill>
              </a:rPr>
              <a:t>“123”,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title: 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 err="1">
                <a:solidFill>
                  <a:srgbClr val="F7D58F"/>
                </a:solidFill>
              </a:rPr>
              <a:t>MongoDB</a:t>
            </a:r>
            <a:r>
              <a:rPr lang="en-US" dirty="0">
                <a:solidFill>
                  <a:srgbClr val="F7D58F"/>
                </a:solidFill>
              </a:rPr>
              <a:t>: The Definitive Guide"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/>
              <a:t>    </a:t>
            </a:r>
            <a:r>
              <a:rPr lang="en-US" dirty="0" smtClean="0"/>
              <a:t>category: </a:t>
            </a:r>
            <a:r>
              <a:rPr lang="en-US" dirty="0" smtClean="0">
                <a:solidFill>
                  <a:schemeClr val="accent2"/>
                </a:solidFill>
              </a:rPr>
              <a:t>“Programming/Databases/</a:t>
            </a:r>
            <a:r>
              <a:rPr lang="en-US" dirty="0" err="1" smtClean="0">
                <a:solidFill>
                  <a:schemeClr val="accent2"/>
                </a:solidFill>
              </a:rPr>
              <a:t>MongoDB</a:t>
            </a:r>
            <a:r>
              <a:rPr lang="en-US" dirty="0" smtClean="0">
                <a:solidFill>
                  <a:schemeClr val="accent2"/>
                </a:solidFill>
              </a:rPr>
              <a:t>”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 smtClean="0"/>
              <a:t>}</a:t>
            </a:r>
          </a:p>
          <a:p>
            <a:pPr>
              <a:lnSpc>
                <a:spcPct val="100000"/>
              </a:lnSpc>
              <a:spcBef>
                <a:spcPts val="72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72"/>
              </a:spcBef>
            </a:pPr>
            <a:r>
              <a:rPr lang="en-US" dirty="0" smtClean="0"/>
              <a:t>&gt; </a:t>
            </a:r>
            <a:r>
              <a:rPr lang="en-US" dirty="0" err="1" smtClean="0"/>
              <a:t>db.books.find</a:t>
            </a:r>
            <a:r>
              <a:rPr lang="en-US" dirty="0" smtClean="0"/>
              <a:t>({ category: ^Programming/Databases/* })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as a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Schema design is different in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Basic data design principals stay the same</a:t>
            </a:r>
          </a:p>
          <a:p>
            <a:r>
              <a:rPr lang="en-US" dirty="0" smtClean="0"/>
              <a:t>Focus on how an application accesses/manipulates data</a:t>
            </a:r>
          </a:p>
          <a:p>
            <a:r>
              <a:rPr lang="en-US" dirty="0" smtClean="0"/>
              <a:t>Evolve the schema to meet requirements as they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3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Design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Engineer, 10gen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Craig Wilson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MongoDBDays</a:t>
            </a:r>
            <a:endParaRPr lang="en-US" dirty="0"/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628407" y="4767315"/>
            <a:ext cx="7898955" cy="46810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272"/>
              </a:spcBef>
              <a:buClr>
                <a:srgbClr val="0075BF"/>
              </a:buClr>
              <a:buSzPct val="85000"/>
              <a:buFont typeface="Arial"/>
              <a:buNone/>
              <a:defRPr sz="2200" i="1" kern="1200" spc="-20" baseline="0">
                <a:ln w="1905">
                  <a:noFill/>
                </a:ln>
                <a:solidFill>
                  <a:schemeClr val="bg1"/>
                </a:solidFill>
                <a:effectLst/>
                <a:latin typeface="PT Sans"/>
                <a:ea typeface="+mn-ea"/>
                <a:cs typeface="PT Sans"/>
              </a:defRPr>
            </a:lvl1pPr>
            <a:lvl2pPr marL="457200" indent="0" algn="ctr" defTabSz="457200" rtl="0" eaLnBrk="1" latinLnBrk="0" hangingPunct="1">
              <a:spcBef>
                <a:spcPts val="200"/>
              </a:spcBef>
              <a:buSzPct val="90000"/>
              <a:buFont typeface="Arial"/>
              <a:buNone/>
              <a:defRPr sz="2400" kern="1200" spc="-100" baseline="0">
                <a:solidFill>
                  <a:schemeClr val="tx1">
                    <a:tint val="75000"/>
                  </a:schemeClr>
                </a:solidFill>
                <a:latin typeface="PT Sans"/>
                <a:ea typeface="+mn-ea"/>
                <a:cs typeface="PT San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craiggwilson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0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2"/>
              </a:spcBef>
            </a:pPr>
            <a:endParaRPr lang="en-US" dirty="0">
              <a:latin typeface="Consolas"/>
              <a:cs typeface="Consolas"/>
            </a:endParaRPr>
          </a:p>
          <a:p>
            <a:pPr>
              <a:spcBef>
                <a:spcPts val="72"/>
              </a:spcBef>
            </a:pPr>
            <a:r>
              <a:rPr lang="en-US" dirty="0">
                <a:latin typeface="Consolas"/>
                <a:cs typeface="Consolas"/>
              </a:rPr>
              <a:t>{</a:t>
            </a:r>
          </a:p>
          <a:p>
            <a:pPr>
              <a:spcBef>
                <a:spcPts val="72"/>
              </a:spcBef>
            </a:pPr>
            <a:r>
              <a:rPr lang="en-US" dirty="0">
                <a:latin typeface="Consolas"/>
                <a:cs typeface="Consolas"/>
              </a:rPr>
              <a:t>    _id: </a:t>
            </a:r>
            <a:r>
              <a:rPr lang="en-US" dirty="0">
                <a:solidFill>
                  <a:srgbClr val="EE9C00"/>
                </a:solidFill>
                <a:latin typeface="Consolas"/>
                <a:cs typeface="Consolas"/>
              </a:rPr>
              <a:t>“123”</a:t>
            </a:r>
            <a:r>
              <a:rPr lang="en-US" dirty="0">
                <a:latin typeface="Consolas"/>
                <a:cs typeface="Consolas"/>
              </a:rPr>
              <a:t>,</a:t>
            </a:r>
          </a:p>
          <a:p>
            <a:pPr>
              <a:spcBef>
                <a:spcPts val="72"/>
              </a:spcBef>
            </a:pPr>
            <a:r>
              <a:rPr lang="en-US" dirty="0">
                <a:latin typeface="Consolas"/>
                <a:cs typeface="Consolas"/>
              </a:rPr>
              <a:t>    title: </a:t>
            </a:r>
            <a:r>
              <a:rPr lang="en-US" dirty="0">
                <a:solidFill>
                  <a:srgbClr val="F7D58F"/>
                </a:solidFill>
                <a:latin typeface="Consolas"/>
                <a:cs typeface="Consolas"/>
              </a:rPr>
              <a:t>"</a:t>
            </a:r>
            <a:r>
              <a:rPr lang="en-US" dirty="0" err="1">
                <a:solidFill>
                  <a:srgbClr val="F7D58F"/>
                </a:solidFill>
                <a:latin typeface="Consolas"/>
                <a:cs typeface="Consolas"/>
              </a:rPr>
              <a:t>MongoDB</a:t>
            </a:r>
            <a:r>
              <a:rPr lang="en-US" dirty="0">
                <a:solidFill>
                  <a:srgbClr val="F7D58F"/>
                </a:solidFill>
                <a:latin typeface="Consolas"/>
                <a:cs typeface="Consolas"/>
              </a:rPr>
              <a:t>: The Definitive Guide"</a:t>
            </a:r>
            <a:r>
              <a:rPr lang="en-US" dirty="0">
                <a:latin typeface="Consolas"/>
                <a:cs typeface="Consolas"/>
              </a:rPr>
              <a:t>,</a:t>
            </a:r>
          </a:p>
          <a:p>
            <a:pPr>
              <a:spcBef>
                <a:spcPts val="72"/>
              </a:spcBef>
            </a:pPr>
            <a:r>
              <a:rPr lang="en-US" dirty="0">
                <a:latin typeface="Consolas"/>
                <a:cs typeface="Consolas"/>
              </a:rPr>
              <a:t>    authors: [</a:t>
            </a:r>
          </a:p>
          <a:p>
            <a:pPr>
              <a:spcBef>
                <a:spcPts val="72"/>
              </a:spcBef>
            </a:pPr>
            <a:r>
              <a:rPr lang="en-US" dirty="0">
                <a:latin typeface="Consolas"/>
                <a:cs typeface="Consolas"/>
              </a:rPr>
              <a:t>       { _id:</a:t>
            </a:r>
            <a:r>
              <a:rPr lang="en-US" dirty="0">
                <a:solidFill>
                  <a:srgbClr val="F7D58F"/>
                </a:solidFill>
                <a:latin typeface="Consolas"/>
                <a:cs typeface="Consolas"/>
              </a:rPr>
              <a:t> "</a:t>
            </a:r>
            <a:r>
              <a:rPr lang="en-US" dirty="0" err="1">
                <a:solidFill>
                  <a:srgbClr val="F7D58F"/>
                </a:solidFill>
                <a:latin typeface="Consolas"/>
                <a:cs typeface="Consolas"/>
              </a:rPr>
              <a:t>kchodorow</a:t>
            </a:r>
            <a:r>
              <a:rPr lang="en-US" dirty="0">
                <a:solidFill>
                  <a:srgbClr val="F7D58F"/>
                </a:solidFill>
                <a:latin typeface="Consolas"/>
                <a:cs typeface="Consolas"/>
              </a:rPr>
              <a:t>"</a:t>
            </a:r>
            <a:r>
              <a:rPr lang="en-US" dirty="0">
                <a:latin typeface="Consolas"/>
                <a:cs typeface="Consolas"/>
              </a:rPr>
              <a:t>, name: </a:t>
            </a:r>
            <a:r>
              <a:rPr lang="en-US" dirty="0">
                <a:solidFill>
                  <a:srgbClr val="F7D58F"/>
                </a:solidFill>
                <a:latin typeface="Consolas"/>
                <a:cs typeface="Consolas"/>
              </a:rPr>
              <a:t>"Kristina </a:t>
            </a:r>
            <a:r>
              <a:rPr lang="en-US" dirty="0" err="1">
                <a:solidFill>
                  <a:srgbClr val="F7D58F"/>
                </a:solidFill>
                <a:latin typeface="Consolas"/>
                <a:cs typeface="Consolas"/>
              </a:rPr>
              <a:t>Chodorow</a:t>
            </a:r>
            <a:r>
              <a:rPr lang="en-US" dirty="0">
                <a:solidFill>
                  <a:srgbClr val="F7D58F"/>
                </a:solidFill>
                <a:latin typeface="Consolas"/>
                <a:cs typeface="Consolas"/>
              </a:rPr>
              <a:t>“ </a:t>
            </a:r>
            <a:r>
              <a:rPr lang="en-US" dirty="0">
                <a:latin typeface="Consolas"/>
                <a:cs typeface="Consolas"/>
              </a:rPr>
              <a:t>},</a:t>
            </a:r>
            <a:endParaRPr lang="en-US" dirty="0">
              <a:solidFill>
                <a:srgbClr val="F7D58F"/>
              </a:solidFill>
              <a:latin typeface="Consolas"/>
              <a:cs typeface="Consolas"/>
            </a:endParaRPr>
          </a:p>
          <a:p>
            <a:pPr>
              <a:spcBef>
                <a:spcPts val="72"/>
              </a:spcBef>
            </a:pPr>
            <a:r>
              <a:rPr lang="en-US" dirty="0">
                <a:solidFill>
                  <a:srgbClr val="F7D58F"/>
                </a:solidFill>
                <a:latin typeface="Consolas"/>
                <a:cs typeface="Consolas"/>
              </a:rPr>
              <a:t>       </a:t>
            </a:r>
            <a:r>
              <a:rPr lang="en-US" dirty="0">
                <a:latin typeface="Consolas"/>
                <a:cs typeface="Consolas"/>
              </a:rPr>
              <a:t>{ _id:</a:t>
            </a:r>
            <a:r>
              <a:rPr lang="en-US" dirty="0">
                <a:solidFill>
                  <a:srgbClr val="F7D58F"/>
                </a:solidFill>
                <a:latin typeface="Consolas"/>
                <a:cs typeface="Consolas"/>
              </a:rPr>
              <a:t> "</a:t>
            </a:r>
            <a:r>
              <a:rPr lang="en-US" dirty="0" err="1">
                <a:solidFill>
                  <a:srgbClr val="F7D58F"/>
                </a:solidFill>
                <a:latin typeface="Consolas"/>
                <a:cs typeface="Consolas"/>
              </a:rPr>
              <a:t>mdirold</a:t>
            </a:r>
            <a:r>
              <a:rPr lang="en-US" dirty="0">
                <a:solidFill>
                  <a:srgbClr val="F7D58F"/>
                </a:solidFill>
                <a:latin typeface="Consolas"/>
                <a:cs typeface="Consolas"/>
              </a:rPr>
              <a:t>"</a:t>
            </a:r>
            <a:r>
              <a:rPr lang="en-US" dirty="0">
                <a:latin typeface="Consolas"/>
                <a:cs typeface="Consolas"/>
              </a:rPr>
              <a:t>, name: </a:t>
            </a:r>
            <a:r>
              <a:rPr lang="en-US" dirty="0">
                <a:solidFill>
                  <a:srgbClr val="F7D58F"/>
                </a:solidFill>
                <a:latin typeface="Consolas"/>
                <a:cs typeface="Consolas"/>
              </a:rPr>
              <a:t>“Mike </a:t>
            </a:r>
            <a:r>
              <a:rPr lang="en-US" dirty="0" err="1">
                <a:solidFill>
                  <a:srgbClr val="F7D58F"/>
                </a:solidFill>
                <a:latin typeface="Consolas"/>
                <a:cs typeface="Consolas"/>
              </a:rPr>
              <a:t>Dirolf</a:t>
            </a:r>
            <a:r>
              <a:rPr lang="en-US" dirty="0">
                <a:solidFill>
                  <a:srgbClr val="F7D58F"/>
                </a:solidFill>
                <a:latin typeface="Consolas"/>
                <a:cs typeface="Consolas"/>
              </a:rPr>
              <a:t>“ </a:t>
            </a:r>
            <a:r>
              <a:rPr lang="en-US" dirty="0">
                <a:latin typeface="Consolas"/>
                <a:cs typeface="Consolas"/>
              </a:rPr>
              <a:t>}</a:t>
            </a:r>
          </a:p>
          <a:p>
            <a:pPr>
              <a:spcBef>
                <a:spcPts val="72"/>
              </a:spcBef>
            </a:pPr>
            <a:r>
              <a:rPr lang="en-US" dirty="0">
                <a:latin typeface="Consolas"/>
                <a:cs typeface="Consolas"/>
              </a:rPr>
              <a:t>    ],</a:t>
            </a:r>
          </a:p>
          <a:p>
            <a:pPr>
              <a:spcBef>
                <a:spcPts val="72"/>
              </a:spcBef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published_date</a:t>
            </a:r>
            <a:r>
              <a:rPr lang="en-US" dirty="0">
                <a:latin typeface="Consolas"/>
                <a:cs typeface="Consolas"/>
              </a:rPr>
              <a:t>: </a:t>
            </a:r>
            <a:r>
              <a:rPr lang="en-US" dirty="0" err="1">
                <a:latin typeface="Consolas"/>
                <a:cs typeface="Consolas"/>
              </a:rPr>
              <a:t>ISODate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5CA930"/>
                </a:solidFill>
                <a:latin typeface="Consolas"/>
                <a:cs typeface="Consolas"/>
              </a:rPr>
              <a:t>"2010-09-24"</a:t>
            </a:r>
            <a:r>
              <a:rPr lang="en-US" dirty="0">
                <a:latin typeface="Consolas"/>
                <a:cs typeface="Consolas"/>
              </a:rPr>
              <a:t>),</a:t>
            </a:r>
          </a:p>
          <a:p>
            <a:pPr>
              <a:spcBef>
                <a:spcPts val="72"/>
              </a:spcBef>
            </a:pPr>
            <a:r>
              <a:rPr lang="en-US" dirty="0">
                <a:latin typeface="Consolas"/>
                <a:cs typeface="Consolas"/>
              </a:rPr>
              <a:t>    pages: </a:t>
            </a:r>
            <a:r>
              <a:rPr lang="en-US" dirty="0">
                <a:solidFill>
                  <a:srgbClr val="AFD2E9"/>
                </a:solidFill>
                <a:latin typeface="Consolas"/>
                <a:cs typeface="Consolas"/>
              </a:rPr>
              <a:t>216</a:t>
            </a:r>
            <a:r>
              <a:rPr lang="en-US" dirty="0">
                <a:latin typeface="Consolas"/>
                <a:cs typeface="Consolas"/>
              </a:rPr>
              <a:t>,</a:t>
            </a:r>
          </a:p>
          <a:p>
            <a:pPr>
              <a:spcBef>
                <a:spcPts val="72"/>
              </a:spcBef>
            </a:pPr>
            <a:r>
              <a:rPr lang="en-US" dirty="0">
                <a:latin typeface="Consolas"/>
                <a:cs typeface="Consolas"/>
              </a:rPr>
              <a:t>    language: </a:t>
            </a:r>
            <a:r>
              <a:rPr lang="en-US" dirty="0">
                <a:solidFill>
                  <a:srgbClr val="F7D58F"/>
                </a:solidFill>
                <a:latin typeface="Consolas"/>
                <a:cs typeface="Consolas"/>
              </a:rPr>
              <a:t>"English"</a:t>
            </a:r>
            <a:r>
              <a:rPr lang="en-US" dirty="0">
                <a:latin typeface="Consolas"/>
                <a:cs typeface="Consolas"/>
              </a:rPr>
              <a:t>,</a:t>
            </a:r>
          </a:p>
          <a:p>
            <a:pPr>
              <a:spcBef>
                <a:spcPts val="72"/>
              </a:spcBef>
            </a:pPr>
            <a:r>
              <a:rPr lang="en-US" dirty="0">
                <a:latin typeface="Consolas"/>
                <a:cs typeface="Consolas"/>
              </a:rPr>
              <a:t>    publisher: {</a:t>
            </a:r>
          </a:p>
          <a:p>
            <a:pPr>
              <a:spcBef>
                <a:spcPts val="72"/>
              </a:spcBef>
            </a:pPr>
            <a:r>
              <a:rPr lang="en-US" dirty="0">
                <a:latin typeface="Consolas"/>
                <a:cs typeface="Consolas"/>
              </a:rPr>
              <a:t>        name: </a:t>
            </a:r>
            <a:r>
              <a:rPr lang="en-US" dirty="0">
                <a:solidFill>
                  <a:srgbClr val="F7D58F"/>
                </a:solidFill>
                <a:latin typeface="Consolas"/>
                <a:cs typeface="Consolas"/>
              </a:rPr>
              <a:t>"O’Reilly Media"</a:t>
            </a:r>
            <a:r>
              <a:rPr lang="en-US" dirty="0">
                <a:latin typeface="Consolas"/>
                <a:cs typeface="Consolas"/>
              </a:rPr>
              <a:t>,</a:t>
            </a:r>
          </a:p>
          <a:p>
            <a:pPr>
              <a:spcBef>
                <a:spcPts val="72"/>
              </a:spcBef>
            </a:pPr>
            <a:r>
              <a:rPr lang="en-US" dirty="0">
                <a:latin typeface="Consolas"/>
                <a:cs typeface="Consolas"/>
              </a:rPr>
              <a:t>        founded: </a:t>
            </a:r>
            <a:r>
              <a:rPr lang="en-US" dirty="0">
                <a:solidFill>
                  <a:srgbClr val="F7D58F"/>
                </a:solidFill>
                <a:latin typeface="Consolas"/>
                <a:cs typeface="Consolas"/>
              </a:rPr>
              <a:t>"1980"</a:t>
            </a:r>
            <a:r>
              <a:rPr lang="en-US" dirty="0">
                <a:latin typeface="Consolas"/>
                <a:cs typeface="Consolas"/>
              </a:rPr>
              <a:t>,</a:t>
            </a:r>
          </a:p>
          <a:p>
            <a:pPr>
              <a:spcBef>
                <a:spcPts val="72"/>
              </a:spcBef>
            </a:pPr>
            <a:r>
              <a:rPr lang="en-US" dirty="0">
                <a:latin typeface="Consolas"/>
                <a:cs typeface="Consolas"/>
              </a:rPr>
              <a:t>        location: </a:t>
            </a:r>
            <a:r>
              <a:rPr lang="en-US" dirty="0">
                <a:solidFill>
                  <a:srgbClr val="F7D58F"/>
                </a:solidFill>
                <a:latin typeface="Consolas"/>
                <a:cs typeface="Consolas"/>
              </a:rPr>
              <a:t>"CA"</a:t>
            </a:r>
            <a:endParaRPr lang="en-US" dirty="0">
              <a:latin typeface="Consolas"/>
              <a:cs typeface="Consolas"/>
            </a:endParaRPr>
          </a:p>
          <a:p>
            <a:pPr>
              <a:spcBef>
                <a:spcPts val="72"/>
              </a:spcBef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>
              <a:spcBef>
                <a:spcPts val="72"/>
              </a:spcBef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Document?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0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Traditional Schema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Focus on Data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Document Schema Design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Focus on Data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0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Traditional Schema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What answers do I have?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munityPOTX_2">
  <a:themeElements>
    <a:clrScheme name="Custom 3">
      <a:dk1>
        <a:srgbClr val="3A281E"/>
      </a:dk1>
      <a:lt1>
        <a:srgbClr val="EAEAEA"/>
      </a:lt1>
      <a:dk2>
        <a:srgbClr val="A3A3A3"/>
      </a:dk2>
      <a:lt2>
        <a:srgbClr val="FFFFFF"/>
      </a:lt2>
      <a:accent1>
        <a:srgbClr val="6BA342"/>
      </a:accent1>
      <a:accent2>
        <a:srgbClr val="ECD898"/>
      </a:accent2>
      <a:accent3>
        <a:srgbClr val="F05222"/>
      </a:accent3>
      <a:accent4>
        <a:srgbClr val="7271B4"/>
      </a:accent4>
      <a:accent5>
        <a:srgbClr val="4E3629"/>
      </a:accent5>
      <a:accent6>
        <a:srgbClr val="157FF4"/>
      </a:accent6>
      <a:hlink>
        <a:srgbClr val="6BA539"/>
      </a:hlink>
      <a:folHlink>
        <a:srgbClr val="615F5E"/>
      </a:folHlink>
    </a:clrScheme>
    <a:fontScheme name="Office 2">
      <a:maj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3366FF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CommunityPOTX_3</Template>
  <TotalTime>2609</TotalTime>
  <Words>2267</Words>
  <Application>Microsoft Office PowerPoint</Application>
  <PresentationFormat>On-screen Show (4:3)</PresentationFormat>
  <Paragraphs>394</Paragraphs>
  <Slides>42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Lucida Console</vt:lpstr>
      <vt:lpstr>PT Sans</vt:lpstr>
      <vt:lpstr>Source Code Pro Semibold</vt:lpstr>
      <vt:lpstr>CommunityPOTX_2</vt:lpstr>
      <vt:lpstr>Schema Design</vt:lpstr>
      <vt:lpstr>PowerPoint Presentation</vt:lpstr>
      <vt:lpstr>PowerPoint Presentation</vt:lpstr>
      <vt:lpstr>Terminology</vt:lpstr>
      <vt:lpstr>Working with Documents</vt:lpstr>
      <vt:lpstr>What is a Document?</vt:lpstr>
      <vt:lpstr>PowerPoint Presentation</vt:lpstr>
      <vt:lpstr>PowerPoint Presentation</vt:lpstr>
      <vt:lpstr>PowerPoint Presentation</vt:lpstr>
      <vt:lpstr>PowerPoint Presentation</vt:lpstr>
      <vt:lpstr>Schema Design By Example</vt:lpstr>
      <vt:lpstr>Library Management Application</vt:lpstr>
      <vt:lpstr>PowerPoint Presentation</vt:lpstr>
      <vt:lpstr>A Patron and their Address</vt:lpstr>
      <vt:lpstr>A Patron and their Address</vt:lpstr>
      <vt:lpstr>One-to-One Relationships</vt:lpstr>
      <vt:lpstr>PowerPoint Presentation</vt:lpstr>
      <vt:lpstr>A Patron and their Addresses</vt:lpstr>
      <vt:lpstr>A Patron and their Addresses</vt:lpstr>
      <vt:lpstr>Migration Possibilities</vt:lpstr>
      <vt:lpstr>PowerPoint Presentation</vt:lpstr>
      <vt:lpstr>Book</vt:lpstr>
      <vt:lpstr>Book with embedded Publisher</vt:lpstr>
      <vt:lpstr>Book with embedded Publisher</vt:lpstr>
      <vt:lpstr>PowerPoint Presentation</vt:lpstr>
      <vt:lpstr>All Publishers</vt:lpstr>
      <vt:lpstr>Book with linked Publisher</vt:lpstr>
      <vt:lpstr>PowerPoint Presentation</vt:lpstr>
      <vt:lpstr>Publisher with linked Books</vt:lpstr>
      <vt:lpstr>PowerPoint Presentation</vt:lpstr>
      <vt:lpstr>Books with linked Authors</vt:lpstr>
      <vt:lpstr>Books with linked Authors</vt:lpstr>
      <vt:lpstr>PowerPoint Presentation</vt:lpstr>
      <vt:lpstr>Authors with linked Books</vt:lpstr>
      <vt:lpstr>Links on both Authors and Books</vt:lpstr>
      <vt:lpstr>Linking vs. Embedding</vt:lpstr>
      <vt:lpstr>PowerPoint Presentation</vt:lpstr>
      <vt:lpstr>Categories as Documents</vt:lpstr>
      <vt:lpstr>Categories as an Array</vt:lpstr>
      <vt:lpstr>Categories as a Path</vt:lpstr>
      <vt:lpstr>Conclusion</vt:lpstr>
      <vt:lpstr>Schema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 Design</dc:title>
  <dc:creator>craiggwilson@gmail.com</dc:creator>
  <cp:lastModifiedBy>craiggwilson@gmail.com</cp:lastModifiedBy>
  <cp:revision>34</cp:revision>
  <dcterms:created xsi:type="dcterms:W3CDTF">2013-09-19T22:10:14Z</dcterms:created>
  <dcterms:modified xsi:type="dcterms:W3CDTF">2013-10-14T06:42:23Z</dcterms:modified>
</cp:coreProperties>
</file>