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56" r:id="rId2"/>
    <p:sldId id="362" r:id="rId3"/>
    <p:sldId id="257" r:id="rId4"/>
    <p:sldId id="363" r:id="rId5"/>
    <p:sldId id="361" r:id="rId6"/>
    <p:sldId id="258" r:id="rId7"/>
    <p:sldId id="273" r:id="rId8"/>
    <p:sldId id="367" r:id="rId9"/>
    <p:sldId id="365" r:id="rId10"/>
    <p:sldId id="366" r:id="rId11"/>
    <p:sldId id="368" r:id="rId12"/>
    <p:sldId id="369" r:id="rId13"/>
    <p:sldId id="370" r:id="rId14"/>
    <p:sldId id="372" r:id="rId15"/>
    <p:sldId id="373" r:id="rId16"/>
    <p:sldId id="364" r:id="rId17"/>
    <p:sldId id="320" r:id="rId18"/>
    <p:sldId id="324" r:id="rId19"/>
    <p:sldId id="325" r:id="rId20"/>
    <p:sldId id="355" r:id="rId21"/>
    <p:sldId id="326" r:id="rId22"/>
    <p:sldId id="264" r:id="rId23"/>
    <p:sldId id="263" r:id="rId24"/>
    <p:sldId id="276" r:id="rId25"/>
    <p:sldId id="299" r:id="rId26"/>
    <p:sldId id="259" r:id="rId27"/>
    <p:sldId id="266" r:id="rId28"/>
    <p:sldId id="298" r:id="rId29"/>
    <p:sldId id="316" r:id="rId30"/>
    <p:sldId id="328" r:id="rId31"/>
    <p:sldId id="312" r:id="rId32"/>
    <p:sldId id="286" r:id="rId33"/>
    <p:sldId id="292" r:id="rId34"/>
    <p:sldId id="330" r:id="rId35"/>
    <p:sldId id="356" r:id="rId36"/>
    <p:sldId id="287" r:id="rId37"/>
    <p:sldId id="357" r:id="rId38"/>
    <p:sldId id="332" r:id="rId39"/>
    <p:sldId id="300" r:id="rId40"/>
    <p:sldId id="336" r:id="rId41"/>
    <p:sldId id="359" r:id="rId42"/>
    <p:sldId id="360" r:id="rId43"/>
    <p:sldId id="358" r:id="rId44"/>
    <p:sldId id="337" r:id="rId45"/>
    <p:sldId id="338" r:id="rId46"/>
    <p:sldId id="341" r:id="rId47"/>
    <p:sldId id="350" r:id="rId48"/>
    <p:sldId id="301" r:id="rId49"/>
    <p:sldId id="342" r:id="rId50"/>
    <p:sldId id="343" r:id="rId51"/>
    <p:sldId id="344" r:id="rId52"/>
    <p:sldId id="351" r:id="rId53"/>
    <p:sldId id="347" r:id="rId54"/>
    <p:sldId id="348" r:id="rId55"/>
    <p:sldId id="349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1C0656-F4DC-0D41-9F6D-7F0DCFABA4BF}">
          <p14:sldIdLst>
            <p14:sldId id="256"/>
            <p14:sldId id="362"/>
            <p14:sldId id="257"/>
            <p14:sldId id="363"/>
            <p14:sldId id="361"/>
            <p14:sldId id="258"/>
          </p14:sldIdLst>
        </p14:section>
        <p14:section name="Working with Documents" id="{1CCBBF74-FDC4-CC43-BE37-413EC7CFF606}">
          <p14:sldIdLst>
            <p14:sldId id="273"/>
            <p14:sldId id="367"/>
            <p14:sldId id="365"/>
            <p14:sldId id="366"/>
            <p14:sldId id="368"/>
            <p14:sldId id="369"/>
            <p14:sldId id="370"/>
            <p14:sldId id="372"/>
            <p14:sldId id="373"/>
            <p14:sldId id="364"/>
            <p14:sldId id="320"/>
            <p14:sldId id="324"/>
            <p14:sldId id="325"/>
            <p14:sldId id="355"/>
            <p14:sldId id="326"/>
            <p14:sldId id="264"/>
          </p14:sldIdLst>
        </p14:section>
        <p14:section name="Schema Design By Example" id="{7D1611CB-6DFC-3443-93A3-4CA94F80D2BE}">
          <p14:sldIdLst>
            <p14:sldId id="263"/>
            <p14:sldId id="276"/>
          </p14:sldIdLst>
        </p14:section>
        <p14:section name="One to One Relations" id="{A0CF2A30-4680-4F4C-8E8E-450C962D4609}">
          <p14:sldIdLst>
            <p14:sldId id="299"/>
            <p14:sldId id="259"/>
            <p14:sldId id="266"/>
          </p14:sldIdLst>
        </p14:section>
        <p14:section name="One to Many Relations" id="{A961A571-BCE3-2D4E-8653-7C2ACCFB0BC9}">
          <p14:sldIdLst>
            <p14:sldId id="298"/>
            <p14:sldId id="316"/>
            <p14:sldId id="328"/>
            <p14:sldId id="312"/>
            <p14:sldId id="286"/>
            <p14:sldId id="292"/>
            <p14:sldId id="330"/>
            <p14:sldId id="356"/>
            <p14:sldId id="287"/>
            <p14:sldId id="357"/>
            <p14:sldId id="332"/>
          </p14:sldIdLst>
        </p14:section>
        <p14:section name="Many to Many Relations" id="{85B3965D-468D-8A47-823D-204114B22676}">
          <p14:sldIdLst>
            <p14:sldId id="300"/>
            <p14:sldId id="336"/>
            <p14:sldId id="359"/>
            <p14:sldId id="360"/>
            <p14:sldId id="358"/>
            <p14:sldId id="337"/>
            <p14:sldId id="338"/>
            <p14:sldId id="341"/>
          </p14:sldIdLst>
        </p14:section>
        <p14:section name="Common Patterns" id="{F8CCD336-64BA-F649-90F8-12D9129A84FF}">
          <p14:sldIdLst>
            <p14:sldId id="350"/>
          </p14:sldIdLst>
        </p14:section>
        <p14:section name="Trees" id="{8872774B-EB1F-4A4E-8C29-C158E29C7FF4}">
          <p14:sldIdLst>
            <p14:sldId id="301"/>
            <p14:sldId id="342"/>
            <p14:sldId id="343"/>
            <p14:sldId id="344"/>
          </p14:sldIdLst>
        </p14:section>
        <p14:section name="Inheritance" id="{E2E2A19A-E156-4BBD-9CD0-18150ACBF84B}">
          <p14:sldIdLst>
            <p14:sldId id="351"/>
            <p14:sldId id="347"/>
            <p14:sldId id="348"/>
          </p14:sldIdLst>
        </p14:section>
        <p14:section name="Conclusion" id="{3649D42E-EDD9-4645-89BE-6009D6DDC66B}">
          <p14:sldIdLst>
            <p14:sldId id="34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F5E"/>
    <a:srgbClr val="EE9C00"/>
    <a:srgbClr val="F7D58F"/>
    <a:srgbClr val="5CA930"/>
    <a:srgbClr val="AFD2E9"/>
    <a:srgbClr val="D0FF7E"/>
    <a:srgbClr val="00A49E"/>
    <a:srgbClr val="9681B7"/>
    <a:srgbClr val="96818F"/>
    <a:srgbClr val="00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5072" autoAdjust="0"/>
  </p:normalViewPr>
  <p:slideViewPr>
    <p:cSldViewPr snapToGrid="0" snapToObjects="1">
      <p:cViewPr varScale="1">
        <p:scale>
          <a:sx n="76" d="100"/>
          <a:sy n="76" d="100"/>
        </p:scale>
        <p:origin x="16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F7A17-4D3A-1F43-A3C8-FFD42D21A56B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0F4C2-705D-7942-8CA5-ABC85B9C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design cares first about how it’s used and we let that</a:t>
            </a:r>
            <a:r>
              <a:rPr lang="en-US" baseline="0" dirty="0" smtClean="0"/>
              <a:t> drive how we store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data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312CA-04DE-7148-A8E7-5648D3D47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to get address data every time you query for a user. Requires an extra operation.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0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Patron may have multiple addresses</a:t>
            </a:r>
          </a:p>
          <a:p>
            <a:r>
              <a:rPr lang="en-US" baseline="0" dirty="0" smtClean="0"/>
              <a:t>With MongoDB, you simply start storing the address field as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duplication </a:t>
            </a:r>
            <a:r>
              <a:rPr lang="en-US" dirty="0" smtClean="0"/>
              <a:t>is OK!</a:t>
            </a:r>
          </a:p>
          <a:p>
            <a:r>
              <a:rPr lang="en-US" dirty="0" smtClean="0"/>
              <a:t>Publisher is immutable.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way to figure out something is going to perform is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61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happens when </a:t>
            </a:r>
            <a:r>
              <a:rPr lang="en-US" dirty="0" err="1" smtClean="0"/>
              <a:t>oreilly</a:t>
            </a:r>
            <a:r>
              <a:rPr lang="en-US" baseline="0" dirty="0" smtClean="0"/>
              <a:t> moves?  Do all the books have their publisher location changed?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in mind that consistently growing documents is not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9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4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get the authors given a book:</a:t>
            </a:r>
          </a:p>
          <a:p>
            <a:r>
              <a:rPr lang="en-US" baseline="0" dirty="0" smtClean="0"/>
              <a:t>- Single query</a:t>
            </a:r>
          </a:p>
          <a:p>
            <a:r>
              <a:rPr lang="en-US" baseline="0" dirty="0" smtClean="0"/>
              <a:t>To get books by a particular author:</a:t>
            </a:r>
          </a:p>
          <a:p>
            <a:r>
              <a:rPr lang="en-US" baseline="0" dirty="0" smtClean="0"/>
              <a:t> - get the author id</a:t>
            </a:r>
          </a:p>
          <a:p>
            <a:r>
              <a:rPr lang="en-US" baseline="0" dirty="0" smtClean="0"/>
              <a:t> - get books that have that author id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the title of book published by an author is a single query</a:t>
            </a:r>
          </a:p>
          <a:p>
            <a:r>
              <a:rPr lang="en-US" dirty="0" smtClean="0"/>
              <a:t>Getting the authors</a:t>
            </a:r>
            <a:r>
              <a:rPr lang="en-US" baseline="0" dirty="0" smtClean="0"/>
              <a:t> of a book. 2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the book id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 the author for books in the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0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3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r>
              <a:rPr lang="en-US" baseline="0" dirty="0" smtClean="0"/>
              <a:t> is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3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Easy to query by parent category.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Hard to find in subcategories.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69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Immediate parent is </a:t>
            </a:r>
            <a:r>
              <a:rPr lang="en-US" dirty="0" err="1" smtClean="0"/>
              <a:t>regexp</a:t>
            </a:r>
            <a:r>
              <a:rPr lang="en-US" dirty="0" smtClean="0"/>
              <a:t> query that is anchored</a:t>
            </a:r>
            <a:r>
              <a:rPr lang="en-US" baseline="0" dirty="0" smtClean="0"/>
              <a:t> to beginning</a:t>
            </a:r>
          </a:p>
          <a:p>
            <a:r>
              <a:rPr lang="en-US" baseline="0" dirty="0" smtClean="0"/>
              <a:t>Anywhere in the hierarchy is a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query.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indexed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Hierachy</a:t>
            </a:r>
            <a:r>
              <a:rPr lang="en-US" baseline="0" dirty="0" smtClean="0"/>
              <a:t> information cannot be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0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1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</a:t>
            </a:r>
            <a:r>
              <a:rPr lang="en-US" baseline="0" dirty="0" smtClean="0"/>
              <a:t> rich data structures and complex relationships while keeping that data together on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way we</a:t>
            </a:r>
            <a:r>
              <a:rPr lang="en-US" baseline="0" dirty="0" smtClean="0"/>
              <a:t> store our data, neglecting the way we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F4C2-705D-7942-8CA5-ABC85B9CD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pic>
        <p:nvPicPr>
          <p:cNvPr id="11" name="Picture 10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gen_Logo_White.eps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6" name="Picture 5" descr="MongoDB_Logo_Knockout_RGB.eps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347466"/>
            <a:ext cx="7887195" cy="4757017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header here (try to keep to 1 line)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1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gen_Logo_White.eps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6" name="Picture 5" descr="MongoDB_Logo_Knockout_RGB.eps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  <p:pic>
        <p:nvPicPr>
          <p:cNvPr id="7" name="Picture 6" descr="10gen_Logo_White.eps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4400" baseline="0">
                <a:solidFill>
                  <a:srgbClr val="625F5E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 (but if picture doesn’t have a background, be sure to remove gray background, border, and shadow!)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1" name="Picture 10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pic>
        <p:nvPicPr>
          <p:cNvPr id="6" name="Picture 5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32005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9" name="Picture 8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9" name="Picture 8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4471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1" r:id="rId11"/>
    <p:sldLayoutId id="2147483663" r:id="rId12"/>
    <p:sldLayoutId id="2147483650" r:id="rId13"/>
    <p:sldLayoutId id="2147483666" r:id="rId14"/>
    <p:sldLayoutId id="2147483670" r:id="rId15"/>
    <p:sldLayoutId id="2147483671" r:id="rId16"/>
    <p:sldLayoutId id="2147483672" r:id="rId17"/>
    <p:sldLayoutId id="2147483668" r:id="rId18"/>
    <p:sldLayoutId id="2147483684" r:id="rId19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rgbClr val="625F5E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0075BF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and PHP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16073" y="4656372"/>
            <a:ext cx="7898954" cy="46810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craiggwilson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  <a:noFill/>
        </p:spPr>
        <p:txBody>
          <a:bodyPr/>
          <a:lstStyle/>
          <a:p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// localhost:27017 </a:t>
            </a:r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MongoClient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connection string </a:t>
            </a:r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MongoClient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://example.com:30000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replica set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MongoClient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mongodb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://rs1:30000,rs2:30001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8409"/>
                </a:solidFill>
                <a:latin typeface="Courier New" panose="02070309020205020404" pitchFamily="49" charset="0"/>
              </a:rPr>
              <a:t>replicaSet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8409"/>
                </a:solidFill>
                <a:latin typeface="Courier New" panose="02070309020205020404" pitchFamily="49" charset="0"/>
              </a:rPr>
              <a:t>myReplicaSet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MongoClient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  <a:noFill/>
        </p:spPr>
        <p:txBody>
          <a:bodyPr/>
          <a:lstStyle/>
          <a:p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MongoClient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Get a </a:t>
            </a:r>
            <a:r>
              <a:rPr lang="en-US" dirty="0" err="1">
                <a:solidFill>
                  <a:srgbClr val="66747B"/>
                </a:solidFill>
                <a:latin typeface="Courier New" panose="02070309020205020404" pitchFamily="49" charset="0"/>
              </a:rPr>
              <a:t>MongoDB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 for the </a:t>
            </a:r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‘Test’ database </a:t>
            </a: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selectDB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'test'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Get a </a:t>
            </a:r>
            <a:r>
              <a:rPr lang="en-US" dirty="0" err="1">
                <a:solidFill>
                  <a:srgbClr val="66747B"/>
                </a:solidFill>
                <a:latin typeface="Courier New" panose="02070309020205020404" pitchFamily="49" charset="0"/>
              </a:rPr>
              <a:t>MongoCollection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 for </a:t>
            </a:r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‘</a:t>
            </a:r>
            <a:r>
              <a:rPr lang="en-US" dirty="0" err="1" smtClean="0">
                <a:solidFill>
                  <a:srgbClr val="66747B"/>
                </a:solidFill>
                <a:latin typeface="Courier New" panose="02070309020205020404" pitchFamily="49" charset="0"/>
              </a:rPr>
              <a:t>test.users</a:t>
            </a:r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’ </a:t>
            </a: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users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selectCollection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'test'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'users'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test.dropDB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'test'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</p:spPr>
        <p:txBody>
          <a:bodyPr/>
          <a:lstStyle/>
          <a:p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$m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'test'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Get a </a:t>
            </a:r>
            <a:r>
              <a:rPr lang="en-US" dirty="0" err="1">
                <a:solidFill>
                  <a:srgbClr val="66747B"/>
                </a:solidFill>
                <a:latin typeface="Courier New" panose="02070309020205020404" pitchFamily="49" charset="0"/>
              </a:rPr>
              <a:t>MongoCollection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 for '</a:t>
            </a:r>
            <a:r>
              <a:rPr lang="en-US" dirty="0" err="1">
                <a:solidFill>
                  <a:srgbClr val="66747B"/>
                </a:solidFill>
                <a:latin typeface="Courier New" panose="02070309020205020404" pitchFamily="49" charset="0"/>
              </a:rPr>
              <a:t>test.users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$c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users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$c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selectCollection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'users'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dropCollection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'users'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drop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MongoCollection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</p:spPr>
        <p:txBody>
          <a:bodyPr/>
          <a:lstStyle/>
          <a:p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$col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users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MongoCollection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'users'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Insert a user document for Bob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insert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'username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'bob'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'roles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'admin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]);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Retrieve Bob’s user document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bob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$col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findOne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'username'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'bob'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MongoCollection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</p:spPr>
        <p:txBody>
          <a:bodyPr/>
          <a:lstStyle/>
          <a:p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//Find all admins – returns a cursor </a:t>
            </a:r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admins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$col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find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'roles'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'admin'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3C763"/>
                </a:solidFill>
                <a:latin typeface="Courier New" panose="02070309020205020404" pitchFamily="49" charset="0"/>
              </a:rPr>
              <a:t>foreach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admins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$result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Remove users from the database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$col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remove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([“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username” 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“john”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]);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remove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col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drop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75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Query Support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</p:spPr>
        <p:txBody>
          <a:bodyPr/>
          <a:lstStyle/>
          <a:p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lastYear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strtotime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'last year'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Arbitrary Business Requirement #42789!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users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find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'email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MongoRegex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'/</a:t>
            </a:r>
            <a:r>
              <a:rPr lang="en-US" dirty="0" err="1">
                <a:solidFill>
                  <a:srgbClr val="FF8409"/>
                </a:solidFill>
                <a:latin typeface="Courier New" panose="02070309020205020404" pitchFamily="49" charset="0"/>
              </a:rPr>
              <a:t>gmail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\.com$/</a:t>
            </a:r>
            <a:r>
              <a:rPr lang="en-US" dirty="0" err="1">
                <a:solidFill>
                  <a:srgbClr val="FF8409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FF8409"/>
                </a:solidFill>
                <a:latin typeface="Courier New" panose="02070309020205020404" pitchFamily="49" charset="0"/>
              </a:rPr>
              <a:t>profile.createdAt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'$</a:t>
            </a:r>
            <a:r>
              <a:rPr lang="en-US" dirty="0" err="1">
                <a:solidFill>
                  <a:srgbClr val="FF8409"/>
                </a:solidFill>
                <a:latin typeface="Courier New" panose="02070309020205020404" pitchFamily="49" charset="0"/>
              </a:rPr>
              <a:t>gt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Courier New" panose="02070309020205020404" pitchFamily="49" charset="0"/>
              </a:rPr>
              <a:t>MongoDate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678CB1"/>
                </a:solidFill>
                <a:latin typeface="Courier New" panose="02070309020205020404" pitchFamily="49" charset="0"/>
              </a:rPr>
              <a:t>lastYear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],</a:t>
            </a:r>
            <a:r>
              <a:rPr lang="en-US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'roles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409"/>
                </a:solidFill>
                <a:latin typeface="Courier New" panose="02070309020205020404" pitchFamily="49" charset="0"/>
              </a:rPr>
              <a:t>'admin‘</a:t>
            </a:r>
            <a:endParaRPr lang="en-US" dirty="0">
              <a:solidFill>
                <a:srgbClr val="E8E2B7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]);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Provide flexibility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Traditional Schema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Focuses on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Schema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Focuses on data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Who is 10gen?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The PHP </a:t>
            </a:r>
            <a:r>
              <a:rPr lang="en-US" dirty="0" smtClean="0"/>
              <a:t>Driver…</a:t>
            </a:r>
            <a:endParaRPr lang="en-US" dirty="0" smtClean="0"/>
          </a:p>
          <a:p>
            <a:r>
              <a:rPr lang="en-US" dirty="0" smtClean="0"/>
              <a:t>Schema </a:t>
            </a:r>
            <a:r>
              <a:rPr lang="en-US" dirty="0" smtClean="0"/>
              <a:t>Design!!!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9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Schema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Read Heavy?</a:t>
            </a:r>
          </a:p>
          <a:p>
            <a:r>
              <a:rPr lang="en-US" dirty="0" smtClean="0"/>
              <a:t>Write Heavy?</a:t>
            </a:r>
          </a:p>
          <a:p>
            <a:pPr lvl="1"/>
            <a:r>
              <a:rPr lang="en-US" dirty="0" smtClean="0"/>
              <a:t>Document Growth</a:t>
            </a:r>
          </a:p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External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Working with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Dynamic Schemas</a:t>
            </a:r>
          </a:p>
          <a:p>
            <a:r>
              <a:rPr lang="en-US" dirty="0" smtClean="0"/>
              <a:t>Embedded data structures</a:t>
            </a:r>
          </a:p>
          <a:p>
            <a:r>
              <a:rPr lang="en-US" dirty="0" smtClean="0"/>
              <a:t>Ad-hoc queries</a:t>
            </a:r>
          </a:p>
          <a:p>
            <a:pPr lvl="1"/>
            <a:r>
              <a:rPr lang="en-US" dirty="0" smtClean="0"/>
              <a:t>Simple Queries</a:t>
            </a:r>
          </a:p>
          <a:p>
            <a:pPr lvl="1"/>
            <a:r>
              <a:rPr lang="en-US" dirty="0" smtClean="0"/>
              <a:t>Aggregation Framework</a:t>
            </a:r>
          </a:p>
          <a:p>
            <a:r>
              <a:rPr lang="en-US" dirty="0" smtClean="0"/>
              <a:t>Secondary indexes</a:t>
            </a:r>
          </a:p>
          <a:p>
            <a:r>
              <a:rPr lang="en-US" dirty="0" smtClean="0"/>
              <a:t>Multi-Key indexes</a:t>
            </a:r>
          </a:p>
        </p:txBody>
      </p:sp>
    </p:spTree>
    <p:extLst>
      <p:ext uri="{BB962C8B-B14F-4D97-AF65-F5344CB8AC3E}">
        <p14:creationId xmlns:p14="http://schemas.microsoft.com/office/powerpoint/2010/main" val="17216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Manipulating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 the way out</a:t>
            </a:r>
          </a:p>
          <a:p>
            <a:pPr lvl="1"/>
            <a:r>
              <a:rPr lang="en-US" b="1" dirty="0" smtClean="0">
                <a:solidFill>
                  <a:srgbClr val="EE9C00"/>
                </a:solidFill>
              </a:rPr>
              <a:t>Scalar</a:t>
            </a:r>
            <a:r>
              <a:rPr lang="en-US" dirty="0" smtClean="0">
                <a:solidFill>
                  <a:srgbClr val="EE9C00"/>
                </a:solidFill>
              </a:rPr>
              <a:t>:</a:t>
            </a:r>
            <a:r>
              <a:rPr lang="en-US" dirty="0" smtClean="0"/>
              <a:t> $ne, </a:t>
            </a:r>
            <a:r>
              <a:rPr lang="en-US" dirty="0"/>
              <a:t>$</a:t>
            </a:r>
            <a:r>
              <a:rPr lang="en-US" dirty="0" smtClean="0"/>
              <a:t>mod, </a:t>
            </a:r>
            <a:r>
              <a:rPr lang="en-US" dirty="0"/>
              <a:t>$exists, $type, </a:t>
            </a:r>
            <a:r>
              <a:rPr lang="en-US" dirty="0" smtClean="0"/>
              <a:t>$</a:t>
            </a:r>
            <a:r>
              <a:rPr lang="en-US" dirty="0" err="1"/>
              <a:t>lt</a:t>
            </a:r>
            <a:r>
              <a:rPr lang="en-US" dirty="0"/>
              <a:t>, $</a:t>
            </a:r>
            <a:r>
              <a:rPr lang="en-US" dirty="0" err="1"/>
              <a:t>lte</a:t>
            </a:r>
            <a:r>
              <a:rPr lang="en-US" dirty="0"/>
              <a:t>, $</a:t>
            </a:r>
            <a:r>
              <a:rPr lang="en-US" dirty="0" err="1"/>
              <a:t>gt</a:t>
            </a:r>
            <a:r>
              <a:rPr lang="en-US" dirty="0"/>
              <a:t>, $</a:t>
            </a:r>
            <a:r>
              <a:rPr lang="en-US" dirty="0" err="1"/>
              <a:t>gte</a:t>
            </a:r>
            <a:r>
              <a:rPr lang="en-US" dirty="0"/>
              <a:t>, $</a:t>
            </a:r>
            <a:r>
              <a:rPr lang="en-US" dirty="0" smtClean="0"/>
              <a:t>ne</a:t>
            </a:r>
          </a:p>
          <a:p>
            <a:pPr lvl="1"/>
            <a:r>
              <a:rPr lang="en-US" b="1" dirty="0" smtClean="0">
                <a:solidFill>
                  <a:srgbClr val="9681B7"/>
                </a:solidFill>
              </a:rPr>
              <a:t>Vector</a:t>
            </a:r>
            <a:r>
              <a:rPr lang="en-US" dirty="0" smtClean="0">
                <a:solidFill>
                  <a:srgbClr val="9681B7"/>
                </a:solidFill>
              </a:rPr>
              <a:t>: </a:t>
            </a:r>
            <a:r>
              <a:rPr lang="en-US" dirty="0"/>
              <a:t>$in, $</a:t>
            </a:r>
            <a:r>
              <a:rPr lang="en-US" dirty="0" err="1" smtClean="0"/>
              <a:t>nin</a:t>
            </a:r>
            <a:r>
              <a:rPr lang="en-US" dirty="0" smtClean="0"/>
              <a:t>, $</a:t>
            </a:r>
            <a:r>
              <a:rPr lang="en-US" dirty="0"/>
              <a:t>all, $size</a:t>
            </a:r>
            <a:endParaRPr lang="en-US" dirty="0" smtClean="0"/>
          </a:p>
          <a:p>
            <a:r>
              <a:rPr lang="en-US" dirty="0" smtClean="0"/>
              <a:t>On the way in</a:t>
            </a:r>
          </a:p>
          <a:p>
            <a:pPr lvl="1"/>
            <a:r>
              <a:rPr lang="en-US" b="1" dirty="0" smtClean="0">
                <a:solidFill>
                  <a:srgbClr val="EE9C00"/>
                </a:solidFill>
              </a:rPr>
              <a:t>Scalar</a:t>
            </a:r>
            <a:r>
              <a:rPr lang="en-US" dirty="0" smtClean="0">
                <a:solidFill>
                  <a:srgbClr val="EE9C00"/>
                </a:solidFill>
              </a:rPr>
              <a:t>: </a:t>
            </a:r>
            <a:r>
              <a:rPr lang="en-US" dirty="0" smtClean="0"/>
              <a:t>$</a:t>
            </a:r>
            <a:r>
              <a:rPr lang="en-US" dirty="0" err="1" smtClean="0"/>
              <a:t>inc</a:t>
            </a:r>
            <a:r>
              <a:rPr lang="en-US" dirty="0" smtClean="0"/>
              <a:t>, $set, $unset</a:t>
            </a:r>
          </a:p>
          <a:p>
            <a:pPr lvl="1"/>
            <a:r>
              <a:rPr lang="en-US" b="1" dirty="0" smtClean="0">
                <a:solidFill>
                  <a:srgbClr val="9681B7"/>
                </a:solidFill>
              </a:rPr>
              <a:t>Vector</a:t>
            </a:r>
            <a:r>
              <a:rPr lang="en-US" dirty="0" smtClean="0">
                <a:solidFill>
                  <a:srgbClr val="9681B7"/>
                </a:solidFill>
              </a:rPr>
              <a:t>: </a:t>
            </a:r>
            <a:r>
              <a:rPr lang="en-US" dirty="0" smtClean="0"/>
              <a:t>$push, $pop</a:t>
            </a:r>
            <a:r>
              <a:rPr lang="en-US" dirty="0"/>
              <a:t>, $pull, $</a:t>
            </a:r>
            <a:r>
              <a:rPr lang="en-US" dirty="0" err="1"/>
              <a:t>pushAll</a:t>
            </a:r>
            <a:r>
              <a:rPr lang="en-US" dirty="0"/>
              <a:t>, $</a:t>
            </a:r>
            <a:r>
              <a:rPr lang="en-US" dirty="0" err="1" smtClean="0"/>
              <a:t>pullAll</a:t>
            </a:r>
            <a:r>
              <a:rPr lang="en-US" dirty="0" smtClean="0"/>
              <a:t>, $</a:t>
            </a:r>
            <a:r>
              <a:rPr lang="en-US" dirty="0" err="1" smtClean="0"/>
              <a:t>addToSet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0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 Design by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Management 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Patrons</a:t>
            </a:r>
          </a:p>
          <a:p>
            <a:r>
              <a:rPr lang="en-US" dirty="0" smtClean="0"/>
              <a:t>Books </a:t>
            </a:r>
            <a:endParaRPr lang="en-US" dirty="0"/>
          </a:p>
          <a:p>
            <a:r>
              <a:rPr lang="en-US" dirty="0" smtClean="0"/>
              <a:t>Authors</a:t>
            </a:r>
            <a:endParaRPr lang="en-US" dirty="0"/>
          </a:p>
          <a:p>
            <a:r>
              <a:rPr lang="en-US" dirty="0"/>
              <a:t>Publishers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5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when I swipe a patron’s card, I need to verify their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403" y="1347466"/>
            <a:ext cx="4155513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patron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“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>
              <a:solidFill>
                <a:srgbClr val="EE9C00"/>
              </a:solidFill>
            </a:endParaRPr>
          </a:p>
          <a:p>
            <a:pPr>
              <a:spcBef>
                <a:spcPts val="72"/>
              </a:spcBef>
            </a:pPr>
            <a:r>
              <a:rPr lang="en-US" sz="1600" dirty="0"/>
              <a:t>  </a:t>
            </a:r>
            <a:r>
              <a:rPr lang="en-US" sz="1600" dirty="0" smtClean="0"/>
              <a:t>  name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address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 =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“</a:t>
            </a:r>
            <a:r>
              <a:rPr lang="en-US" sz="1600" dirty="0" smtClean="0">
                <a:cs typeface="Source Code Pro Semibold"/>
              </a:rPr>
              <a:t>,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    street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"123 Fake St. 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city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state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zip</a:t>
            </a:r>
            <a:r>
              <a:rPr lang="en-US" sz="1600" dirty="0"/>
              <a:t>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Patrons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4813019" y="1347466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D0FF7E"/>
                </a:solidFill>
              </a:rPr>
              <a:t>patron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joe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 smtClean="0">
              <a:solidFill>
                <a:srgbClr val="EE9C00"/>
              </a:solidFill>
            </a:endParaRPr>
          </a:p>
          <a:p>
            <a:r>
              <a:rPr lang="en-US" sz="1600" dirty="0" smtClean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   address: {</a:t>
            </a:r>
          </a:p>
          <a:p>
            <a:r>
              <a:rPr lang="en-US" sz="1600" dirty="0" smtClean="0"/>
              <a:t>        street: </a:t>
            </a:r>
            <a:r>
              <a:rPr lang="en-US" sz="1600" dirty="0">
                <a:solidFill>
                  <a:srgbClr val="F7D58F"/>
                </a:solidFill>
              </a:rPr>
              <a:t>"123 </a:t>
            </a:r>
            <a:r>
              <a:rPr lang="en-US" sz="1600" dirty="0" smtClean="0">
                <a:solidFill>
                  <a:srgbClr val="F7D58F"/>
                </a:solidFill>
              </a:rPr>
              <a:t>Fake St</a:t>
            </a:r>
            <a:r>
              <a:rPr lang="en-US" sz="1600" dirty="0">
                <a:solidFill>
                  <a:srgbClr val="F7D58F"/>
                </a:solidFill>
              </a:rPr>
              <a:t>. 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city: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state: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zip: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758445" y="3317460"/>
            <a:ext cx="700648" cy="503641"/>
          </a:xfrm>
          <a:prstGeom prst="rightArrow">
            <a:avLst/>
          </a:prstGeom>
          <a:solidFill>
            <a:srgbClr val="0076C0"/>
          </a:solidFill>
          <a:ln>
            <a:solidFill>
              <a:srgbClr val="EE9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Relations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“Belongs to” relationships are often embedded</a:t>
            </a:r>
          </a:p>
          <a:p>
            <a:r>
              <a:rPr lang="en-US" dirty="0" smtClean="0"/>
              <a:t>Document model provides a holistic representation of objects with embedded entities</a:t>
            </a:r>
          </a:p>
          <a:p>
            <a:r>
              <a:rPr lang="en-US" dirty="0" smtClean="0"/>
              <a:t>Optimized for read performance</a:t>
            </a:r>
          </a:p>
        </p:txBody>
      </p:sp>
    </p:spTree>
    <p:extLst>
      <p:ext uri="{BB962C8B-B14F-4D97-AF65-F5344CB8AC3E}">
        <p14:creationId xmlns:p14="http://schemas.microsoft.com/office/powerpoint/2010/main" val="5908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store multiple addresses so I have a better chance of getting my book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66389" y="1507108"/>
            <a:ext cx="4777611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 smtClean="0">
              <a:cs typeface="Source Code Pro Semibold"/>
            </a:endParaRP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  <a:cs typeface="Source Code Pro Semibold"/>
              </a:rPr>
              <a:t>patron</a:t>
            </a:r>
            <a:r>
              <a:rPr lang="en-US" sz="1600" dirty="0" smtClean="0">
                <a:cs typeface="Source Code Pro Semibold"/>
              </a:rPr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>
                <a:cs typeface="Source Code Pro Semibold"/>
              </a:rPr>
              <a:t>{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_id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  <a:cs typeface="Source Code Pro Semibold"/>
              </a:rPr>
              <a:t>joe</a:t>
            </a:r>
            <a:r>
              <a:rPr lang="en-US" sz="1600" dirty="0" smtClean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>
              <a:solidFill>
                <a:srgbClr val="EE9C00"/>
              </a:solidFill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name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"Joe </a:t>
            </a:r>
            <a:r>
              <a:rPr lang="en-US" sz="1600" dirty="0" err="1">
                <a:solidFill>
                  <a:srgbClr val="F7D58F"/>
                </a:solidFill>
                <a:cs typeface="Source Code Pro Semibold"/>
              </a:rPr>
              <a:t>Bookreader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err="1" smtClean="0">
                <a:cs typeface="Source Code Pro Semibold"/>
              </a:rPr>
              <a:t>join_date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 err="1">
                <a:cs typeface="Source Code Pro Semibold"/>
              </a:rPr>
              <a:t>ISODate</a:t>
            </a:r>
            <a:r>
              <a:rPr lang="en-US" sz="1600" dirty="0">
                <a:cs typeface="Source Code Pro Semibold"/>
              </a:rPr>
              <a:t>(</a:t>
            </a:r>
            <a:r>
              <a:rPr lang="en-US" sz="1600" dirty="0">
                <a:solidFill>
                  <a:srgbClr val="5CA930"/>
                </a:solidFill>
                <a:cs typeface="Source Code Pro Semibold"/>
              </a:rPr>
              <a:t>"2011-10-15"</a:t>
            </a:r>
            <a:r>
              <a:rPr lang="en-US" sz="1600" dirty="0" smtClean="0">
                <a:cs typeface="Source Code Pro Semibold"/>
              </a:rPr>
              <a:t>)</a:t>
            </a:r>
            <a:r>
              <a:rPr lang="en-US" sz="1600" dirty="0">
                <a:cs typeface="Source Code Pro Semibold"/>
              </a:rPr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addresses: [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  {street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 smtClean="0">
                <a:solidFill>
                  <a:srgbClr val="F7D58F"/>
                </a:solidFill>
                <a:cs typeface="Source Code Pro Semibold"/>
              </a:rPr>
              <a:t>1 Vernon St."</a:t>
            </a:r>
            <a:r>
              <a:rPr lang="en-US" sz="1600" dirty="0" smtClean="0">
                <a:cs typeface="Source Code Pro Semibold"/>
              </a:rPr>
              <a:t>, city</a:t>
            </a:r>
            <a:r>
              <a:rPr lang="en-US" sz="1600" dirty="0">
                <a:cs typeface="Source Code Pro Semibold"/>
              </a:rPr>
              <a:t>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"Newton"</a:t>
            </a:r>
            <a:r>
              <a:rPr lang="en-US" sz="1600" dirty="0" smtClean="0">
                <a:cs typeface="Source Code Pro Semibold"/>
              </a:rPr>
              <a:t>, …},</a:t>
            </a: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</a:t>
            </a:r>
            <a:r>
              <a:rPr lang="en-US" sz="1600" dirty="0" smtClean="0">
                <a:cs typeface="Source Code Pro Semibold"/>
              </a:rPr>
              <a:t>   {</a:t>
            </a:r>
            <a:r>
              <a:rPr lang="en-US" sz="1600" dirty="0">
                <a:cs typeface="Source Code Pro Semibold"/>
              </a:rPr>
              <a:t>street: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sz="1600" dirty="0" smtClean="0">
                <a:solidFill>
                  <a:srgbClr val="F7D58F"/>
                </a:solidFill>
                <a:cs typeface="Source Code Pro Semibold"/>
              </a:rPr>
              <a:t>52 Main St."</a:t>
            </a:r>
            <a:r>
              <a:rPr lang="en-US" sz="1600" dirty="0" smtClean="0">
                <a:cs typeface="Source Code Pro Semibold"/>
              </a:rPr>
              <a:t>, </a:t>
            </a:r>
            <a:r>
              <a:rPr lang="en-US" sz="1600" dirty="0">
                <a:cs typeface="Source Code Pro Semibold"/>
              </a:rPr>
              <a:t>city: </a:t>
            </a:r>
            <a:r>
              <a:rPr lang="en-US" sz="1600" dirty="0">
                <a:solidFill>
                  <a:srgbClr val="F7D58F"/>
                </a:solidFill>
                <a:cs typeface="Source Code Pro Semibold"/>
              </a:rPr>
              <a:t>"Boston"</a:t>
            </a:r>
            <a:r>
              <a:rPr lang="en-US" sz="1600" dirty="0" smtClean="0">
                <a:cs typeface="Source Code Pro Semibold"/>
              </a:rPr>
              <a:t>, …},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  </a:t>
            </a:r>
            <a:r>
              <a:rPr lang="en-US" sz="1600" dirty="0" smtClean="0">
                <a:cs typeface="Source Code Pro Semibold"/>
              </a:rPr>
              <a:t>]</a:t>
            </a:r>
            <a:endParaRPr lang="en-US" sz="1600" dirty="0">
              <a:cs typeface="Source Code Pro Semibold"/>
            </a:endParaRPr>
          </a:p>
          <a:p>
            <a:pPr>
              <a:spcBef>
                <a:spcPts val="72"/>
              </a:spcBef>
            </a:pPr>
            <a:r>
              <a:rPr lang="en-US" sz="1600" dirty="0">
                <a:cs typeface="Source Code Pro Semibold"/>
              </a:rPr>
              <a:t>}</a:t>
            </a:r>
          </a:p>
          <a:p>
            <a:pPr>
              <a:spcBef>
                <a:spcPts val="72"/>
              </a:spcBef>
            </a:pPr>
            <a:endParaRPr lang="en-US" sz="1600" dirty="0">
              <a:cs typeface="Source Code Pro Semibold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Patrons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4813019" y="1347466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24924" y="1550849"/>
            <a:ext cx="4155513" cy="4757017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74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kern="1200" spc="50" baseline="0">
                <a:ln w="1905">
                  <a:noFill/>
                </a:ln>
                <a:solidFill>
                  <a:schemeClr val="bg1"/>
                </a:solidFill>
                <a:latin typeface="Source Code Pro Semibold"/>
                <a:ea typeface="+mn-ea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 spc="-100" baseline="0">
                <a:solidFill>
                  <a:srgbClr val="625F5E"/>
                </a:solidFill>
                <a:latin typeface="PT Sans"/>
                <a:ea typeface="+mn-ea"/>
                <a:cs typeface="PT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D0FF7E"/>
                </a:solidFill>
              </a:rPr>
              <a:t>patron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joe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>
                <a:cs typeface="Source Code Pro Semibold"/>
              </a:rPr>
              <a:t>,</a:t>
            </a:r>
            <a:endParaRPr lang="en-US" sz="1600" dirty="0" smtClean="0">
              <a:solidFill>
                <a:srgbClr val="EE9C00"/>
              </a:solidFill>
            </a:endParaRPr>
          </a:p>
          <a:p>
            <a:r>
              <a:rPr lang="en-US" sz="1600" dirty="0" smtClean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"Joe </a:t>
            </a:r>
            <a:r>
              <a:rPr lang="en-US" sz="1600" dirty="0" err="1" smtClean="0">
                <a:solidFill>
                  <a:srgbClr val="F7D58F"/>
                </a:solidFill>
              </a:rPr>
              <a:t>Bookreader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   address: {</a:t>
            </a:r>
          </a:p>
          <a:p>
            <a:r>
              <a:rPr lang="en-US" sz="1600" dirty="0" smtClean="0"/>
              <a:t>        street: </a:t>
            </a:r>
            <a:r>
              <a:rPr lang="en-US" sz="1600" dirty="0">
                <a:solidFill>
                  <a:srgbClr val="F7D58F"/>
                </a:solidFill>
              </a:rPr>
              <a:t>"123 </a:t>
            </a:r>
            <a:r>
              <a:rPr lang="en-US" sz="1600" dirty="0" smtClean="0">
                <a:solidFill>
                  <a:srgbClr val="F7D58F"/>
                </a:solidFill>
              </a:rPr>
              <a:t>Fake St</a:t>
            </a:r>
            <a:r>
              <a:rPr lang="en-US" sz="1600" dirty="0">
                <a:solidFill>
                  <a:srgbClr val="F7D58F"/>
                </a:solidFill>
              </a:rPr>
              <a:t>. 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city: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 smtClean="0">
                <a:solidFill>
                  <a:srgbClr val="F7D58F"/>
                </a:solidFill>
              </a:rPr>
              <a:t>Faketon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state: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MA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  <a:endParaRPr lang="en-US" sz="1600" dirty="0" smtClean="0"/>
          </a:p>
          <a:p>
            <a:r>
              <a:rPr lang="en-US" sz="1600" dirty="0" smtClean="0"/>
              <a:t>        zip: </a:t>
            </a:r>
            <a:r>
              <a:rPr lang="en-US" sz="1600" dirty="0" smtClean="0">
                <a:solidFill>
                  <a:srgbClr val="AFD2E9"/>
                </a:solidFill>
              </a:rPr>
              <a:t>12345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4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10gen is…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Company</a:t>
            </a:r>
          </a:p>
          <a:p>
            <a:pPr lvl="1"/>
            <a:r>
              <a:rPr lang="en-US" dirty="0" smtClean="0"/>
              <a:t>We build it.</a:t>
            </a:r>
          </a:p>
          <a:p>
            <a:pPr lvl="1"/>
            <a:r>
              <a:rPr lang="en-US" dirty="0" smtClean="0"/>
              <a:t>We support it.</a:t>
            </a:r>
          </a:p>
          <a:p>
            <a:pPr lvl="1"/>
            <a:r>
              <a:rPr lang="en-US" dirty="0" smtClean="0"/>
              <a:t>We provide training and consulting.</a:t>
            </a:r>
          </a:p>
          <a:p>
            <a:r>
              <a:rPr lang="en-US" sz="2400" dirty="0" smtClean="0"/>
              <a:t>Involved in the Community</a:t>
            </a:r>
          </a:p>
          <a:p>
            <a:pPr lvl="1"/>
            <a:r>
              <a:rPr lang="en-US" dirty="0" smtClean="0"/>
              <a:t>Google Groups – </a:t>
            </a:r>
            <a:r>
              <a:rPr lang="en-US" dirty="0" err="1" smtClean="0"/>
              <a:t>mongodb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Conferences and User Groups</a:t>
            </a:r>
          </a:p>
          <a:p>
            <a:r>
              <a:rPr lang="en-US" sz="2400" dirty="0" smtClean="0"/>
              <a:t>Offices</a:t>
            </a:r>
          </a:p>
          <a:p>
            <a:pPr lvl="1"/>
            <a:r>
              <a:rPr lang="en-US" dirty="0" smtClean="0"/>
              <a:t>New York, Palo Alto, London, Dublin, Sydney</a:t>
            </a:r>
          </a:p>
        </p:txBody>
      </p:sp>
    </p:spTree>
    <p:extLst>
      <p:ext uri="{BB962C8B-B14F-4D97-AF65-F5344CB8AC3E}">
        <p14:creationId xmlns:p14="http://schemas.microsoft.com/office/powerpoint/2010/main" val="3772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to the publisher of a book.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 and Books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Publishers put out many books</a:t>
            </a:r>
          </a:p>
          <a:p>
            <a:r>
              <a:rPr lang="en-US" dirty="0" smtClean="0"/>
              <a:t>Books have one publisher</a:t>
            </a:r>
          </a:p>
        </p:txBody>
      </p:sp>
    </p:spTree>
    <p:extLst>
      <p:ext uri="{BB962C8B-B14F-4D97-AF65-F5344CB8AC3E}">
        <p14:creationId xmlns:p14="http://schemas.microsoft.com/office/powerpoint/2010/main" val="116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MongoDB</a:t>
            </a:r>
            <a:r>
              <a:rPr lang="en-US" sz="1600" dirty="0"/>
              <a:t>: The Definitive </a:t>
            </a:r>
            <a:r>
              <a:rPr lang="en-US" sz="1600" dirty="0" smtClean="0"/>
              <a:t>Guide,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By Kristina </a:t>
            </a:r>
            <a:r>
              <a:rPr lang="en-US" sz="1600" dirty="0" err="1" smtClean="0"/>
              <a:t>Chodorow</a:t>
            </a:r>
            <a:r>
              <a:rPr lang="en-US" sz="1600" dirty="0"/>
              <a:t> </a:t>
            </a:r>
            <a:r>
              <a:rPr lang="en-US" sz="1600" dirty="0" smtClean="0"/>
              <a:t>and Mike </a:t>
            </a:r>
            <a:r>
              <a:rPr lang="en-US" sz="1600" dirty="0" err="1" smtClean="0"/>
              <a:t>Dirolf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Published: 9/24/2010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Pages</a:t>
            </a:r>
            <a:r>
              <a:rPr lang="en-US" sz="1600" dirty="0"/>
              <a:t>: </a:t>
            </a:r>
            <a:r>
              <a:rPr lang="en-US" sz="1600" dirty="0" smtClean="0"/>
              <a:t>216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Language</a:t>
            </a:r>
            <a:r>
              <a:rPr lang="en-US" sz="1600" dirty="0"/>
              <a:t>: </a:t>
            </a:r>
            <a:r>
              <a:rPr lang="en-US" sz="1600" dirty="0" smtClean="0"/>
              <a:t>English</a:t>
            </a: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Publisher: O’Reilly Media, CA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85" r="12489"/>
          <a:stretch/>
        </p:blipFill>
        <p:spPr>
          <a:xfrm>
            <a:off x="5418182" y="1652084"/>
            <a:ext cx="3339075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073" y="1347466"/>
            <a:ext cx="7887195" cy="4757017"/>
          </a:xfrm>
        </p:spPr>
        <p:txBody>
          <a:bodyPr/>
          <a:lstStyle/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endParaRPr lang="en-US" dirty="0" smtClean="0"/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book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title: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publisher: </a:t>
            </a:r>
            <a:r>
              <a:rPr lang="en-US" dirty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}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with Embedded Publisher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Book Model with Embedded Publisher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Optimized for </a:t>
            </a:r>
            <a:r>
              <a:rPr lang="en-US" dirty="0"/>
              <a:t>r</a:t>
            </a:r>
            <a:r>
              <a:rPr lang="en-US" dirty="0" smtClean="0"/>
              <a:t>ead performance of Books</a:t>
            </a:r>
          </a:p>
          <a:p>
            <a:r>
              <a:rPr lang="en-US" dirty="0" smtClean="0"/>
              <a:t>Other queries are difficult</a:t>
            </a:r>
          </a:p>
          <a:p>
            <a:pPr lvl="1"/>
            <a:r>
              <a:rPr lang="en-US" dirty="0" smtClean="0"/>
              <a:t>All publishers</a:t>
            </a:r>
          </a:p>
        </p:txBody>
      </p:sp>
    </p:spTree>
    <p:extLst>
      <p:ext uri="{BB962C8B-B14F-4D97-AF65-F5344CB8AC3E}">
        <p14:creationId xmlns:p14="http://schemas.microsoft.com/office/powerpoint/2010/main" val="39625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all the publishers in the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publisher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_id: </a:t>
            </a:r>
            <a:r>
              <a:rPr lang="en-US" dirty="0" smtClean="0">
                <a:solidFill>
                  <a:srgbClr val="EE9C00"/>
                </a:solidFill>
              </a:rPr>
              <a:t>“</a:t>
            </a:r>
            <a:r>
              <a:rPr lang="en-US" dirty="0" err="1" smtClean="0">
                <a:solidFill>
                  <a:srgbClr val="EE9C00"/>
                </a:solidFill>
              </a:rPr>
              <a:t>oreilly</a:t>
            </a:r>
            <a:r>
              <a:rPr lang="en-US" dirty="0" smtClean="0">
                <a:solidFill>
                  <a:srgbClr val="EE9C00"/>
                </a:solidFill>
              </a:rPr>
              <a:t>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D0FF7E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F7D58F"/>
                </a:solidFill>
              </a:rPr>
              <a:t>“123”,</a:t>
            </a:r>
            <a:endParaRPr lang="en-US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publisher_id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EE9C00"/>
                </a:solidFill>
              </a:rPr>
              <a:t>“</a:t>
            </a:r>
            <a:r>
              <a:rPr lang="en-US" dirty="0" err="1" smtClean="0">
                <a:solidFill>
                  <a:srgbClr val="EE9C00"/>
                </a:solidFill>
              </a:rPr>
              <a:t>oreilly</a:t>
            </a:r>
            <a:r>
              <a:rPr lang="en-US" dirty="0" smtClean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dirty="0" smtClean="0"/>
              <a:t>    </a:t>
            </a:r>
            <a:r>
              <a:rPr lang="en-US" dirty="0"/>
              <a:t>title: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with a Publisher Link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see all the books a publisher has published.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dirty="0" smtClean="0">
                <a:solidFill>
                  <a:srgbClr val="D0FF7E"/>
                </a:solidFill>
              </a:rPr>
              <a:t>publisher</a:t>
            </a:r>
            <a:r>
              <a:rPr lang="en-US" dirty="0" smtClean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_id: </a:t>
            </a:r>
            <a:r>
              <a:rPr lang="en-US" dirty="0" smtClean="0">
                <a:solidFill>
                  <a:srgbClr val="F7D58F"/>
                </a:solidFill>
              </a:rPr>
              <a:t>“</a:t>
            </a:r>
            <a:r>
              <a:rPr lang="en-US" dirty="0" err="1" smtClean="0">
                <a:solidFill>
                  <a:srgbClr val="F7D58F"/>
                </a:solidFill>
              </a:rPr>
              <a:t>oreilly</a:t>
            </a:r>
            <a:r>
              <a:rPr lang="en-US" dirty="0" smtClean="0">
                <a:solidFill>
                  <a:srgbClr val="F7D58F"/>
                </a:solidFill>
              </a:rPr>
              <a:t>”,</a:t>
            </a:r>
            <a:endParaRPr lang="en-US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O’Reilly Media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founded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1980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location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CA</a:t>
            </a:r>
            <a:r>
              <a:rPr lang="en-US" dirty="0" smtClean="0">
                <a:solidFill>
                  <a:srgbClr val="F7D58F"/>
                </a:solidFill>
                <a:cs typeface="Source Code Pro Semibold"/>
              </a:rPr>
              <a:t>“,</a:t>
            </a:r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F7D58F"/>
                </a:solidFill>
              </a:rPr>
              <a:t> </a:t>
            </a:r>
            <a:r>
              <a:rPr lang="en-US" dirty="0" smtClean="0">
                <a:solidFill>
                  <a:srgbClr val="F7D58F"/>
                </a:solidFill>
              </a:rPr>
              <a:t>   </a:t>
            </a:r>
            <a:r>
              <a:rPr lang="en-US" dirty="0" smtClean="0"/>
              <a:t>books: [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,…]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72"/>
              </a:spcBef>
            </a:pPr>
            <a:endParaRPr lang="en-US" dirty="0"/>
          </a:p>
          <a:p>
            <a:pPr>
              <a:spcBef>
                <a:spcPts val="72"/>
              </a:spcBef>
            </a:pPr>
            <a:r>
              <a:rPr lang="en-US" dirty="0">
                <a:solidFill>
                  <a:srgbClr val="D0FF7E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_id: </a:t>
            </a:r>
            <a:r>
              <a:rPr lang="en-US" dirty="0" smtClean="0">
                <a:solidFill>
                  <a:srgbClr val="EE9C00"/>
                </a:solidFill>
              </a:rPr>
              <a:t>“123”</a:t>
            </a:r>
            <a:r>
              <a:rPr lang="en-US" dirty="0" smtClean="0"/>
              <a:t>,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    title</a:t>
            </a:r>
            <a:r>
              <a:rPr lang="en-US" dirty="0"/>
              <a:t>: </a:t>
            </a:r>
            <a:r>
              <a:rPr lang="en-US" dirty="0">
                <a:solidFill>
                  <a:srgbClr val="F7D58F"/>
                </a:solidFill>
              </a:rPr>
              <a:t>"MongoDB: The Definitive Guide"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authors: 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Kristina </a:t>
            </a:r>
            <a:r>
              <a:rPr lang="en-US" dirty="0" err="1">
                <a:solidFill>
                  <a:srgbClr val="F7D58F"/>
                </a:solidFill>
              </a:rPr>
              <a:t>Chodorow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F7D58F"/>
                </a:solidFill>
              </a:rPr>
              <a:t>"Mike </a:t>
            </a:r>
            <a:r>
              <a:rPr lang="en-US" dirty="0" err="1">
                <a:solidFill>
                  <a:srgbClr val="F7D58F"/>
                </a:solidFill>
              </a:rPr>
              <a:t>Dirolf</a:t>
            </a:r>
            <a:r>
              <a:rPr lang="en-US" dirty="0">
                <a:solidFill>
                  <a:srgbClr val="F7D58F"/>
                </a:solidFill>
              </a:rPr>
              <a:t>" </a:t>
            </a:r>
            <a:r>
              <a:rPr lang="en-US" dirty="0" smtClean="0"/>
              <a:t>]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/>
              <a:t>    </a:t>
            </a:r>
            <a:r>
              <a:rPr lang="en-US" dirty="0" err="1"/>
              <a:t>published_date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</a:t>
            </a:r>
            <a:r>
              <a:rPr lang="en-US" dirty="0">
                <a:solidFill>
                  <a:srgbClr val="5CA930"/>
                </a:solidFill>
              </a:rPr>
              <a:t>"2010-09-24"</a:t>
            </a:r>
            <a:r>
              <a:rPr lang="en-US" dirty="0"/>
              <a:t>),</a:t>
            </a:r>
          </a:p>
          <a:p>
            <a:pPr>
              <a:spcBef>
                <a:spcPts val="72"/>
              </a:spcBef>
            </a:pPr>
            <a:r>
              <a:rPr lang="en-US" dirty="0"/>
              <a:t>    pages: </a:t>
            </a:r>
            <a:r>
              <a:rPr lang="en-US" dirty="0">
                <a:solidFill>
                  <a:srgbClr val="AFD2E9"/>
                </a:solidFill>
              </a:rPr>
              <a:t>216</a:t>
            </a:r>
            <a:r>
              <a:rPr lang="en-US" dirty="0"/>
              <a:t>,</a:t>
            </a:r>
          </a:p>
          <a:p>
            <a:pPr>
              <a:spcBef>
                <a:spcPts val="72"/>
              </a:spcBef>
            </a:pPr>
            <a:r>
              <a:rPr lang="en-US" dirty="0"/>
              <a:t>    language: </a:t>
            </a:r>
            <a:r>
              <a:rPr lang="en-US" dirty="0">
                <a:solidFill>
                  <a:srgbClr val="F7D58F"/>
                </a:solidFill>
              </a:rPr>
              <a:t>"</a:t>
            </a:r>
            <a:r>
              <a:rPr lang="en-US" dirty="0" smtClean="0">
                <a:solidFill>
                  <a:srgbClr val="F7D58F"/>
                </a:solidFill>
              </a:rPr>
              <a:t>English</a:t>
            </a:r>
            <a:r>
              <a:rPr lang="en-US" dirty="0">
                <a:solidFill>
                  <a:srgbClr val="F7D58F"/>
                </a:solidFill>
                <a:cs typeface="Source Code Pro Semibold"/>
              </a:rPr>
              <a:t>"</a:t>
            </a:r>
            <a:endParaRPr lang="en-US" dirty="0"/>
          </a:p>
          <a:p>
            <a:pPr>
              <a:spcBef>
                <a:spcPts val="72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Model with Book Links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find the author(s) of book “Foo”.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Document-Oriented</a:t>
            </a:r>
          </a:p>
          <a:p>
            <a:pPr lvl="1"/>
            <a:r>
              <a:rPr lang="en-US" dirty="0" smtClean="0"/>
              <a:t>We work with BSON (Binary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Zero or more key/value pairs</a:t>
            </a:r>
          </a:p>
          <a:p>
            <a:pPr lvl="1"/>
            <a:r>
              <a:rPr lang="en-US" dirty="0" smtClean="0"/>
              <a:t>Values are scalars, arrays, and objects</a:t>
            </a:r>
          </a:p>
          <a:p>
            <a:pPr lvl="1"/>
            <a:r>
              <a:rPr lang="en-US" dirty="0" smtClean="0"/>
              <a:t>Special types (binary, dates)</a:t>
            </a:r>
          </a:p>
          <a:p>
            <a:r>
              <a:rPr lang="en-US" sz="2400" dirty="0" smtClean="0"/>
              <a:t>Highly-Available</a:t>
            </a:r>
          </a:p>
          <a:p>
            <a:r>
              <a:rPr lang="en-US" sz="2400" dirty="0" smtClean="0"/>
              <a:t>Highly-Scalable</a:t>
            </a:r>
          </a:p>
          <a:p>
            <a:r>
              <a:rPr lang="en-US" sz="2400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41184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“123”,</a:t>
            </a:r>
            <a:endParaRPr lang="en-US" sz="1600" dirty="0">
              <a:solidFill>
                <a:srgbClr val="F7D58F"/>
              </a:solidFill>
            </a:endParaRPr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</a:t>
            </a:r>
            <a:r>
              <a:rPr lang="en-US" sz="1600" dirty="0" err="1" smtClean="0">
                <a:solidFill>
                  <a:srgbClr val="F7D58F"/>
                </a:solidFill>
              </a:rPr>
              <a:t>kchodorow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author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F7D58F"/>
                </a:solidFill>
              </a:rPr>
              <a:t>“</a:t>
            </a:r>
            <a:r>
              <a:rPr lang="en-US" sz="1600" dirty="0" err="1" smtClean="0">
                <a:solidFill>
                  <a:srgbClr val="F7D58F"/>
                </a:solidFill>
              </a:rPr>
              <a:t>mdirolf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 smtClean="0">
                <a:solidFill>
                  <a:srgbClr val="F7D58F"/>
                </a:solidFill>
              </a:rPr>
              <a:t>“Mike </a:t>
            </a:r>
            <a:r>
              <a:rPr lang="en-US" sz="1600" dirty="0" err="1" smtClean="0">
                <a:solidFill>
                  <a:srgbClr val="F7D58F"/>
                </a:solidFill>
              </a:rPr>
              <a:t>Dirolf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 smtClean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and Authors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7D58F"/>
                </a:solidFill>
              </a:rPr>
              <a:t> 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mdirolf</a:t>
            </a:r>
            <a:r>
              <a:rPr lang="en-US" sz="1600" smtClean="0">
                <a:solidFill>
                  <a:srgbClr val="EE9C00"/>
                </a:solidFill>
              </a:rPr>
              <a:t>“</a:t>
            </a:r>
            <a:r>
              <a:rPr lang="en-US" sz="160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“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“Mike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stored on book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[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 </a:t>
            </a:r>
            <a:r>
              <a:rPr lang="en-US" sz="1600" dirty="0" smtClean="0"/>
              <a:t>   { 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7D58F"/>
                </a:solidFill>
              </a:rPr>
              <a:t> </a:t>
            </a:r>
            <a:r>
              <a:rPr lang="en-US" sz="1600" dirty="0" smtClean="0"/>
              <a:t>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 smtClean="0">
                <a:solidFill>
                  <a:srgbClr val="F7D58F"/>
                </a:solidFill>
              </a:rPr>
              <a:t>”</a:t>
            </a:r>
            <a:r>
              <a:rPr lang="en-US" sz="1600" dirty="0" smtClean="0"/>
              <a:t> },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   { 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 smtClean="0">
                <a:solidFill>
                  <a:srgbClr val="EE9C00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 smtClean="0"/>
              <a:t>name: </a:t>
            </a:r>
            <a:r>
              <a:rPr lang="en-US" sz="1600" dirty="0" smtClean="0">
                <a:solidFill>
                  <a:srgbClr val="F7D58F"/>
                </a:solidFill>
              </a:rPr>
              <a:t>"Mike </a:t>
            </a:r>
            <a:r>
              <a:rPr lang="en-US" sz="1600" dirty="0" err="1" smtClean="0">
                <a:solidFill>
                  <a:srgbClr val="F7D58F"/>
                </a:solidFill>
              </a:rPr>
              <a:t>Dirolf</a:t>
            </a:r>
            <a:r>
              <a:rPr lang="en-US" sz="1600" dirty="0" smtClean="0">
                <a:solidFill>
                  <a:srgbClr val="F7D58F"/>
                </a:solidFill>
              </a:rPr>
              <a:t>” </a:t>
            </a: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]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 smtClean="0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"New </a:t>
            </a:r>
            <a:r>
              <a:rPr lang="en-US" sz="1600" dirty="0" smtClean="0">
                <a:solidFill>
                  <a:srgbClr val="F7D58F"/>
                </a:solidFill>
              </a:rPr>
              <a:t>York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_id: </a:t>
            </a:r>
            <a:r>
              <a:rPr lang="en-US" sz="1600" dirty="0">
                <a:solidFill>
                  <a:srgbClr val="EE9C00"/>
                </a:solidFill>
              </a:rPr>
              <a:t>“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”,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name: </a:t>
            </a:r>
            <a:r>
              <a:rPr lang="en-US" sz="1600" dirty="0">
                <a:solidFill>
                  <a:srgbClr val="F7D58F"/>
                </a:solidFill>
              </a:rPr>
              <a:t>“Mike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hometown: </a:t>
            </a:r>
            <a:r>
              <a:rPr lang="en-US" sz="1600" dirty="0">
                <a:solidFill>
                  <a:srgbClr val="F7D58F"/>
                </a:solidFill>
              </a:rPr>
              <a:t>“Albany"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stored on book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 #7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 a Librarian, I want to find other books written by the same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"Cincinnati"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books: [ {id: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 title : </a:t>
            </a:r>
            <a:r>
              <a:rPr lang="en-US" sz="1600" dirty="0">
                <a:solidFill>
                  <a:srgbClr val="F7D58F"/>
                </a:solidFill>
              </a:rPr>
              <a:t>"MongoDB: The Definitive </a:t>
            </a:r>
            <a:r>
              <a:rPr lang="en-US" sz="1600" dirty="0" smtClean="0">
                <a:solidFill>
                  <a:srgbClr val="F7D58F"/>
                </a:solidFill>
              </a:rPr>
              <a:t>Guide“ </a:t>
            </a:r>
            <a:r>
              <a:rPr lang="en-US" sz="1600" dirty="0" smtClean="0"/>
              <a:t>} ]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stored on author 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 smtClean="0">
                <a:solidFill>
                  <a:srgbClr val="EE9C00"/>
                </a:solidFill>
              </a:rPr>
              <a:t>“123”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authors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/>
              <a:t>[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    { 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7D58F"/>
                </a:solidFill>
              </a:rPr>
              <a:t> </a:t>
            </a:r>
            <a:r>
              <a:rPr lang="en-US" sz="1600" dirty="0"/>
              <a:t>name: </a:t>
            </a:r>
            <a:r>
              <a:rPr lang="en-US" sz="1600" dirty="0">
                <a:solidFill>
                  <a:srgbClr val="F7D58F"/>
                </a:solidFill>
              </a:rPr>
              <a:t>"Kristina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”</a:t>
            </a:r>
            <a:r>
              <a:rPr lang="en-US" sz="1600" dirty="0"/>
              <a:t> },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    { id: 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mdirolf</a:t>
            </a:r>
            <a:r>
              <a:rPr lang="en-US" sz="1600" dirty="0">
                <a:solidFill>
                  <a:srgbClr val="EE9C00"/>
                </a:solidFill>
              </a:rPr>
              <a:t>"</a:t>
            </a:r>
            <a:r>
              <a:rPr lang="en-US" sz="1600" dirty="0"/>
              <a:t>, name: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” </a:t>
            </a: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]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author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_id: 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err="1">
                <a:solidFill>
                  <a:srgbClr val="EE9C00"/>
                </a:solidFill>
              </a:rPr>
              <a:t>kchodorow</a:t>
            </a:r>
            <a:r>
              <a:rPr lang="en-US" sz="1600" dirty="0">
                <a:solidFill>
                  <a:srgbClr val="EE9C00"/>
                </a:solidFill>
                <a:cs typeface="Source Code Pro Semibold"/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name: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Kristina </a:t>
            </a:r>
            <a:r>
              <a:rPr lang="en-US" sz="1600" dirty="0" err="1" smtClean="0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hometown: </a:t>
            </a:r>
            <a:r>
              <a:rPr lang="en-US" sz="1600" dirty="0">
                <a:solidFill>
                  <a:srgbClr val="F7D58F"/>
                </a:solidFill>
              </a:rPr>
              <a:t>"Cincinnati"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books: [ {id: </a:t>
            </a:r>
            <a:r>
              <a:rPr lang="en-US" sz="1600" dirty="0">
                <a:solidFill>
                  <a:srgbClr val="EE9C00"/>
                </a:solidFill>
              </a:rPr>
              <a:t>“123”</a:t>
            </a:r>
            <a:r>
              <a:rPr lang="en-US" sz="1600" dirty="0"/>
              <a:t>, title 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err="1">
                <a:solidFill>
                  <a:srgbClr val="F7D58F"/>
                </a:solidFill>
              </a:rPr>
              <a:t>MongoDB</a:t>
            </a:r>
            <a:r>
              <a:rPr lang="en-US" sz="1600" dirty="0">
                <a:solidFill>
                  <a:srgbClr val="F7D58F"/>
                </a:solidFill>
              </a:rPr>
              <a:t>: The Definitive Guide“ </a:t>
            </a:r>
            <a:r>
              <a:rPr lang="en-US" sz="1600" dirty="0"/>
              <a:t>} ]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stored on both sides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vs.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Great for read performance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One seek to load entire object</a:t>
            </a: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One </a:t>
            </a:r>
            <a:r>
              <a:rPr lang="en-US" dirty="0" err="1" smtClean="0">
                <a:solidFill>
                  <a:schemeClr val="accent5"/>
                </a:solidFill>
              </a:rPr>
              <a:t>roundtrip</a:t>
            </a:r>
            <a:r>
              <a:rPr lang="en-US" dirty="0" smtClean="0">
                <a:solidFill>
                  <a:schemeClr val="accent5"/>
                </a:solidFill>
              </a:rPr>
              <a:t> to database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Writes can be slow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Maintaining data integrity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flexibility</a:t>
            </a:r>
          </a:p>
          <a:p>
            <a:pPr lvl="1"/>
            <a:r>
              <a:rPr lang="en-US" dirty="0" smtClean="0"/>
              <a:t>Data integrity is maintained</a:t>
            </a:r>
          </a:p>
          <a:p>
            <a:pPr lvl="1"/>
            <a:r>
              <a:rPr lang="en-US" dirty="0" smtClean="0">
                <a:solidFill>
                  <a:srgbClr val="E88C07"/>
                </a:solidFill>
              </a:rPr>
              <a:t>Work is done during reads</a:t>
            </a:r>
            <a:endParaRPr lang="en-US" dirty="0">
              <a:solidFill>
                <a:srgbClr val="E88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category: </a:t>
            </a:r>
            <a:r>
              <a:rPr lang="en-US" sz="1600" dirty="0">
                <a:solidFill>
                  <a:srgbClr val="F7D58F"/>
                </a:solidFill>
              </a:rPr>
              <a:t>"MongoDB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c</a:t>
            </a:r>
            <a:r>
              <a:rPr lang="en-US" sz="1600" dirty="0" smtClean="0">
                <a:solidFill>
                  <a:srgbClr val="D0FF7E"/>
                </a:solidFill>
              </a:rPr>
              <a:t>ategory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_id: 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err="1">
                <a:solidFill>
                  <a:srgbClr val="EE9C00"/>
                </a:solidFill>
              </a:rPr>
              <a:t>MongoDB</a:t>
            </a:r>
            <a:r>
              <a:rPr lang="en-US" sz="1600" dirty="0" smtClean="0">
                <a:solidFill>
                  <a:srgbClr val="EE9C00"/>
                </a:solidFill>
              </a:rPr>
              <a:t>”</a:t>
            </a:r>
            <a:r>
              <a:rPr lang="en-US" sz="1600" dirty="0" smtClean="0"/>
              <a:t>, parent: “Databases” }</a:t>
            </a:r>
          </a:p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category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 _id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smtClean="0">
                <a:solidFill>
                  <a:srgbClr val="EE9C00"/>
                </a:solidFill>
              </a:rPr>
              <a:t>Databases</a:t>
            </a:r>
            <a:r>
              <a:rPr lang="en-US" sz="1600" dirty="0">
                <a:solidFill>
                  <a:srgbClr val="EE9C00"/>
                </a:solidFill>
              </a:rPr>
              <a:t>”</a:t>
            </a:r>
            <a:r>
              <a:rPr lang="en-US" sz="1600" dirty="0" smtClean="0"/>
              <a:t>, parent</a:t>
            </a:r>
            <a:r>
              <a:rPr lang="en-US" sz="1600" dirty="0"/>
              <a:t>: </a:t>
            </a:r>
            <a:r>
              <a:rPr lang="en-US" sz="1600" dirty="0" smtClean="0"/>
              <a:t>“Programming” }</a:t>
            </a:r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Links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Landscape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403" y="1517301"/>
            <a:ext cx="0" cy="4039437"/>
          </a:xfrm>
          <a:prstGeom prst="straightConnector1">
            <a:avLst/>
          </a:prstGeom>
          <a:ln w="31750">
            <a:solidFill>
              <a:srgbClr val="3366FF"/>
            </a:solidFill>
            <a:tailEnd type="triangl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8403" y="5556738"/>
            <a:ext cx="6755461" cy="1"/>
          </a:xfrm>
          <a:prstGeom prst="straightConnector1">
            <a:avLst/>
          </a:prstGeom>
          <a:ln w="31750">
            <a:solidFill>
              <a:srgbClr val="3366FF"/>
            </a:solidFill>
            <a:tailEnd type="triangle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5029" y="1828800"/>
            <a:ext cx="16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29990" y="2358908"/>
            <a:ext cx="16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Key/Value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22311" y="4294468"/>
            <a:ext cx="16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8135" y="2695553"/>
            <a:ext cx="16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MongoDB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1543697" y="2695553"/>
            <a:ext cx="388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Scalability &amp; Performance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01332" y="5717514"/>
            <a:ext cx="46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64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parent: </a:t>
            </a:r>
            <a:r>
              <a:rPr lang="en-US" sz="1600" dirty="0" smtClean="0">
                <a:solidFill>
                  <a:srgbClr val="F7D58F"/>
                </a:solidFill>
              </a:rPr>
              <a:t>"MongoDB"</a:t>
            </a:r>
            <a:r>
              <a:rPr lang="en-US" sz="1600" dirty="0"/>
              <a:t>,</a:t>
            </a: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categories: [</a:t>
            </a:r>
            <a:r>
              <a:rPr lang="en-US" sz="1600" dirty="0">
                <a:solidFill>
                  <a:srgbClr val="F7D58F"/>
                </a:solidFill>
              </a:rPr>
              <a:t>"MongoDB</a:t>
            </a:r>
            <a:r>
              <a:rPr lang="en-US" sz="1600" dirty="0" smtClean="0">
                <a:solidFill>
                  <a:srgbClr val="F7D58F"/>
                </a:solidFill>
              </a:rPr>
              <a:t>", "Databases", "Programming"</a:t>
            </a:r>
            <a:r>
              <a:rPr lang="en-US" sz="1600" dirty="0" smtClean="0"/>
              <a:t> ]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"MySQL</a:t>
            </a:r>
            <a:r>
              <a:rPr lang="en-US" sz="1600" dirty="0" smtClean="0">
                <a:solidFill>
                  <a:srgbClr val="F7D58F"/>
                </a:solidFill>
              </a:rPr>
              <a:t>: </a:t>
            </a:r>
            <a:r>
              <a:rPr lang="en-US" sz="1600" dirty="0">
                <a:solidFill>
                  <a:srgbClr val="F7D58F"/>
                </a:solidFill>
              </a:rPr>
              <a:t>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”Michael </a:t>
            </a:r>
            <a:r>
              <a:rPr lang="en-US" sz="1600" dirty="0" err="1" smtClean="0">
                <a:solidFill>
                  <a:srgbClr val="F7D58F"/>
                </a:solidFill>
              </a:rPr>
              <a:t>Kofler</a:t>
            </a:r>
            <a:r>
              <a:rPr lang="en-US" sz="1600" dirty="0" smtClean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parent: 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categories </a:t>
            </a:r>
            <a:r>
              <a:rPr lang="en-US" sz="1600" dirty="0"/>
              <a:t>: </a:t>
            </a:r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>
                <a:solidFill>
                  <a:srgbClr val="F7D58F"/>
                </a:solidFill>
              </a:rPr>
              <a:t>, "Databases", "Programming"</a:t>
            </a:r>
            <a:r>
              <a:rPr lang="en-US" sz="1600" dirty="0"/>
              <a:t> ]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Ancestors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2"/>
              </a:spcBef>
            </a:pPr>
            <a:r>
              <a:rPr lang="en-US" sz="1600" dirty="0" smtClean="0">
                <a:solidFill>
                  <a:srgbClr val="D0FF7E"/>
                </a:solidFill>
              </a:rPr>
              <a:t>book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"MongoDB: 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>
                <a:solidFill>
                  <a:srgbClr val="F7D58F"/>
                </a:solidFill>
              </a:rPr>
              <a:t>Kristina </a:t>
            </a:r>
            <a:r>
              <a:rPr lang="en-US" sz="1600" dirty="0" err="1">
                <a:solidFill>
                  <a:srgbClr val="F7D58F"/>
                </a:solidFill>
              </a:rPr>
              <a:t>Chodorow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7D58F"/>
                </a:solidFill>
              </a:rPr>
              <a:t>"Mike </a:t>
            </a:r>
            <a:r>
              <a:rPr lang="en-US" sz="1600" dirty="0" err="1">
                <a:solidFill>
                  <a:srgbClr val="F7D58F"/>
                </a:solidFill>
              </a:rPr>
              <a:t>Dirolf</a:t>
            </a:r>
            <a:r>
              <a:rPr lang="en-US" sz="1600" dirty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"English"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category: </a:t>
            </a:r>
            <a:r>
              <a:rPr lang="en-US" sz="1600" dirty="0" smtClean="0">
                <a:solidFill>
                  <a:srgbClr val="F7D58F"/>
                </a:solidFill>
              </a:rPr>
              <a:t>"Programming/Databases/</a:t>
            </a:r>
            <a:r>
              <a:rPr lang="en-US" sz="1600" dirty="0" err="1" smtClean="0">
                <a:solidFill>
                  <a:srgbClr val="F7D58F"/>
                </a:solidFill>
              </a:rPr>
              <a:t>MongoDB</a:t>
            </a:r>
            <a:r>
              <a:rPr lang="en-US" sz="1600" dirty="0" smtClean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 </a:t>
            </a:r>
          </a:p>
          <a:p>
            <a:pPr>
              <a:spcBef>
                <a:spcPts val="72"/>
              </a:spcBef>
            </a:pPr>
            <a:r>
              <a:rPr lang="en-US" sz="1600" dirty="0" smtClean="0"/>
              <a:t>}</a:t>
            </a:r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r>
              <a:rPr lang="en-US" sz="1600" dirty="0">
                <a:solidFill>
                  <a:srgbClr val="D0FF7E"/>
                </a:solidFill>
              </a:rPr>
              <a:t>book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A87BF"/>
                </a:solidFill>
                <a:cs typeface="Source Code Pro Semibold"/>
              </a:rPr>
              <a:t>= </a:t>
            </a:r>
            <a:r>
              <a:rPr lang="en-US" sz="1600" dirty="0" smtClean="0"/>
              <a:t>{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title: </a:t>
            </a:r>
            <a:r>
              <a:rPr lang="en-US" sz="1600" dirty="0">
                <a:solidFill>
                  <a:srgbClr val="F7D58F"/>
                </a:solidFill>
              </a:rPr>
              <a:t>"MySQL</a:t>
            </a:r>
            <a:r>
              <a:rPr lang="en-US" sz="1600" dirty="0" smtClean="0">
                <a:solidFill>
                  <a:srgbClr val="F7D58F"/>
                </a:solidFill>
              </a:rPr>
              <a:t>: </a:t>
            </a:r>
            <a:r>
              <a:rPr lang="en-US" sz="1600" dirty="0">
                <a:solidFill>
                  <a:srgbClr val="F7D58F"/>
                </a:solidFill>
              </a:rPr>
              <a:t>The Definitive Guide"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authors: </a:t>
            </a:r>
            <a:r>
              <a:rPr lang="en-US" sz="1600" dirty="0" smtClean="0"/>
              <a:t>[ </a:t>
            </a:r>
            <a:r>
              <a:rPr lang="en-US" sz="1600" dirty="0" smtClean="0">
                <a:solidFill>
                  <a:srgbClr val="F7D58F"/>
                </a:solidFill>
              </a:rPr>
              <a:t>”Michael </a:t>
            </a:r>
            <a:r>
              <a:rPr lang="en-US" sz="1600" dirty="0" err="1" smtClean="0">
                <a:solidFill>
                  <a:srgbClr val="F7D58F"/>
                </a:solidFill>
              </a:rPr>
              <a:t>Kofler</a:t>
            </a:r>
            <a:r>
              <a:rPr lang="en-US" sz="1600" dirty="0" smtClean="0">
                <a:solidFill>
                  <a:srgbClr val="F7D58F"/>
                </a:solidFill>
              </a:rPr>
              <a:t>" </a:t>
            </a:r>
            <a:r>
              <a:rPr lang="en-US" sz="1600" dirty="0" smtClean="0"/>
              <a:t>],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err="1"/>
              <a:t>published_date</a:t>
            </a:r>
            <a:r>
              <a:rPr lang="en-US" sz="1600" dirty="0"/>
              <a:t>: </a:t>
            </a:r>
            <a:r>
              <a:rPr lang="en-US" sz="1600" dirty="0" err="1"/>
              <a:t>ISODate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5CA930"/>
                </a:solidFill>
              </a:rPr>
              <a:t>"2010-09-24"</a:t>
            </a:r>
            <a:r>
              <a:rPr lang="en-US" sz="1600" dirty="0"/>
              <a:t>),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pages: </a:t>
            </a:r>
            <a:r>
              <a:rPr lang="en-US" sz="1600" dirty="0">
                <a:solidFill>
                  <a:srgbClr val="AFD2E9"/>
                </a:solidFill>
              </a:rPr>
              <a:t>216</a:t>
            </a:r>
            <a:r>
              <a:rPr lang="en-US" sz="1600" dirty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   language: 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>
                <a:solidFill>
                  <a:srgbClr val="F7D58F"/>
                </a:solidFill>
              </a:rPr>
              <a:t>English</a:t>
            </a:r>
            <a:r>
              <a:rPr lang="en-US" sz="1600" dirty="0">
                <a:solidFill>
                  <a:srgbClr val="F7D58F"/>
                </a:solidFill>
              </a:rPr>
              <a:t>"</a:t>
            </a:r>
            <a:r>
              <a:rPr lang="en-US" sz="1600" dirty="0" smtClean="0"/>
              <a:t>,</a:t>
            </a:r>
          </a:p>
          <a:p>
            <a:pPr>
              <a:spcBef>
                <a:spcPts val="72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parent: </a:t>
            </a:r>
            <a:r>
              <a:rPr lang="en-US" sz="1600" dirty="0" smtClean="0">
                <a:solidFill>
                  <a:srgbClr val="F7D58F"/>
                </a:solidFill>
              </a:rPr>
              <a:t>"MySQL"</a:t>
            </a:r>
            <a:r>
              <a:rPr lang="en-US" sz="1600" dirty="0" smtClean="0"/>
              <a:t>,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    </a:t>
            </a:r>
            <a:r>
              <a:rPr lang="en-US" sz="1600" dirty="0" smtClean="0"/>
              <a:t>category: </a:t>
            </a:r>
            <a:r>
              <a:rPr lang="en-US" sz="1600" dirty="0" smtClean="0">
                <a:solidFill>
                  <a:srgbClr val="F7D58F"/>
                </a:solidFill>
              </a:rPr>
              <a:t>"Programming/Databases/MySQL"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spcBef>
                <a:spcPts val="72"/>
              </a:spcBef>
            </a:pPr>
            <a:r>
              <a:rPr lang="en-US" sz="1600" dirty="0"/>
              <a:t>}</a:t>
            </a:r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/>
          </a:p>
          <a:p>
            <a:pPr>
              <a:spcBef>
                <a:spcPts val="72"/>
              </a:spcBef>
            </a:pPr>
            <a:endParaRPr lang="en-US" sz="1600" dirty="0" smtClean="0"/>
          </a:p>
          <a:p>
            <a:pPr>
              <a:spcBef>
                <a:spcPts val="72"/>
              </a:spcBef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Ancestors as 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Table Inheritance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72792"/>
              </p:ext>
            </p:extLst>
          </p:nvPr>
        </p:nvGraphicFramePr>
        <p:xfrm>
          <a:off x="1524000" y="193348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3667819"/>
            <a:ext cx="547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missing value not required or an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db.shapes.find</a:t>
            </a:r>
            <a:r>
              <a:rPr lang="en-US" dirty="0" smtClean="0"/>
              <a:t>() </a:t>
            </a:r>
          </a:p>
          <a:p>
            <a:endParaRPr lang="en-US" dirty="0" smtClean="0"/>
          </a:p>
          <a:p>
            <a:pPr>
              <a:spcBef>
                <a:spcPts val="72"/>
              </a:spcBef>
            </a:pPr>
            <a:r>
              <a:rPr lang="en-US" dirty="0" smtClean="0"/>
              <a:t> {  _id : </a:t>
            </a:r>
            <a:r>
              <a:rPr lang="en-US" dirty="0">
                <a:solidFill>
                  <a:srgbClr val="AFD2E9"/>
                </a:solidFill>
              </a:rPr>
              <a:t>1</a:t>
            </a:r>
            <a:r>
              <a:rPr lang="en-US" dirty="0" smtClean="0"/>
              <a:t>, type: </a:t>
            </a:r>
            <a:r>
              <a:rPr lang="en-US" dirty="0" smtClean="0">
                <a:solidFill>
                  <a:srgbClr val="F7D58F"/>
                </a:solidFill>
              </a:rPr>
              <a:t>"circle", </a:t>
            </a:r>
            <a:r>
              <a:rPr lang="en-US" dirty="0" smtClean="0"/>
              <a:t>area </a:t>
            </a:r>
            <a:r>
              <a:rPr lang="en-US" dirty="0"/>
              <a:t>: </a:t>
            </a:r>
            <a:r>
              <a:rPr lang="en-US" dirty="0" smtClean="0">
                <a:solidFill>
                  <a:srgbClr val="AFD2E9"/>
                </a:solidFill>
              </a:rPr>
              <a:t>3.14</a:t>
            </a:r>
            <a:r>
              <a:rPr lang="en-US" dirty="0" smtClean="0"/>
              <a:t>, radius </a:t>
            </a:r>
            <a:r>
              <a:rPr lang="en-US" dirty="0"/>
              <a:t>: </a:t>
            </a:r>
            <a:r>
              <a:rPr lang="en-US" dirty="0" smtClean="0">
                <a:solidFill>
                  <a:srgbClr val="AFD2E9"/>
                </a:solidFill>
              </a:rPr>
              <a:t>1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{  _id : </a:t>
            </a:r>
            <a:r>
              <a:rPr lang="en-US" dirty="0">
                <a:solidFill>
                  <a:srgbClr val="AFD2E9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/>
              <a:t>type: </a:t>
            </a:r>
            <a:r>
              <a:rPr lang="en-US" dirty="0" smtClean="0">
                <a:solidFill>
                  <a:srgbClr val="F7D58F"/>
                </a:solidFill>
              </a:rPr>
              <a:t>"square"</a:t>
            </a:r>
            <a:r>
              <a:rPr lang="en-US" dirty="0">
                <a:solidFill>
                  <a:srgbClr val="F7D58F"/>
                </a:solidFill>
              </a:rPr>
              <a:t>, </a:t>
            </a:r>
            <a:r>
              <a:rPr lang="en-US" dirty="0"/>
              <a:t>area : </a:t>
            </a:r>
            <a:r>
              <a:rPr lang="en-US" dirty="0" smtClean="0">
                <a:solidFill>
                  <a:srgbClr val="AFD2E9"/>
                </a:solidFill>
              </a:rPr>
              <a:t>4</a:t>
            </a:r>
            <a:r>
              <a:rPr lang="en-US" dirty="0"/>
              <a:t>, </a:t>
            </a:r>
            <a:r>
              <a:rPr lang="en-US" dirty="0" smtClean="0"/>
              <a:t>length : </a:t>
            </a:r>
            <a:r>
              <a:rPr lang="en-US" dirty="0" smtClean="0">
                <a:solidFill>
                  <a:srgbClr val="AFD2E9"/>
                </a:solidFill>
              </a:rPr>
              <a:t>2 </a:t>
            </a:r>
            <a:r>
              <a:rPr lang="en-US" dirty="0"/>
              <a:t>}</a:t>
            </a:r>
          </a:p>
          <a:p>
            <a:r>
              <a:rPr lang="en-US" dirty="0"/>
              <a:t> {  _id : </a:t>
            </a:r>
            <a:r>
              <a:rPr lang="en-US" dirty="0" smtClean="0">
                <a:solidFill>
                  <a:srgbClr val="AFD2E9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/>
              <a:t>type: 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 err="1" smtClean="0">
                <a:solidFill>
                  <a:srgbClr val="F7D58F"/>
                </a:solidFill>
              </a:rPr>
              <a:t>rect</a:t>
            </a:r>
            <a:r>
              <a:rPr lang="en-US" dirty="0" smtClean="0">
                <a:solidFill>
                  <a:srgbClr val="F7D58F"/>
                </a:solidFill>
              </a:rPr>
              <a:t>"</a:t>
            </a:r>
            <a:r>
              <a:rPr lang="en-US" dirty="0">
                <a:solidFill>
                  <a:srgbClr val="F7D58F"/>
                </a:solidFill>
              </a:rPr>
              <a:t>, </a:t>
            </a:r>
            <a:r>
              <a:rPr lang="en-US" dirty="0"/>
              <a:t>area : </a:t>
            </a:r>
            <a:r>
              <a:rPr lang="en-US" dirty="0" smtClean="0">
                <a:solidFill>
                  <a:srgbClr val="AFD2E9"/>
                </a:solidFill>
              </a:rPr>
              <a:t>10</a:t>
            </a:r>
            <a:r>
              <a:rPr lang="en-US" dirty="0"/>
              <a:t>, </a:t>
            </a:r>
            <a:r>
              <a:rPr lang="en-US" dirty="0" smtClean="0"/>
              <a:t>length : </a:t>
            </a:r>
            <a:r>
              <a:rPr lang="en-US" dirty="0" smtClean="0">
                <a:solidFill>
                  <a:srgbClr val="AFD2E9"/>
                </a:solidFill>
              </a:rPr>
              <a:t>5</a:t>
            </a:r>
            <a:r>
              <a:rPr lang="en-US" dirty="0"/>
              <a:t>, </a:t>
            </a:r>
            <a:r>
              <a:rPr lang="en-US" dirty="0" smtClean="0"/>
              <a:t>width : </a:t>
            </a:r>
            <a:r>
              <a:rPr lang="en-US" dirty="0" smtClean="0">
                <a:solidFill>
                  <a:srgbClr val="AFD2E9"/>
                </a:solidFill>
              </a:rPr>
              <a:t>2 </a:t>
            </a:r>
            <a:r>
              <a:rPr lang="en-US" dirty="0"/>
              <a:t>}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collection (table) inheritance - 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Schema design is different in MongoDB</a:t>
            </a:r>
          </a:p>
          <a:p>
            <a:r>
              <a:rPr lang="en-US" dirty="0" smtClean="0"/>
              <a:t>Basic data design principals stay the same</a:t>
            </a:r>
          </a:p>
          <a:p>
            <a:r>
              <a:rPr lang="en-US" dirty="0" smtClean="0"/>
              <a:t>Focus on how application accesses/manipulates data</a:t>
            </a:r>
          </a:p>
          <a:p>
            <a:r>
              <a:rPr lang="en-US" dirty="0" smtClean="0"/>
              <a:t>Rapidly evolve schema to meet your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31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Software Engineer, </a:t>
            </a:r>
            <a:r>
              <a:rPr lang="en-US" dirty="0" smtClean="0"/>
              <a:t>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16073" y="4656372"/>
            <a:ext cx="7898954" cy="46810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72"/>
              </a:spcBef>
              <a:buClr>
                <a:srgbClr val="0075BF"/>
              </a:buClr>
              <a:buSzPct val="85000"/>
              <a:buFont typeface="Arial"/>
              <a:buNone/>
              <a:defRPr sz="2200" i="1" kern="1200" spc="-20" baseline="0">
                <a:ln w="1905">
                  <a:noFill/>
                </a:ln>
                <a:solidFill>
                  <a:schemeClr val="bg1"/>
                </a:solidFill>
                <a:effectLst/>
                <a:latin typeface="PT Sans"/>
                <a:ea typeface="+mn-ea"/>
                <a:cs typeface="PT Sans"/>
              </a:defRPr>
            </a:lvl1pPr>
            <a:lvl2pPr marL="457200" indent="0" algn="ctr" defTabSz="457200" rtl="0" eaLnBrk="1" latinLnBrk="0" hangingPunct="1">
              <a:spcBef>
                <a:spcPts val="200"/>
              </a:spcBef>
              <a:buSzPct val="90000"/>
              <a:buFont typeface="Arial"/>
              <a:buNone/>
              <a:defRPr sz="2400" kern="1200" spc="-100" baseline="0">
                <a:solidFill>
                  <a:schemeClr val="tx1">
                    <a:tint val="75000"/>
                  </a:schemeClr>
                </a:solidFill>
                <a:latin typeface="PT Sans"/>
                <a:ea typeface="+mn-ea"/>
                <a:cs typeface="PT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craiggwilson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28650" y="600075"/>
            <a:ext cx="7899400" cy="3662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58026"/>
              </p:ext>
            </p:extLst>
          </p:nvPr>
        </p:nvGraphicFramePr>
        <p:xfrm>
          <a:off x="628403" y="515100"/>
          <a:ext cx="7898707" cy="374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37"/>
                <a:gridCol w="863078"/>
                <a:gridCol w="4199392"/>
              </a:tblGrid>
              <a:tr h="6245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RDBMS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MongoDB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Database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Table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Collection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Document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/>
                </a:tc>
              </a:tr>
              <a:tr h="624551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➜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Embedding &amp; Linking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with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 Table 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Packages</a:t>
            </a:r>
          </a:p>
          <a:p>
            <a:pPr lvl="2"/>
            <a:r>
              <a:rPr lang="en-US" dirty="0" err="1" smtClean="0">
                <a:solidFill>
                  <a:srgbClr val="625F5E"/>
                </a:solidFill>
              </a:rPr>
              <a:t>MacPorts</a:t>
            </a:r>
            <a:r>
              <a:rPr lang="en-US" dirty="0" smtClean="0">
                <a:solidFill>
                  <a:srgbClr val="625F5E"/>
                </a:solidFill>
              </a:rPr>
              <a:t>, Homebrew, </a:t>
            </a:r>
            <a:r>
              <a:rPr lang="en-US" dirty="0" err="1" smtClean="0">
                <a:solidFill>
                  <a:srgbClr val="625F5E"/>
                </a:solidFill>
              </a:rPr>
              <a:t>Debian</a:t>
            </a:r>
            <a:r>
              <a:rPr lang="en-US" dirty="0" smtClean="0">
                <a:solidFill>
                  <a:srgbClr val="625F5E"/>
                </a:solidFill>
              </a:rPr>
              <a:t>, </a:t>
            </a:r>
            <a:r>
              <a:rPr lang="en-US" dirty="0" err="1" smtClean="0">
                <a:solidFill>
                  <a:srgbClr val="625F5E"/>
                </a:solidFill>
              </a:rPr>
              <a:t>CentOS</a:t>
            </a:r>
            <a:endParaRPr lang="en-US" dirty="0" smtClean="0">
              <a:solidFill>
                <a:srgbClr val="625F5E"/>
              </a:solidFill>
            </a:endParaRPr>
          </a:p>
          <a:p>
            <a:pPr lvl="1"/>
            <a:r>
              <a:rPr lang="en-US" dirty="0" smtClean="0"/>
              <a:t>Bin deployable</a:t>
            </a:r>
          </a:p>
          <a:p>
            <a:pPr lvl="1"/>
            <a:r>
              <a:rPr lang="en-US" dirty="0" smtClean="0"/>
              <a:t>Drivers for over a dozen languages</a:t>
            </a:r>
          </a:p>
          <a:p>
            <a:r>
              <a:rPr lang="en-US" dirty="0" smtClean="0"/>
              <a:t>PHP Driver</a:t>
            </a:r>
          </a:p>
          <a:p>
            <a:pPr lvl="1"/>
            <a:r>
              <a:rPr lang="en-US" dirty="0" err="1"/>
              <a:t>pecl</a:t>
            </a:r>
            <a:r>
              <a:rPr lang="en-US" dirty="0"/>
              <a:t> install </a:t>
            </a:r>
            <a:r>
              <a:rPr lang="en-US" dirty="0" smtClean="0"/>
              <a:t>mongo</a:t>
            </a:r>
          </a:p>
          <a:p>
            <a:pPr lvl="1"/>
            <a:r>
              <a:rPr lang="en-US" dirty="0" smtClean="0"/>
              <a:t>Compiled binaries under windows</a:t>
            </a:r>
          </a:p>
          <a:p>
            <a:pPr lvl="1"/>
            <a:r>
              <a:rPr lang="en-US" dirty="0" smtClean="0"/>
              <a:t>Included with </a:t>
            </a:r>
            <a:r>
              <a:rPr lang="en-US" dirty="0" err="1" smtClean="0"/>
              <a:t>Zend</a:t>
            </a:r>
            <a:r>
              <a:rPr lang="en-US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4768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03" y="1597688"/>
            <a:ext cx="7887195" cy="450679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// Arrays are most common </a:t>
            </a:r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'hello'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'world'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'things'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latin typeface="Courier New" panose="02070309020205020404" pitchFamily="49" charset="0"/>
              </a:rPr>
              <a:t>5.05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latin typeface="Courier New" panose="02070309020205020404" pitchFamily="49" charset="0"/>
              </a:rPr>
              <a:t>2012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]];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latin typeface="Courier New" panose="02070309020205020404" pitchFamily="49" charset="0"/>
              </a:rPr>
              <a:t>Objects work, too! </a:t>
            </a:r>
            <a:endParaRPr lang="en-US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latin typeface="Courier New" panose="02070309020205020404" pitchFamily="49" charset="0"/>
              </a:rPr>
              <a:t>stdClass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hello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'world'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latin typeface="Courier New" panose="02070309020205020404" pitchFamily="49" charset="0"/>
              </a:rPr>
              <a:t>stdClass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678CB1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things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409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latin typeface="Courier New" panose="02070309020205020404" pitchFamily="49" charset="0"/>
              </a:rPr>
              <a:t>5.05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latin typeface="Courier New" panose="02070309020205020404" pitchFamily="49" charset="0"/>
              </a:rPr>
              <a:t>2012</a:t>
            </a:r>
            <a:r>
              <a:rPr lang="en-US" dirty="0">
                <a:solidFill>
                  <a:srgbClr val="E8E2B7"/>
                </a:solidFill>
                <a:latin typeface="Courier New" panose="02070309020205020404" pitchFamily="49" charset="0"/>
              </a:rPr>
              <a:t>];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gen Powerpoint Template Oct 2012 v3">
  <a:themeElements>
    <a:clrScheme name="10gen">
      <a:dk1>
        <a:srgbClr val="191918"/>
      </a:dk1>
      <a:lt1>
        <a:srgbClr val="EAEAEA"/>
      </a:lt1>
      <a:dk2>
        <a:srgbClr val="A3A3A3"/>
      </a:dk2>
      <a:lt2>
        <a:srgbClr val="E4F0F7"/>
      </a:lt2>
      <a:accent1>
        <a:srgbClr val="0C5FB2"/>
      </a:accent1>
      <a:accent2>
        <a:srgbClr val="D23803"/>
      </a:accent2>
      <a:accent3>
        <a:srgbClr val="5CA930"/>
      </a:accent3>
      <a:accent4>
        <a:srgbClr val="826BA7"/>
      </a:accent4>
      <a:accent5>
        <a:srgbClr val="12958C"/>
      </a:accent5>
      <a:accent6>
        <a:srgbClr val="E88C07"/>
      </a:accent6>
      <a:hlink>
        <a:srgbClr val="2A87BF"/>
      </a:hlink>
      <a:folHlink>
        <a:srgbClr val="032381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10gen Powerpoint Template Oct 2012 v3.potx</Template>
  <TotalTime>4983</TotalTime>
  <Words>2782</Words>
  <Application>Microsoft Office PowerPoint</Application>
  <PresentationFormat>On-screen Show (4:3)</PresentationFormat>
  <Paragraphs>605</Paragraphs>
  <Slides>56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Lucida Console</vt:lpstr>
      <vt:lpstr>PT Sans</vt:lpstr>
      <vt:lpstr>Source Code Pro Semibold</vt:lpstr>
      <vt:lpstr>10gen Powerpoint Template Oct 2012 v3</vt:lpstr>
      <vt:lpstr>MongoDB and PHP</vt:lpstr>
      <vt:lpstr>Agenda</vt:lpstr>
      <vt:lpstr>10gen is…</vt:lpstr>
      <vt:lpstr>MongoDB is…</vt:lpstr>
      <vt:lpstr>Database Landscape</vt:lpstr>
      <vt:lpstr>Terminology</vt:lpstr>
      <vt:lpstr>PHP with MongoDB</vt:lpstr>
      <vt:lpstr>Downloading</vt:lpstr>
      <vt:lpstr>Documents</vt:lpstr>
      <vt:lpstr>Connecting</vt:lpstr>
      <vt:lpstr>MongoClient</vt:lpstr>
      <vt:lpstr>MongoDB</vt:lpstr>
      <vt:lpstr>MongoCollection</vt:lpstr>
      <vt:lpstr>MongoCollection (cont.)</vt:lpstr>
      <vt:lpstr>Rich Query Support</vt:lpstr>
      <vt:lpstr>Working with Documents</vt:lpstr>
      <vt:lpstr>PowerPoint Presentation</vt:lpstr>
      <vt:lpstr>PowerPoint Presentation</vt:lpstr>
      <vt:lpstr>PowerPoint Presentation</vt:lpstr>
      <vt:lpstr>Document Schema Design</vt:lpstr>
      <vt:lpstr>Tools for Working with Data</vt:lpstr>
      <vt:lpstr>Tools for Manipulating Data</vt:lpstr>
      <vt:lpstr>Schema Design by Example</vt:lpstr>
      <vt:lpstr>Library Management Application</vt:lpstr>
      <vt:lpstr>PowerPoint Presentation</vt:lpstr>
      <vt:lpstr>Modeling Patrons</vt:lpstr>
      <vt:lpstr>One to One Relations</vt:lpstr>
      <vt:lpstr>PowerPoint Presentation</vt:lpstr>
      <vt:lpstr>Modeling Patrons</vt:lpstr>
      <vt:lpstr>PowerPoint Presentation</vt:lpstr>
      <vt:lpstr>Publishers and Books</vt:lpstr>
      <vt:lpstr>Book Data</vt:lpstr>
      <vt:lpstr>Book Model with Embedded Publisher</vt:lpstr>
      <vt:lpstr>Book Model with Embedded Publisher</vt:lpstr>
      <vt:lpstr>PowerPoint Presentation</vt:lpstr>
      <vt:lpstr>Book Model with a Publisher Link</vt:lpstr>
      <vt:lpstr>PowerPoint Presentation</vt:lpstr>
      <vt:lpstr>Publisher Model with Book Links</vt:lpstr>
      <vt:lpstr>PowerPoint Presentation</vt:lpstr>
      <vt:lpstr>Books and Authors</vt:lpstr>
      <vt:lpstr>Relation stored on book end</vt:lpstr>
      <vt:lpstr>Relation stored on book end</vt:lpstr>
      <vt:lpstr>PowerPoint Presentation</vt:lpstr>
      <vt:lpstr>Relation stored on author end</vt:lpstr>
      <vt:lpstr>Relation stored on both sides</vt:lpstr>
      <vt:lpstr>Linking vs. Embedding</vt:lpstr>
      <vt:lpstr>Common Patterns</vt:lpstr>
      <vt:lpstr>PowerPoint Presentation</vt:lpstr>
      <vt:lpstr>Parent Links</vt:lpstr>
      <vt:lpstr>Array of Ancestors</vt:lpstr>
      <vt:lpstr>Ancestors as path</vt:lpstr>
      <vt:lpstr>PowerPoint Presentation</vt:lpstr>
      <vt:lpstr>Single Table Inheritance</vt:lpstr>
      <vt:lpstr>Single collection (table) inheritance - MongoDB</vt:lpstr>
      <vt:lpstr>Summary</vt:lpstr>
      <vt:lpstr>Thank You</vt:lpstr>
    </vt:vector>
  </TitlesOfParts>
  <Company>10gen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craiggwilson@gmail.com</cp:lastModifiedBy>
  <cp:revision>567</cp:revision>
  <dcterms:created xsi:type="dcterms:W3CDTF">2012-10-15T15:09:50Z</dcterms:created>
  <dcterms:modified xsi:type="dcterms:W3CDTF">2013-04-09T22:22:00Z</dcterms:modified>
</cp:coreProperties>
</file>