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2" r:id="rId7"/>
    <p:sldId id="266" r:id="rId8"/>
    <p:sldId id="261" r:id="rId9"/>
    <p:sldId id="267" r:id="rId10"/>
    <p:sldId id="268" r:id="rId11"/>
    <p:sldId id="269" r:id="rId12"/>
    <p:sldId id="271" r:id="rId13"/>
    <p:sldId id="263" r:id="rId14"/>
    <p:sldId id="273" r:id="rId15"/>
    <p:sldId id="262"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on Cox" initials="AC" lastIdx="3" clrIdx="0">
    <p:extLst>
      <p:ext uri="{19B8F6BF-5375-455C-9EA6-DF929625EA0E}">
        <p15:presenceInfo xmlns:p15="http://schemas.microsoft.com/office/powerpoint/2012/main" userId="S::aaron.cox@aie.edu.au::32963581-0e87-4e94-adb3-b8390b98c7bc" providerId="AD"/>
      </p:ext>
    </p:extLst>
  </p:cmAuthor>
  <p:cmAuthor id="2" name="Craig Lovell" initials="CL" lastIdx="1" clrIdx="1">
    <p:extLst>
      <p:ext uri="{19B8F6BF-5375-455C-9EA6-DF929625EA0E}">
        <p15:presenceInfo xmlns:p15="http://schemas.microsoft.com/office/powerpoint/2012/main" userId="Craig Lov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FFB2B-5073-448F-987E-C279092EDC08}" v="11" dt="2021-09-21T05:42:40.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26T19:04:27.113" idx="3">
    <p:pos x="10" y="10"/>
    <p:text>Recomend making a table with a short summary of each entity. show the entity images next to each summary.
currently images are everywhere in the slide, and difficult to see which image belongs to what.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26T18:45:46.319" idx="1">
    <p:pos x="10" y="10"/>
    <p:text>add info map for context on what RED Green Purple and Black represent... keep the map image here as well, so its easy to see how it relates.
</p:text>
    <p:extLst>
      <p:ext uri="{C676402C-5697-4E1C-873F-D02D1690AC5C}">
        <p15:threadingInfo xmlns:p15="http://schemas.microsoft.com/office/powerpoint/2012/main" timeZoneBias="420"/>
      </p:ext>
    </p:extLst>
  </p:cm>
  <p:cm authorId="1" dt="2021-07-26T19:01:09.671" idx="2">
    <p:pos x="146" y="146"/>
    <p:text>Add a slide above to give context to the "world" show the map image, you can then transition to this slide that shows how you'll interpret map data with the map info image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4892BEC-8985-408F-94D4-344C8C6313A6}" type="datetimeFigureOut">
              <a:rPr lang="en-AU" smtClean="0"/>
              <a:t>21/09/2021</a:t>
            </a:fld>
            <a:endParaRPr lang="en-AU" dirty="0"/>
          </a:p>
        </p:txBody>
      </p:sp>
      <p:sp>
        <p:nvSpPr>
          <p:cNvPr id="5" name="Footer Placeholder 4"/>
          <p:cNvSpPr>
            <a:spLocks noGrp="1"/>
          </p:cNvSpPr>
          <p:nvPr>
            <p:ph type="ftr" sz="quarter" idx="11"/>
          </p:nvPr>
        </p:nvSpPr>
        <p:spPr>
          <a:xfrm>
            <a:off x="1371600" y="4323845"/>
            <a:ext cx="6400800" cy="365125"/>
          </a:xfrm>
        </p:spPr>
        <p:txBody>
          <a:bodyPr/>
          <a:lstStyle/>
          <a:p>
            <a:endParaRPr lang="en-AU" dirty="0"/>
          </a:p>
        </p:txBody>
      </p:sp>
      <p:sp>
        <p:nvSpPr>
          <p:cNvPr id="6" name="Slide Number Placeholder 5"/>
          <p:cNvSpPr>
            <a:spLocks noGrp="1"/>
          </p:cNvSpPr>
          <p:nvPr>
            <p:ph type="sldNum" sz="quarter" idx="12"/>
          </p:nvPr>
        </p:nvSpPr>
        <p:spPr>
          <a:xfrm>
            <a:off x="8077200" y="1430866"/>
            <a:ext cx="2743200" cy="365125"/>
          </a:xfrm>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2369527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892BEC-8985-408F-94D4-344C8C6313A6}" type="datetimeFigureOut">
              <a:rPr lang="en-AU" smtClean="0"/>
              <a:t>21/09/2021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301429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4892BEC-8985-408F-94D4-344C8C6313A6}" type="datetimeFigureOut">
              <a:rPr lang="en-AU" smtClean="0"/>
              <a:t>21/09/2021</a:t>
            </a:fld>
            <a:endParaRPr lang="en-AU" dirty="0"/>
          </a:p>
        </p:txBody>
      </p:sp>
      <p:sp>
        <p:nvSpPr>
          <p:cNvPr id="6" name="Footer Placeholder 5"/>
          <p:cNvSpPr>
            <a:spLocks noGrp="1"/>
          </p:cNvSpPr>
          <p:nvPr>
            <p:ph type="ftr" sz="quarter" idx="11"/>
          </p:nvPr>
        </p:nvSpPr>
        <p:spPr>
          <a:xfrm>
            <a:off x="685800" y="379941"/>
            <a:ext cx="6991492" cy="365125"/>
          </a:xfrm>
        </p:spPr>
        <p:txBody>
          <a:bodyPr/>
          <a:lstStyle/>
          <a:p>
            <a:endParaRPr lang="en-AU" dirty="0"/>
          </a:p>
        </p:txBody>
      </p:sp>
      <p:sp>
        <p:nvSpPr>
          <p:cNvPr id="7" name="Slide Number Placeholder 6"/>
          <p:cNvSpPr>
            <a:spLocks noGrp="1"/>
          </p:cNvSpPr>
          <p:nvPr>
            <p:ph type="sldNum" sz="quarter" idx="12"/>
          </p:nvPr>
        </p:nvSpPr>
        <p:spPr>
          <a:xfrm>
            <a:off x="10862452" y="381000"/>
            <a:ext cx="643748" cy="365125"/>
          </a:xfrm>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19012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4892BEC-8985-408F-94D4-344C8C6313A6}" type="datetimeFigureOut">
              <a:rPr lang="en-AU" smtClean="0"/>
              <a:t>21/09/2021</a:t>
            </a:fld>
            <a:endParaRPr lang="en-AU" dirty="0"/>
          </a:p>
        </p:txBody>
      </p:sp>
      <p:sp>
        <p:nvSpPr>
          <p:cNvPr id="6" name="Footer Placeholder 5"/>
          <p:cNvSpPr>
            <a:spLocks noGrp="1"/>
          </p:cNvSpPr>
          <p:nvPr>
            <p:ph type="ftr" sz="quarter" idx="11"/>
          </p:nvPr>
        </p:nvSpPr>
        <p:spPr>
          <a:xfrm>
            <a:off x="685800" y="379941"/>
            <a:ext cx="6991492" cy="365125"/>
          </a:xfrm>
        </p:spPr>
        <p:txBody>
          <a:bodyPr/>
          <a:lstStyle/>
          <a:p>
            <a:endParaRPr lang="en-AU" dirty="0"/>
          </a:p>
        </p:txBody>
      </p:sp>
      <p:sp>
        <p:nvSpPr>
          <p:cNvPr id="7" name="Slide Number Placeholder 6"/>
          <p:cNvSpPr>
            <a:spLocks noGrp="1"/>
          </p:cNvSpPr>
          <p:nvPr>
            <p:ph type="sldNum" sz="quarter" idx="12"/>
          </p:nvPr>
        </p:nvSpPr>
        <p:spPr>
          <a:xfrm>
            <a:off x="10862452" y="381000"/>
            <a:ext cx="643748" cy="365125"/>
          </a:xfrm>
        </p:spPr>
        <p:txBody>
          <a:bodyPr/>
          <a:lstStyle/>
          <a:p>
            <a:fld id="{2B3E1177-9E0B-48AA-9F15-289D56269E21}" type="slidenum">
              <a:rPr lang="en-AU" smtClean="0"/>
              <a:t>‹#›</a:t>
            </a:fld>
            <a:endParaRPr lang="en-AU"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6891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4892BEC-8985-408F-94D4-344C8C6313A6}" type="datetimeFigureOut">
              <a:rPr lang="en-AU" smtClean="0"/>
              <a:t>21/09/2021</a:t>
            </a:fld>
            <a:endParaRPr lang="en-AU" dirty="0"/>
          </a:p>
        </p:txBody>
      </p:sp>
      <p:sp>
        <p:nvSpPr>
          <p:cNvPr id="6" name="Footer Placeholder 5"/>
          <p:cNvSpPr>
            <a:spLocks noGrp="1"/>
          </p:cNvSpPr>
          <p:nvPr>
            <p:ph type="ftr" sz="quarter" idx="11"/>
          </p:nvPr>
        </p:nvSpPr>
        <p:spPr>
          <a:xfrm>
            <a:off x="685800" y="378883"/>
            <a:ext cx="6991492" cy="365125"/>
          </a:xfrm>
        </p:spPr>
        <p:txBody>
          <a:bodyPr/>
          <a:lstStyle/>
          <a:p>
            <a:endParaRPr lang="en-AU" dirty="0"/>
          </a:p>
        </p:txBody>
      </p:sp>
      <p:sp>
        <p:nvSpPr>
          <p:cNvPr id="7" name="Slide Number Placeholder 6"/>
          <p:cNvSpPr>
            <a:spLocks noGrp="1"/>
          </p:cNvSpPr>
          <p:nvPr>
            <p:ph type="sldNum" sz="quarter" idx="12"/>
          </p:nvPr>
        </p:nvSpPr>
        <p:spPr>
          <a:xfrm>
            <a:off x="10862452" y="381000"/>
            <a:ext cx="643748" cy="365125"/>
          </a:xfrm>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3720017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892BEC-8985-408F-94D4-344C8C6313A6}" type="datetimeFigureOut">
              <a:rPr lang="en-AU" smtClean="0"/>
              <a:t>21/09/2021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3562600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892BEC-8985-408F-94D4-344C8C6313A6}" type="datetimeFigureOut">
              <a:rPr lang="en-AU" smtClean="0"/>
              <a:t>21/09/2021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267599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92BEC-8985-408F-94D4-344C8C6313A6}" type="datetimeFigureOut">
              <a:rPr lang="en-AU" smtClean="0"/>
              <a:t>21/09/2021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1016419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4892BEC-8985-408F-94D4-344C8C6313A6}" type="datetimeFigureOut">
              <a:rPr lang="en-AU" smtClean="0"/>
              <a:t>21/09/2021</a:t>
            </a:fld>
            <a:endParaRPr lang="en-AU" dirty="0"/>
          </a:p>
        </p:txBody>
      </p:sp>
      <p:sp>
        <p:nvSpPr>
          <p:cNvPr id="5" name="Footer Placeholder 4"/>
          <p:cNvSpPr>
            <a:spLocks noGrp="1"/>
          </p:cNvSpPr>
          <p:nvPr>
            <p:ph type="ftr" sz="quarter" idx="11"/>
          </p:nvPr>
        </p:nvSpPr>
        <p:spPr>
          <a:xfrm>
            <a:off x="685800" y="381000"/>
            <a:ext cx="6991492" cy="365125"/>
          </a:xfrm>
        </p:spPr>
        <p:txBody>
          <a:bodyPr/>
          <a:lstStyle/>
          <a:p>
            <a:endParaRPr lang="en-AU" dirty="0"/>
          </a:p>
        </p:txBody>
      </p:sp>
      <p:sp>
        <p:nvSpPr>
          <p:cNvPr id="6" name="Slide Number Placeholder 5"/>
          <p:cNvSpPr>
            <a:spLocks noGrp="1"/>
          </p:cNvSpPr>
          <p:nvPr>
            <p:ph type="sldNum" sz="quarter" idx="12"/>
          </p:nvPr>
        </p:nvSpPr>
        <p:spPr>
          <a:xfrm>
            <a:off x="10862452" y="381000"/>
            <a:ext cx="643748" cy="365125"/>
          </a:xfrm>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524992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92BEC-8985-408F-94D4-344C8C6313A6}" type="datetimeFigureOut">
              <a:rPr lang="en-AU" smtClean="0"/>
              <a:t>21/09/2021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189478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4892BEC-8985-408F-94D4-344C8C6313A6}" type="datetimeFigureOut">
              <a:rPr lang="en-AU" smtClean="0"/>
              <a:t>21/09/2021</a:t>
            </a:fld>
            <a:endParaRPr lang="en-AU" dirty="0"/>
          </a:p>
        </p:txBody>
      </p:sp>
      <p:sp>
        <p:nvSpPr>
          <p:cNvPr id="5" name="Footer Placeholder 4"/>
          <p:cNvSpPr>
            <a:spLocks noGrp="1"/>
          </p:cNvSpPr>
          <p:nvPr>
            <p:ph type="ftr" sz="quarter" idx="11"/>
          </p:nvPr>
        </p:nvSpPr>
        <p:spPr>
          <a:xfrm>
            <a:off x="685800" y="381001"/>
            <a:ext cx="6991492" cy="364065"/>
          </a:xfrm>
        </p:spPr>
        <p:txBody>
          <a:bodyPr/>
          <a:lstStyle/>
          <a:p>
            <a:endParaRPr lang="en-AU" dirty="0"/>
          </a:p>
        </p:txBody>
      </p:sp>
      <p:sp>
        <p:nvSpPr>
          <p:cNvPr id="6" name="Slide Number Placeholder 5"/>
          <p:cNvSpPr>
            <a:spLocks noGrp="1"/>
          </p:cNvSpPr>
          <p:nvPr>
            <p:ph type="sldNum" sz="quarter" idx="12"/>
          </p:nvPr>
        </p:nvSpPr>
        <p:spPr>
          <a:xfrm>
            <a:off x="10862452" y="381000"/>
            <a:ext cx="643748" cy="365125"/>
          </a:xfrm>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47955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92BEC-8985-408F-94D4-344C8C6313A6}" type="datetimeFigureOut">
              <a:rPr lang="en-AU" smtClean="0"/>
              <a:t>21/09/2021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353384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92BEC-8985-408F-94D4-344C8C6313A6}" type="datetimeFigureOut">
              <a:rPr lang="en-AU" smtClean="0"/>
              <a:t>21/09/2021</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353635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92BEC-8985-408F-94D4-344C8C6313A6}" type="datetimeFigureOut">
              <a:rPr lang="en-AU" smtClean="0"/>
              <a:t>21/09/2021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89530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92BEC-8985-408F-94D4-344C8C6313A6}" type="datetimeFigureOut">
              <a:rPr lang="en-AU" smtClean="0"/>
              <a:t>21/09/2021</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163479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892BEC-8985-408F-94D4-344C8C6313A6}" type="datetimeFigureOut">
              <a:rPr lang="en-AU" smtClean="0"/>
              <a:t>21/09/2021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328462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892BEC-8985-408F-94D4-344C8C6313A6}" type="datetimeFigureOut">
              <a:rPr lang="en-AU" smtClean="0"/>
              <a:t>21/09/2021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2B3E1177-9E0B-48AA-9F15-289D56269E21}" type="slidenum">
              <a:rPr lang="en-AU" smtClean="0"/>
              <a:t>‹#›</a:t>
            </a:fld>
            <a:endParaRPr lang="en-AU" dirty="0"/>
          </a:p>
        </p:txBody>
      </p:sp>
    </p:spTree>
    <p:extLst>
      <p:ext uri="{BB962C8B-B14F-4D97-AF65-F5344CB8AC3E}">
        <p14:creationId xmlns:p14="http://schemas.microsoft.com/office/powerpoint/2010/main" val="58979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892BEC-8985-408F-94D4-344C8C6313A6}" type="datetimeFigureOut">
              <a:rPr lang="en-AU" smtClean="0"/>
              <a:t>21/09/2021</a:t>
            </a:fld>
            <a:endParaRPr lang="en-AU"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3E1177-9E0B-48AA-9F15-289D56269E21}" type="slidenum">
              <a:rPr lang="en-AU" smtClean="0"/>
              <a:t>‹#›</a:t>
            </a:fld>
            <a:endParaRPr lang="en-AU" dirty="0"/>
          </a:p>
        </p:txBody>
      </p:sp>
    </p:spTree>
    <p:extLst>
      <p:ext uri="{BB962C8B-B14F-4D97-AF65-F5344CB8AC3E}">
        <p14:creationId xmlns:p14="http://schemas.microsoft.com/office/powerpoint/2010/main" val="30730086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FA0A-D58E-4CD1-B053-C16204629778}"/>
              </a:ext>
            </a:extLst>
          </p:cNvPr>
          <p:cNvSpPr>
            <a:spLocks noGrp="1"/>
          </p:cNvSpPr>
          <p:nvPr>
            <p:ph type="ctrTitle"/>
          </p:nvPr>
        </p:nvSpPr>
        <p:spPr/>
        <p:txBody>
          <a:bodyPr>
            <a:normAutofit fontScale="90000"/>
          </a:bodyPr>
          <a:lstStyle/>
          <a:p>
            <a:r>
              <a:rPr lang="en-AU" b="1" i="0" dirty="0" err="1">
                <a:effectLst/>
                <a:latin typeface="Segoe UI" panose="020B0502040204020203" pitchFamily="34" charset="0"/>
              </a:rPr>
              <a:t>Aie</a:t>
            </a:r>
            <a:r>
              <a:rPr lang="en-AU" b="1" i="0" dirty="0">
                <a:effectLst/>
                <a:latin typeface="Segoe UI" panose="020B0502040204020203" pitchFamily="34" charset="0"/>
              </a:rPr>
              <a:t> Programming</a:t>
            </a:r>
            <a:br>
              <a:rPr lang="en-AU" b="1" i="0" dirty="0">
                <a:effectLst/>
                <a:latin typeface="Segoe UI" panose="020B0502040204020203" pitchFamily="34" charset="0"/>
              </a:rPr>
            </a:br>
            <a:r>
              <a:rPr lang="en-AU" b="1" i="0" dirty="0">
                <a:effectLst/>
                <a:latin typeface="Segoe UI" panose="020B0502040204020203" pitchFamily="34" charset="0"/>
              </a:rPr>
              <a:t>Year 1 Game AI</a:t>
            </a:r>
            <a:br>
              <a:rPr lang="en-AU" b="1" i="0" dirty="0">
                <a:solidFill>
                  <a:srgbClr val="323130"/>
                </a:solidFill>
                <a:effectLst/>
                <a:latin typeface="Segoe UI" panose="020B0502040204020203" pitchFamily="34" charset="0"/>
              </a:rPr>
            </a:br>
            <a:br>
              <a:rPr lang="en-AU" b="1" i="0" dirty="0">
                <a:solidFill>
                  <a:srgbClr val="323130"/>
                </a:solidFill>
                <a:effectLst/>
                <a:latin typeface="Segoe UI" panose="020B0502040204020203" pitchFamily="34" charset="0"/>
              </a:rPr>
            </a:br>
            <a:r>
              <a:rPr lang="en-AU" sz="4900" b="1" i="0" dirty="0">
                <a:effectLst/>
                <a:latin typeface="Segoe UI" panose="020B0502040204020203" pitchFamily="34" charset="0"/>
              </a:rPr>
              <a:t>Craig Lovell</a:t>
            </a:r>
            <a:endParaRPr lang="en-AU" sz="4900" dirty="0"/>
          </a:p>
        </p:txBody>
      </p:sp>
      <p:sp>
        <p:nvSpPr>
          <p:cNvPr id="3" name="Subtitle 2">
            <a:extLst>
              <a:ext uri="{FF2B5EF4-FFF2-40B4-BE49-F238E27FC236}">
                <a16:creationId xmlns:a16="http://schemas.microsoft.com/office/drawing/2014/main" id="{2E17BFD0-ABCC-4081-9A57-518BD347662D}"/>
              </a:ext>
            </a:extLst>
          </p:cNvPr>
          <p:cNvSpPr>
            <a:spLocks noGrp="1"/>
          </p:cNvSpPr>
          <p:nvPr>
            <p:ph type="subTitle" idx="1"/>
          </p:nvPr>
        </p:nvSpPr>
        <p:spPr/>
        <p:txBody>
          <a:bodyPr>
            <a:normAutofit fontScale="62500" lnSpcReduction="20000"/>
          </a:bodyPr>
          <a:lstStyle/>
          <a:p>
            <a:endParaRPr lang="en-AU" dirty="0"/>
          </a:p>
          <a:p>
            <a:r>
              <a:rPr lang="en-AU" sz="4400" dirty="0"/>
              <a:t>Prison Escape</a:t>
            </a:r>
          </a:p>
        </p:txBody>
      </p:sp>
      <p:pic>
        <p:nvPicPr>
          <p:cNvPr id="5" name="Picture 4" descr="A picture containing logo&#10;&#10;Description automatically generated">
            <a:extLst>
              <a:ext uri="{FF2B5EF4-FFF2-40B4-BE49-F238E27FC236}">
                <a16:creationId xmlns:a16="http://schemas.microsoft.com/office/drawing/2014/main" id="{0E17EA5E-331C-4C8C-94CA-DF609FDE3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347" y="1500257"/>
            <a:ext cx="4584692" cy="4949687"/>
          </a:xfrm>
          <a:prstGeom prst="rect">
            <a:avLst/>
          </a:prstGeom>
        </p:spPr>
      </p:pic>
    </p:spTree>
    <p:extLst>
      <p:ext uri="{BB962C8B-B14F-4D97-AF65-F5344CB8AC3E}">
        <p14:creationId xmlns:p14="http://schemas.microsoft.com/office/powerpoint/2010/main" val="1314910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E2AF-2112-44A9-A615-6D41079CC54D}"/>
              </a:ext>
            </a:extLst>
          </p:cNvPr>
          <p:cNvSpPr>
            <a:spLocks noGrp="1"/>
          </p:cNvSpPr>
          <p:nvPr>
            <p:ph type="title"/>
          </p:nvPr>
        </p:nvSpPr>
        <p:spPr/>
        <p:txBody>
          <a:bodyPr/>
          <a:lstStyle/>
          <a:p>
            <a:r>
              <a:rPr lang="en-AU" dirty="0"/>
              <a:t>Prison Escape</a:t>
            </a:r>
            <a:br>
              <a:rPr lang="en-AU" dirty="0"/>
            </a:br>
            <a:r>
              <a:rPr lang="en-AU" dirty="0"/>
              <a:t>- Game screen</a:t>
            </a:r>
          </a:p>
        </p:txBody>
      </p:sp>
      <p:sp>
        <p:nvSpPr>
          <p:cNvPr id="3" name="Content Placeholder 2">
            <a:extLst>
              <a:ext uri="{FF2B5EF4-FFF2-40B4-BE49-F238E27FC236}">
                <a16:creationId xmlns:a16="http://schemas.microsoft.com/office/drawing/2014/main" id="{9889E84C-B45A-471A-91C0-4BA6FFE6A05F}"/>
              </a:ext>
            </a:extLst>
          </p:cNvPr>
          <p:cNvSpPr>
            <a:spLocks noGrp="1"/>
          </p:cNvSpPr>
          <p:nvPr>
            <p:ph idx="1"/>
          </p:nvPr>
        </p:nvSpPr>
        <p:spPr>
          <a:xfrm>
            <a:off x="685800" y="2833875"/>
            <a:ext cx="10820400" cy="4024125"/>
          </a:xfrm>
        </p:spPr>
        <p:txBody>
          <a:bodyPr/>
          <a:lstStyle/>
          <a:p>
            <a:r>
              <a:rPr lang="en-AU" dirty="0"/>
              <a:t>Game Screen</a:t>
            </a:r>
          </a:p>
          <a:p>
            <a:r>
              <a:rPr lang="en-AU" dirty="0"/>
              <a:t>From the game screen you can go to pause and from pause back to the menu </a:t>
            </a:r>
            <a:br>
              <a:rPr lang="en-AU" dirty="0"/>
            </a:br>
            <a:br>
              <a:rPr lang="en-AU" dirty="0"/>
            </a:br>
            <a:br>
              <a:rPr lang="en-AU" dirty="0"/>
            </a:br>
            <a:r>
              <a:rPr lang="en-AU" dirty="0"/>
              <a:t>- Left Shift pauses game</a:t>
            </a:r>
            <a:br>
              <a:rPr lang="en-AU" dirty="0"/>
            </a:br>
            <a:r>
              <a:rPr lang="en-AU" dirty="0"/>
              <a:t>- Caps Lock shows solid tiles / walls</a:t>
            </a:r>
            <a:br>
              <a:rPr lang="en-AU" dirty="0"/>
            </a:br>
            <a:r>
              <a:rPr lang="en-AU" dirty="0"/>
              <a:t>- Tab shows the tile map coloured tiles used to code specific things</a:t>
            </a:r>
            <a:br>
              <a:rPr lang="en-AU" dirty="0"/>
            </a:br>
            <a:r>
              <a:rPr lang="en-AU" dirty="0"/>
              <a:t>- Enter Shows all the nodes on the map</a:t>
            </a:r>
            <a:br>
              <a:rPr lang="en-AU" dirty="0"/>
            </a:br>
            <a:r>
              <a:rPr lang="en-AU" dirty="0"/>
              <a:t>- Z shows the nodes for the guards path </a:t>
            </a:r>
          </a:p>
        </p:txBody>
      </p:sp>
      <p:pic>
        <p:nvPicPr>
          <p:cNvPr id="5" name="Picture 4" descr="A picture containing graphical user interface&#10;&#10;Description automatically generated">
            <a:extLst>
              <a:ext uri="{FF2B5EF4-FFF2-40B4-BE49-F238E27FC236}">
                <a16:creationId xmlns:a16="http://schemas.microsoft.com/office/drawing/2014/main" id="{EFE31B73-CA4E-4DD3-A640-CEA15A8EC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13" y="75330"/>
            <a:ext cx="4424374" cy="2671113"/>
          </a:xfrm>
          <a:prstGeom prst="rect">
            <a:avLst/>
          </a:prstGeom>
        </p:spPr>
      </p:pic>
    </p:spTree>
    <p:extLst>
      <p:ext uri="{BB962C8B-B14F-4D97-AF65-F5344CB8AC3E}">
        <p14:creationId xmlns:p14="http://schemas.microsoft.com/office/powerpoint/2010/main" val="370691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E2AF-2112-44A9-A615-6D41079CC54D}"/>
              </a:ext>
            </a:extLst>
          </p:cNvPr>
          <p:cNvSpPr>
            <a:spLocks noGrp="1"/>
          </p:cNvSpPr>
          <p:nvPr>
            <p:ph type="title"/>
          </p:nvPr>
        </p:nvSpPr>
        <p:spPr/>
        <p:txBody>
          <a:bodyPr>
            <a:normAutofit/>
          </a:bodyPr>
          <a:lstStyle/>
          <a:p>
            <a:r>
              <a:rPr lang="en-AU" dirty="0"/>
              <a:t>Prison Escape</a:t>
            </a:r>
            <a:br>
              <a:rPr lang="en-AU" dirty="0"/>
            </a:br>
            <a:r>
              <a:rPr lang="en-AU" dirty="0"/>
              <a:t>- Game Over</a:t>
            </a:r>
          </a:p>
        </p:txBody>
      </p:sp>
      <p:sp>
        <p:nvSpPr>
          <p:cNvPr id="3" name="Content Placeholder 2">
            <a:extLst>
              <a:ext uri="{FF2B5EF4-FFF2-40B4-BE49-F238E27FC236}">
                <a16:creationId xmlns:a16="http://schemas.microsoft.com/office/drawing/2014/main" id="{9889E84C-B45A-471A-91C0-4BA6FFE6A05F}"/>
              </a:ext>
            </a:extLst>
          </p:cNvPr>
          <p:cNvSpPr>
            <a:spLocks noGrp="1"/>
          </p:cNvSpPr>
          <p:nvPr>
            <p:ph idx="1"/>
          </p:nvPr>
        </p:nvSpPr>
        <p:spPr/>
        <p:txBody>
          <a:bodyPr/>
          <a:lstStyle/>
          <a:p>
            <a:r>
              <a:rPr lang="en-AU" dirty="0"/>
              <a:t>Game Over Screen</a:t>
            </a:r>
          </a:p>
          <a:p>
            <a:pPr lvl="1"/>
            <a:r>
              <a:rPr lang="en-AU" dirty="0"/>
              <a:t>Will Show time taken to escape</a:t>
            </a:r>
          </a:p>
          <a:p>
            <a:pPr lvl="1"/>
            <a:r>
              <a:rPr lang="en-AU" dirty="0"/>
              <a:t>A way back to menu to restart and play again</a:t>
            </a:r>
          </a:p>
          <a:p>
            <a:pPr marL="0" indent="0">
              <a:buNone/>
            </a:pPr>
            <a:endParaRPr lang="en-AU" dirty="0"/>
          </a:p>
        </p:txBody>
      </p:sp>
      <p:pic>
        <p:nvPicPr>
          <p:cNvPr id="5" name="Picture 4" descr="Graphical user interface&#10;&#10;Description automatically generated with medium confidence">
            <a:extLst>
              <a:ext uri="{FF2B5EF4-FFF2-40B4-BE49-F238E27FC236}">
                <a16:creationId xmlns:a16="http://schemas.microsoft.com/office/drawing/2014/main" id="{751FD970-CEAB-477B-9F3E-D08CEACE9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256" y="3564384"/>
            <a:ext cx="5267565" cy="3210643"/>
          </a:xfrm>
          <a:prstGeom prst="rect">
            <a:avLst/>
          </a:prstGeom>
        </p:spPr>
      </p:pic>
    </p:spTree>
    <p:extLst>
      <p:ext uri="{BB962C8B-B14F-4D97-AF65-F5344CB8AC3E}">
        <p14:creationId xmlns:p14="http://schemas.microsoft.com/office/powerpoint/2010/main" val="1995765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E2AF-2112-44A9-A615-6D41079CC54D}"/>
              </a:ext>
            </a:extLst>
          </p:cNvPr>
          <p:cNvSpPr>
            <a:spLocks noGrp="1"/>
          </p:cNvSpPr>
          <p:nvPr>
            <p:ph type="title"/>
          </p:nvPr>
        </p:nvSpPr>
        <p:spPr/>
        <p:txBody>
          <a:bodyPr>
            <a:normAutofit/>
          </a:bodyPr>
          <a:lstStyle/>
          <a:p>
            <a:r>
              <a:rPr lang="en-AU" dirty="0"/>
              <a:t>Prison Escape</a:t>
            </a:r>
            <a:br>
              <a:rPr lang="en-AU" dirty="0"/>
            </a:br>
            <a:r>
              <a:rPr lang="en-AU" dirty="0"/>
              <a:t>- Behaviours </a:t>
            </a:r>
          </a:p>
        </p:txBody>
      </p:sp>
      <p:sp>
        <p:nvSpPr>
          <p:cNvPr id="3" name="Content Placeholder 2">
            <a:extLst>
              <a:ext uri="{FF2B5EF4-FFF2-40B4-BE49-F238E27FC236}">
                <a16:creationId xmlns:a16="http://schemas.microsoft.com/office/drawing/2014/main" id="{9889E84C-B45A-471A-91C0-4BA6FFE6A05F}"/>
              </a:ext>
            </a:extLst>
          </p:cNvPr>
          <p:cNvSpPr>
            <a:spLocks noGrp="1"/>
          </p:cNvSpPr>
          <p:nvPr>
            <p:ph idx="1"/>
          </p:nvPr>
        </p:nvSpPr>
        <p:spPr/>
        <p:txBody>
          <a:bodyPr/>
          <a:lstStyle/>
          <a:p>
            <a:r>
              <a:rPr lang="en-AU" dirty="0"/>
              <a:t>Keyboard</a:t>
            </a:r>
          </a:p>
          <a:p>
            <a:pPr lvl="1"/>
            <a:r>
              <a:rPr lang="en-AU" dirty="0"/>
              <a:t>W,A,S,D</a:t>
            </a:r>
          </a:p>
          <a:p>
            <a:pPr lvl="2"/>
            <a:r>
              <a:rPr lang="en-AU" dirty="0"/>
              <a:t>Move the player around the map.</a:t>
            </a:r>
          </a:p>
          <a:p>
            <a:r>
              <a:rPr lang="en-AU" dirty="0"/>
              <a:t>Follow path</a:t>
            </a:r>
          </a:p>
          <a:p>
            <a:pPr lvl="1"/>
            <a:r>
              <a:rPr lang="en-AU" dirty="0"/>
              <a:t>Follows the given path generated using </a:t>
            </a:r>
            <a:r>
              <a:rPr lang="en-AU" dirty="0" err="1"/>
              <a:t>dystras</a:t>
            </a:r>
            <a:endParaRPr lang="en-AU" dirty="0"/>
          </a:p>
          <a:p>
            <a:r>
              <a:rPr lang="en-AU" dirty="0"/>
              <a:t>Seek</a:t>
            </a:r>
          </a:p>
          <a:p>
            <a:pPr lvl="1"/>
            <a:r>
              <a:rPr lang="en-AU" dirty="0"/>
              <a:t>When is set into seek mode guards will seek player out to put him back into his sell and or into lockdown</a:t>
            </a:r>
          </a:p>
          <a:p>
            <a:pPr lvl="1"/>
            <a:endParaRPr lang="en-AU" dirty="0"/>
          </a:p>
          <a:p>
            <a:pPr lvl="1"/>
            <a:endParaRPr lang="en-AU" dirty="0"/>
          </a:p>
        </p:txBody>
      </p:sp>
    </p:spTree>
    <p:extLst>
      <p:ext uri="{BB962C8B-B14F-4D97-AF65-F5344CB8AC3E}">
        <p14:creationId xmlns:p14="http://schemas.microsoft.com/office/powerpoint/2010/main" val="159567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9BB8-8F8C-44F1-97C5-1CAA5D504DCF}"/>
              </a:ext>
            </a:extLst>
          </p:cNvPr>
          <p:cNvSpPr>
            <a:spLocks noGrp="1"/>
          </p:cNvSpPr>
          <p:nvPr>
            <p:ph type="title"/>
          </p:nvPr>
        </p:nvSpPr>
        <p:spPr>
          <a:xfrm>
            <a:off x="2547633" y="204232"/>
            <a:ext cx="8610600" cy="1293028"/>
          </a:xfrm>
        </p:spPr>
        <p:txBody>
          <a:bodyPr/>
          <a:lstStyle/>
          <a:p>
            <a:r>
              <a:rPr lang="en-AU" dirty="0"/>
              <a:t>				Prison Escape</a:t>
            </a:r>
            <a:br>
              <a:rPr lang="en-AU" dirty="0"/>
            </a:br>
            <a:r>
              <a:rPr lang="en-AU" dirty="0"/>
              <a:t>- Decision tree</a:t>
            </a:r>
          </a:p>
        </p:txBody>
      </p:sp>
      <p:cxnSp>
        <p:nvCxnSpPr>
          <p:cNvPr id="26" name="Straight Arrow Connector 25">
            <a:extLst>
              <a:ext uri="{FF2B5EF4-FFF2-40B4-BE49-F238E27FC236}">
                <a16:creationId xmlns:a16="http://schemas.microsoft.com/office/drawing/2014/main" id="{0197C6B8-C5FE-4537-897F-34E5793E95A8}"/>
              </a:ext>
            </a:extLst>
          </p:cNvPr>
          <p:cNvCxnSpPr>
            <a:cxnSpLocks/>
          </p:cNvCxnSpPr>
          <p:nvPr/>
        </p:nvCxnSpPr>
        <p:spPr>
          <a:xfrm>
            <a:off x="3172615" y="3051334"/>
            <a:ext cx="0" cy="414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Flowchart: Terminator 34">
            <a:extLst>
              <a:ext uri="{FF2B5EF4-FFF2-40B4-BE49-F238E27FC236}">
                <a16:creationId xmlns:a16="http://schemas.microsoft.com/office/drawing/2014/main" id="{7C8F55C4-B102-44D9-BB68-1E56A9F24BB4}"/>
              </a:ext>
            </a:extLst>
          </p:cNvPr>
          <p:cNvSpPr/>
          <p:nvPr/>
        </p:nvSpPr>
        <p:spPr>
          <a:xfrm>
            <a:off x="1282913" y="3463140"/>
            <a:ext cx="2273416" cy="939567"/>
          </a:xfrm>
          <a:prstGeom prst="flowChartTermina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Seek Player</a:t>
            </a:r>
          </a:p>
        </p:txBody>
      </p:sp>
      <p:sp>
        <p:nvSpPr>
          <p:cNvPr id="55" name="Flowchart: Terminator 54">
            <a:extLst>
              <a:ext uri="{FF2B5EF4-FFF2-40B4-BE49-F238E27FC236}">
                <a16:creationId xmlns:a16="http://schemas.microsoft.com/office/drawing/2014/main" id="{0FD5E554-33FD-46C3-B88C-ADB81F576046}"/>
              </a:ext>
            </a:extLst>
          </p:cNvPr>
          <p:cNvSpPr/>
          <p:nvPr/>
        </p:nvSpPr>
        <p:spPr>
          <a:xfrm>
            <a:off x="3791221" y="3463140"/>
            <a:ext cx="2273416" cy="93956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t>FollowPath</a:t>
            </a:r>
            <a:endParaRPr lang="en-AU" dirty="0"/>
          </a:p>
        </p:txBody>
      </p:sp>
      <p:cxnSp>
        <p:nvCxnSpPr>
          <p:cNvPr id="59" name="Straight Arrow Connector 58">
            <a:extLst>
              <a:ext uri="{FF2B5EF4-FFF2-40B4-BE49-F238E27FC236}">
                <a16:creationId xmlns:a16="http://schemas.microsoft.com/office/drawing/2014/main" id="{987FCCC1-B5C8-4947-8D38-4C01B831BE29}"/>
              </a:ext>
            </a:extLst>
          </p:cNvPr>
          <p:cNvCxnSpPr>
            <a:cxnSpLocks/>
          </p:cNvCxnSpPr>
          <p:nvPr/>
        </p:nvCxnSpPr>
        <p:spPr>
          <a:xfrm>
            <a:off x="4162425" y="3025529"/>
            <a:ext cx="0" cy="403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Diamond 63">
            <a:extLst>
              <a:ext uri="{FF2B5EF4-FFF2-40B4-BE49-F238E27FC236}">
                <a16:creationId xmlns:a16="http://schemas.microsoft.com/office/drawing/2014/main" id="{EE977C17-8B40-44F3-A919-F5BCA1160F99}"/>
              </a:ext>
            </a:extLst>
          </p:cNvPr>
          <p:cNvSpPr/>
          <p:nvPr/>
        </p:nvSpPr>
        <p:spPr>
          <a:xfrm>
            <a:off x="2667703" y="1672947"/>
            <a:ext cx="1993958" cy="174322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Is player seen</a:t>
            </a:r>
          </a:p>
          <a:p>
            <a:pPr algn="ctr"/>
            <a:endParaRPr lang="en-AU" dirty="0"/>
          </a:p>
        </p:txBody>
      </p:sp>
      <p:sp>
        <p:nvSpPr>
          <p:cNvPr id="3" name="TextBox 2">
            <a:extLst>
              <a:ext uri="{FF2B5EF4-FFF2-40B4-BE49-F238E27FC236}">
                <a16:creationId xmlns:a16="http://schemas.microsoft.com/office/drawing/2014/main" id="{B6B63381-F0AF-4098-B96D-BFCDC00A63D5}"/>
              </a:ext>
            </a:extLst>
          </p:cNvPr>
          <p:cNvSpPr txBox="1"/>
          <p:nvPr/>
        </p:nvSpPr>
        <p:spPr>
          <a:xfrm>
            <a:off x="1841500" y="3025529"/>
            <a:ext cx="706133" cy="369332"/>
          </a:xfrm>
          <a:prstGeom prst="rect">
            <a:avLst/>
          </a:prstGeom>
          <a:noFill/>
        </p:spPr>
        <p:txBody>
          <a:bodyPr wrap="square" rtlCol="0">
            <a:spAutoFit/>
          </a:bodyPr>
          <a:lstStyle/>
          <a:p>
            <a:r>
              <a:rPr lang="en-AU" dirty="0"/>
              <a:t>Yes</a:t>
            </a:r>
          </a:p>
        </p:txBody>
      </p:sp>
      <p:sp>
        <p:nvSpPr>
          <p:cNvPr id="11" name="TextBox 10">
            <a:extLst>
              <a:ext uri="{FF2B5EF4-FFF2-40B4-BE49-F238E27FC236}">
                <a16:creationId xmlns:a16="http://schemas.microsoft.com/office/drawing/2014/main" id="{83000739-254D-4D05-8900-E19654C2015D}"/>
              </a:ext>
            </a:extLst>
          </p:cNvPr>
          <p:cNvSpPr txBox="1"/>
          <p:nvPr/>
        </p:nvSpPr>
        <p:spPr>
          <a:xfrm>
            <a:off x="4826886" y="3025529"/>
            <a:ext cx="706133" cy="369332"/>
          </a:xfrm>
          <a:prstGeom prst="rect">
            <a:avLst/>
          </a:prstGeom>
          <a:noFill/>
        </p:spPr>
        <p:txBody>
          <a:bodyPr wrap="square" rtlCol="0">
            <a:spAutoFit/>
          </a:bodyPr>
          <a:lstStyle/>
          <a:p>
            <a:r>
              <a:rPr lang="en-AU" dirty="0"/>
              <a:t>no</a:t>
            </a:r>
          </a:p>
        </p:txBody>
      </p:sp>
      <p:sp>
        <p:nvSpPr>
          <p:cNvPr id="4" name="TextBox 3">
            <a:extLst>
              <a:ext uri="{FF2B5EF4-FFF2-40B4-BE49-F238E27FC236}">
                <a16:creationId xmlns:a16="http://schemas.microsoft.com/office/drawing/2014/main" id="{B3C17AA2-FE15-4FAD-8CA1-E4D76CFAB0A5}"/>
              </a:ext>
            </a:extLst>
          </p:cNvPr>
          <p:cNvSpPr txBox="1"/>
          <p:nvPr/>
        </p:nvSpPr>
        <p:spPr>
          <a:xfrm>
            <a:off x="7331978" y="1895006"/>
            <a:ext cx="3514987" cy="2308324"/>
          </a:xfrm>
          <a:prstGeom prst="rect">
            <a:avLst/>
          </a:prstGeom>
          <a:noFill/>
        </p:spPr>
        <p:txBody>
          <a:bodyPr wrap="square" rtlCol="0">
            <a:spAutoFit/>
          </a:bodyPr>
          <a:lstStyle/>
          <a:p>
            <a:r>
              <a:rPr lang="en-AU" sz="1600" dirty="0"/>
              <a:t>I am using a blackboard that saves the last seen location of the player which the guards seek towards if the guard sees the play this will always update as long as the player is in the guards radius if the player is not in the radius the guards follow a given path around the prison.</a:t>
            </a:r>
          </a:p>
        </p:txBody>
      </p:sp>
    </p:spTree>
    <p:extLst>
      <p:ext uri="{BB962C8B-B14F-4D97-AF65-F5344CB8AC3E}">
        <p14:creationId xmlns:p14="http://schemas.microsoft.com/office/powerpoint/2010/main" val="1984224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9BB8-8F8C-44F1-97C5-1CAA5D504DCF}"/>
              </a:ext>
            </a:extLst>
          </p:cNvPr>
          <p:cNvSpPr>
            <a:spLocks noGrp="1"/>
          </p:cNvSpPr>
          <p:nvPr>
            <p:ph type="title"/>
          </p:nvPr>
        </p:nvSpPr>
        <p:spPr>
          <a:xfrm>
            <a:off x="2547633" y="204232"/>
            <a:ext cx="8610600" cy="1293028"/>
          </a:xfrm>
        </p:spPr>
        <p:txBody>
          <a:bodyPr>
            <a:normAutofit/>
          </a:bodyPr>
          <a:lstStyle/>
          <a:p>
            <a:r>
              <a:rPr lang="en-AU" dirty="0"/>
              <a:t>				Prison Escape</a:t>
            </a:r>
            <a:br>
              <a:rPr lang="en-AU" dirty="0"/>
            </a:br>
            <a:r>
              <a:rPr lang="en-AU" dirty="0"/>
              <a:t>- Wireframes</a:t>
            </a:r>
          </a:p>
        </p:txBody>
      </p:sp>
      <p:pic>
        <p:nvPicPr>
          <p:cNvPr id="6" name="Picture 5" descr="Graphical user interface, text, application&#10;&#10;Description automatically generated">
            <a:extLst>
              <a:ext uri="{FF2B5EF4-FFF2-40B4-BE49-F238E27FC236}">
                <a16:creationId xmlns:a16="http://schemas.microsoft.com/office/drawing/2014/main" id="{C0254594-5D0A-4EAC-883C-DCF7B0092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45" y="437939"/>
            <a:ext cx="4197175" cy="2534617"/>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253070F8-483B-4258-BB38-CFF72FE84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8064" y="1497260"/>
            <a:ext cx="4197175" cy="2494635"/>
          </a:xfrm>
          <a:prstGeom prst="rect">
            <a:avLst/>
          </a:prstGeom>
        </p:spPr>
      </p:pic>
      <p:pic>
        <p:nvPicPr>
          <p:cNvPr id="10" name="Picture 9" descr="A picture containing shape&#10;&#10;Description automatically generated">
            <a:extLst>
              <a:ext uri="{FF2B5EF4-FFF2-40B4-BE49-F238E27FC236}">
                <a16:creationId xmlns:a16="http://schemas.microsoft.com/office/drawing/2014/main" id="{A8022261-07CA-411C-9A72-025AC95DE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327" y="3737423"/>
            <a:ext cx="4372611" cy="2680199"/>
          </a:xfrm>
          <a:prstGeom prst="rect">
            <a:avLst/>
          </a:prstGeom>
        </p:spPr>
      </p:pic>
      <p:pic>
        <p:nvPicPr>
          <p:cNvPr id="13" name="Picture 12" descr="Diagram&#10;&#10;Description automatically generated">
            <a:extLst>
              <a:ext uri="{FF2B5EF4-FFF2-40B4-BE49-F238E27FC236}">
                <a16:creationId xmlns:a16="http://schemas.microsoft.com/office/drawing/2014/main" id="{1EF542A1-FC2B-46AC-8F62-6FF1026D01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8064" y="4159133"/>
            <a:ext cx="4147329" cy="2494635"/>
          </a:xfrm>
          <a:prstGeom prst="rect">
            <a:avLst/>
          </a:prstGeom>
        </p:spPr>
      </p:pic>
    </p:spTree>
    <p:extLst>
      <p:ext uri="{BB962C8B-B14F-4D97-AF65-F5344CB8AC3E}">
        <p14:creationId xmlns:p14="http://schemas.microsoft.com/office/powerpoint/2010/main" val="39100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9BB8-8F8C-44F1-97C5-1CAA5D504DCF}"/>
              </a:ext>
            </a:extLst>
          </p:cNvPr>
          <p:cNvSpPr>
            <a:spLocks noGrp="1"/>
          </p:cNvSpPr>
          <p:nvPr>
            <p:ph type="title"/>
          </p:nvPr>
        </p:nvSpPr>
        <p:spPr/>
        <p:txBody>
          <a:bodyPr/>
          <a:lstStyle/>
          <a:p>
            <a:r>
              <a:rPr lang="en-AU" dirty="0"/>
              <a:t>				Prison Escape</a:t>
            </a:r>
          </a:p>
        </p:txBody>
      </p:sp>
      <p:grpSp>
        <p:nvGrpSpPr>
          <p:cNvPr id="15" name="Group 14">
            <a:extLst>
              <a:ext uri="{FF2B5EF4-FFF2-40B4-BE49-F238E27FC236}">
                <a16:creationId xmlns:a16="http://schemas.microsoft.com/office/drawing/2014/main" id="{1FB9E5A2-715B-40E7-BE78-286A8FCAC6B7}"/>
              </a:ext>
            </a:extLst>
          </p:cNvPr>
          <p:cNvGrpSpPr/>
          <p:nvPr/>
        </p:nvGrpSpPr>
        <p:grpSpPr>
          <a:xfrm>
            <a:off x="773794" y="2663858"/>
            <a:ext cx="3135616" cy="1527186"/>
            <a:chOff x="683568" y="1968565"/>
            <a:chExt cx="2363251" cy="1273666"/>
          </a:xfrm>
        </p:grpSpPr>
        <p:sp>
          <p:nvSpPr>
            <p:cNvPr id="22" name="Rectangle 21">
              <a:extLst>
                <a:ext uri="{FF2B5EF4-FFF2-40B4-BE49-F238E27FC236}">
                  <a16:creationId xmlns:a16="http://schemas.microsoft.com/office/drawing/2014/main" id="{5C23C3F0-5C95-4B53-A94B-C81838FE71C5}"/>
                </a:ext>
              </a:extLst>
            </p:cNvPr>
            <p:cNvSpPr/>
            <p:nvPr/>
          </p:nvSpPr>
          <p:spPr>
            <a:xfrm rot="18900000">
              <a:off x="2531939" y="2243673"/>
              <a:ext cx="301610" cy="300924"/>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noProof="1">
                  <a:solidFill>
                    <a:schemeClr val="bg1"/>
                  </a:solidFill>
                  <a:latin typeface="Courier New" panose="02070309020205020404" pitchFamily="49" charset="0"/>
                  <a:cs typeface="Courier New" panose="02070309020205020404" pitchFamily="49" charset="0"/>
                </a:rPr>
                <a:t>1-5-4</a:t>
              </a:r>
            </a:p>
          </p:txBody>
        </p:sp>
        <p:sp>
          <p:nvSpPr>
            <p:cNvPr id="23" name="Rectangle 22">
              <a:extLst>
                <a:ext uri="{FF2B5EF4-FFF2-40B4-BE49-F238E27FC236}">
                  <a16:creationId xmlns:a16="http://schemas.microsoft.com/office/drawing/2014/main" id="{488F211D-E29A-4E1D-9779-76307DB4E79E}"/>
                </a:ext>
              </a:extLst>
            </p:cNvPr>
            <p:cNvSpPr/>
            <p:nvPr/>
          </p:nvSpPr>
          <p:spPr>
            <a:xfrm rot="18900000">
              <a:off x="2531939" y="2669243"/>
              <a:ext cx="301610" cy="300924"/>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noProof="1">
                  <a:solidFill>
                    <a:schemeClr val="bg1"/>
                  </a:solidFill>
                  <a:latin typeface="Courier New" panose="02070309020205020404" pitchFamily="49" charset="0"/>
                  <a:cs typeface="Courier New" panose="02070309020205020404" pitchFamily="49" charset="0"/>
                </a:rPr>
                <a:t>1-3</a:t>
              </a:r>
            </a:p>
          </p:txBody>
        </p:sp>
        <p:sp>
          <p:nvSpPr>
            <p:cNvPr id="24" name="Rectangle 23">
              <a:extLst>
                <a:ext uri="{FF2B5EF4-FFF2-40B4-BE49-F238E27FC236}">
                  <a16:creationId xmlns:a16="http://schemas.microsoft.com/office/drawing/2014/main" id="{F995049A-A26A-4DF6-9418-774C6AB54DEE}"/>
                </a:ext>
              </a:extLst>
            </p:cNvPr>
            <p:cNvSpPr/>
            <p:nvPr/>
          </p:nvSpPr>
          <p:spPr>
            <a:xfrm rot="18900000">
              <a:off x="2745209" y="2456459"/>
              <a:ext cx="301610" cy="300924"/>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noProof="1">
                  <a:solidFill>
                    <a:schemeClr val="bg1"/>
                  </a:solidFill>
                  <a:latin typeface="Courier New" panose="02070309020205020404" pitchFamily="49" charset="0"/>
                  <a:cs typeface="Courier New" panose="02070309020205020404" pitchFamily="49" charset="0"/>
                </a:rPr>
                <a:t>1</a:t>
              </a:r>
            </a:p>
          </p:txBody>
        </p:sp>
        <p:sp>
          <p:nvSpPr>
            <p:cNvPr id="31" name="Freeform: Shape 30">
              <a:extLst>
                <a:ext uri="{FF2B5EF4-FFF2-40B4-BE49-F238E27FC236}">
                  <a16:creationId xmlns:a16="http://schemas.microsoft.com/office/drawing/2014/main" id="{B4D1249B-059D-440E-BAF5-77A39A2E186A}"/>
                </a:ext>
              </a:extLst>
            </p:cNvPr>
            <p:cNvSpPr/>
            <p:nvPr/>
          </p:nvSpPr>
          <p:spPr>
            <a:xfrm>
              <a:off x="683568" y="1968565"/>
              <a:ext cx="1999176" cy="425570"/>
            </a:xfrm>
            <a:custGeom>
              <a:avLst/>
              <a:gdLst>
                <a:gd name="connsiteX0" fmla="*/ 3411064 w 3818409"/>
                <a:gd name="connsiteY0" fmla="*/ 0 h 814688"/>
                <a:gd name="connsiteX1" fmla="*/ 3818409 w 3818409"/>
                <a:gd name="connsiteY1" fmla="*/ 407344 h 814688"/>
                <a:gd name="connsiteX2" fmla="*/ 3411064 w 3818409"/>
                <a:gd name="connsiteY2" fmla="*/ 814688 h 814688"/>
                <a:gd name="connsiteX3" fmla="*/ 3410184 w 3818409"/>
                <a:gd name="connsiteY3" fmla="*/ 813808 h 814688"/>
                <a:gd name="connsiteX4" fmla="*/ 0 w 3818409"/>
                <a:gd name="connsiteY4" fmla="*/ 813808 h 814688"/>
                <a:gd name="connsiteX5" fmla="*/ 0 w 3818409"/>
                <a:gd name="connsiteY5" fmla="*/ 0 h 814688"/>
                <a:gd name="connsiteX6" fmla="*/ 3411061 w 3818409"/>
                <a:gd name="connsiteY6" fmla="*/ 0 h 814688"/>
                <a:gd name="connsiteX7" fmla="*/ 3411061 w 3818409"/>
                <a:gd name="connsiteY7" fmla="*/ 3 h 8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8409" h="814688">
                  <a:moveTo>
                    <a:pt x="3411064" y="0"/>
                  </a:moveTo>
                  <a:lnTo>
                    <a:pt x="3818409" y="407344"/>
                  </a:lnTo>
                  <a:lnTo>
                    <a:pt x="3411064" y="814688"/>
                  </a:lnTo>
                  <a:lnTo>
                    <a:pt x="3410184" y="813808"/>
                  </a:lnTo>
                  <a:lnTo>
                    <a:pt x="0" y="813808"/>
                  </a:lnTo>
                  <a:lnTo>
                    <a:pt x="0" y="0"/>
                  </a:lnTo>
                  <a:lnTo>
                    <a:pt x="3411061" y="0"/>
                  </a:lnTo>
                  <a:lnTo>
                    <a:pt x="3411061" y="3"/>
                  </a:lnTo>
                  <a:close/>
                </a:path>
              </a:pathLst>
            </a:cu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r>
                <a:rPr lang="en-US" sz="1000" cap="all" noProof="1">
                  <a:solidFill>
                    <a:schemeClr val="bg1"/>
                  </a:solidFill>
                </a:rPr>
                <a:t>PLAYER</a:t>
              </a:r>
              <a:endParaRPr lang="en-US" sz="1200" cap="all" noProof="1">
                <a:solidFill>
                  <a:schemeClr val="bg1"/>
                </a:solidFill>
              </a:endParaRPr>
            </a:p>
          </p:txBody>
        </p:sp>
        <p:sp>
          <p:nvSpPr>
            <p:cNvPr id="32" name="Freeform: Shape 31">
              <a:extLst>
                <a:ext uri="{FF2B5EF4-FFF2-40B4-BE49-F238E27FC236}">
                  <a16:creationId xmlns:a16="http://schemas.microsoft.com/office/drawing/2014/main" id="{EE6547B0-080C-420B-9486-08F5F662451F}"/>
                </a:ext>
              </a:extLst>
            </p:cNvPr>
            <p:cNvSpPr/>
            <p:nvPr/>
          </p:nvSpPr>
          <p:spPr>
            <a:xfrm>
              <a:off x="694055" y="2816200"/>
              <a:ext cx="1999176" cy="426031"/>
            </a:xfrm>
            <a:custGeom>
              <a:avLst/>
              <a:gdLst>
                <a:gd name="connsiteX0" fmla="*/ 0 w 3818409"/>
                <a:gd name="connsiteY0" fmla="*/ 0 h 815570"/>
                <a:gd name="connsiteX1" fmla="*/ 3411061 w 3818409"/>
                <a:gd name="connsiteY1" fmla="*/ 0 h 815570"/>
                <a:gd name="connsiteX2" fmla="*/ 3411061 w 3818409"/>
                <a:gd name="connsiteY2" fmla="*/ 884 h 815570"/>
                <a:gd name="connsiteX3" fmla="*/ 3411064 w 3818409"/>
                <a:gd name="connsiteY3" fmla="*/ 881 h 815570"/>
                <a:gd name="connsiteX4" fmla="*/ 3818409 w 3818409"/>
                <a:gd name="connsiteY4" fmla="*/ 408225 h 815570"/>
                <a:gd name="connsiteX5" fmla="*/ 3411064 w 3818409"/>
                <a:gd name="connsiteY5" fmla="*/ 815570 h 815570"/>
                <a:gd name="connsiteX6" fmla="*/ 3409303 w 3818409"/>
                <a:gd name="connsiteY6" fmla="*/ 813808 h 815570"/>
                <a:gd name="connsiteX7" fmla="*/ 0 w 3818409"/>
                <a:gd name="connsiteY7" fmla="*/ 813808 h 815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8409" h="815570">
                  <a:moveTo>
                    <a:pt x="0" y="0"/>
                  </a:moveTo>
                  <a:lnTo>
                    <a:pt x="3411061" y="0"/>
                  </a:lnTo>
                  <a:lnTo>
                    <a:pt x="3411061" y="884"/>
                  </a:lnTo>
                  <a:lnTo>
                    <a:pt x="3411064" y="881"/>
                  </a:lnTo>
                  <a:lnTo>
                    <a:pt x="3818409" y="408225"/>
                  </a:lnTo>
                  <a:lnTo>
                    <a:pt x="3411064" y="815570"/>
                  </a:lnTo>
                  <a:lnTo>
                    <a:pt x="3409303" y="813808"/>
                  </a:lnTo>
                  <a:lnTo>
                    <a:pt x="0" y="813808"/>
                  </a:lnTo>
                  <a:close/>
                </a:path>
              </a:pathLst>
            </a:cu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r>
                <a:rPr lang="en-US" sz="1000" cap="all" noProof="1">
                  <a:solidFill>
                    <a:schemeClr val="bg1"/>
                  </a:solidFill>
                </a:rPr>
                <a:t>Guard</a:t>
              </a:r>
            </a:p>
          </p:txBody>
        </p:sp>
      </p:grpSp>
      <p:graphicFrame>
        <p:nvGraphicFramePr>
          <p:cNvPr id="65" name="Table 8">
            <a:extLst>
              <a:ext uri="{FF2B5EF4-FFF2-40B4-BE49-F238E27FC236}">
                <a16:creationId xmlns:a16="http://schemas.microsoft.com/office/drawing/2014/main" id="{2CF5DBF4-8885-4E9F-961F-87BDFC6B0A3B}"/>
              </a:ext>
            </a:extLst>
          </p:cNvPr>
          <p:cNvGraphicFramePr>
            <a:graphicFrameLocks noGrp="1"/>
          </p:cNvGraphicFramePr>
          <p:nvPr>
            <p:extLst>
              <p:ext uri="{D42A27DB-BD31-4B8C-83A1-F6EECF244321}">
                <p14:modId xmlns:p14="http://schemas.microsoft.com/office/powerpoint/2010/main" val="386117686"/>
              </p:ext>
            </p:extLst>
          </p:nvPr>
        </p:nvGraphicFramePr>
        <p:xfrm>
          <a:off x="6828750" y="2510385"/>
          <a:ext cx="4296099" cy="1865612"/>
        </p:xfrm>
        <a:graphic>
          <a:graphicData uri="http://schemas.openxmlformats.org/drawingml/2006/table">
            <a:tbl>
              <a:tblPr firstRow="1" bandRow="1">
                <a:tableStyleId>{5C22544A-7EE6-4342-B048-85BDC9FD1C3A}</a:tableStyleId>
              </a:tblPr>
              <a:tblGrid>
                <a:gridCol w="610198">
                  <a:extLst>
                    <a:ext uri="{9D8B030D-6E8A-4147-A177-3AD203B41FA5}">
                      <a16:colId xmlns:a16="http://schemas.microsoft.com/office/drawing/2014/main" val="1957289238"/>
                    </a:ext>
                  </a:extLst>
                </a:gridCol>
                <a:gridCol w="3685901">
                  <a:extLst>
                    <a:ext uri="{9D8B030D-6E8A-4147-A177-3AD203B41FA5}">
                      <a16:colId xmlns:a16="http://schemas.microsoft.com/office/drawing/2014/main" val="605603035"/>
                    </a:ext>
                  </a:extLst>
                </a:gridCol>
              </a:tblGrid>
              <a:tr h="266516">
                <a:tc>
                  <a:txBody>
                    <a:bodyPr/>
                    <a:lstStyle/>
                    <a:p>
                      <a:pPr algn="ctr"/>
                      <a:endParaRPr lang="en-AU" sz="1000" b="1" dirty="0">
                        <a:ln>
                          <a:noFill/>
                        </a:ln>
                        <a:solidFill>
                          <a:schemeClr val="tx1"/>
                        </a:solidFill>
                      </a:endParaRP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AU" sz="1000" b="1" dirty="0">
                          <a:ln>
                            <a:noFill/>
                          </a:ln>
                          <a:solidFill>
                            <a:schemeClr val="tx1"/>
                          </a:solidFill>
                        </a:rPr>
                        <a:t>//TODO add actions</a:t>
                      </a: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6205572"/>
                  </a:ext>
                </a:extLst>
              </a:tr>
              <a:tr h="266516">
                <a:tc>
                  <a:txBody>
                    <a:bodyPr/>
                    <a:lstStyle/>
                    <a:p>
                      <a:pPr algn="ctr"/>
                      <a:r>
                        <a:rPr lang="en-AU" sz="1000" dirty="0">
                          <a:ln>
                            <a:noFill/>
                          </a:ln>
                          <a:solidFill>
                            <a:schemeClr val="tx1"/>
                          </a:solidFill>
                        </a:rPr>
                        <a:t>-</a:t>
                      </a: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AU" sz="1000" dirty="0">
                          <a:ln>
                            <a:noFill/>
                          </a:ln>
                          <a:solidFill>
                            <a:schemeClr val="tx1"/>
                          </a:solidFill>
                        </a:rPr>
                        <a:t>Nothing</a:t>
                      </a: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0312291"/>
                  </a:ext>
                </a:extLst>
              </a:tr>
              <a:tr h="266516">
                <a:tc>
                  <a:txBody>
                    <a:bodyPr/>
                    <a:lstStyle/>
                    <a:p>
                      <a:pPr algn="ctr"/>
                      <a:r>
                        <a:rPr lang="en-AU" sz="1000" dirty="0">
                          <a:ln>
                            <a:noFill/>
                          </a:ln>
                          <a:solidFill>
                            <a:schemeClr val="tx1"/>
                          </a:solidFill>
                        </a:rPr>
                        <a:t>1</a:t>
                      </a: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AU" sz="1000" dirty="0">
                          <a:ln>
                            <a:noFill/>
                          </a:ln>
                          <a:solidFill>
                            <a:schemeClr val="tx1"/>
                          </a:solidFill>
                        </a:rPr>
                        <a:t>Plays Sound (Didn’t get around to it)</a:t>
                      </a: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7535218"/>
                  </a:ext>
                </a:extLst>
              </a:tr>
              <a:tr h="266516">
                <a:tc>
                  <a:txBody>
                    <a:bodyPr/>
                    <a:lstStyle/>
                    <a:p>
                      <a:pPr algn="ctr"/>
                      <a:r>
                        <a:rPr lang="en-AU" sz="1000" dirty="0">
                          <a:ln>
                            <a:noFill/>
                          </a:ln>
                          <a:solidFill>
                            <a:schemeClr val="tx1"/>
                          </a:solidFill>
                        </a:rPr>
                        <a:t>2</a:t>
                      </a: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AU" sz="1000" dirty="0">
                          <a:ln>
                            <a:noFill/>
                          </a:ln>
                          <a:solidFill>
                            <a:schemeClr val="tx1"/>
                          </a:solidFill>
                        </a:rPr>
                        <a:t>Flee</a:t>
                      </a: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678446"/>
                  </a:ext>
                </a:extLst>
              </a:tr>
              <a:tr h="266516">
                <a:tc>
                  <a:txBody>
                    <a:bodyPr/>
                    <a:lstStyle/>
                    <a:p>
                      <a:pPr algn="ctr"/>
                      <a:r>
                        <a:rPr lang="en-AU" sz="1000" dirty="0">
                          <a:ln>
                            <a:noFill/>
                          </a:ln>
                          <a:solidFill>
                            <a:schemeClr val="tx1"/>
                          </a:solidFill>
                        </a:rPr>
                        <a:t>3</a:t>
                      </a: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AU" sz="1000" dirty="0">
                          <a:ln>
                            <a:noFill/>
                          </a:ln>
                          <a:solidFill>
                            <a:schemeClr val="tx1"/>
                          </a:solidFill>
                        </a:rPr>
                        <a:t>Follow Path</a:t>
                      </a: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7374608"/>
                  </a:ext>
                </a:extLst>
              </a:tr>
              <a:tr h="266516">
                <a:tc>
                  <a:txBody>
                    <a:bodyPr/>
                    <a:lstStyle/>
                    <a:p>
                      <a:pPr algn="ctr"/>
                      <a:r>
                        <a:rPr lang="en-AU" sz="1000" dirty="0">
                          <a:ln>
                            <a:noFill/>
                          </a:ln>
                          <a:solidFill>
                            <a:schemeClr val="tx1"/>
                          </a:solidFill>
                        </a:rPr>
                        <a:t>4</a:t>
                      </a: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AU" sz="1000" dirty="0">
                          <a:ln>
                            <a:noFill/>
                          </a:ln>
                          <a:solidFill>
                            <a:schemeClr val="tx1"/>
                          </a:solidFill>
                        </a:rPr>
                        <a:t>Seek</a:t>
                      </a: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7891114"/>
                  </a:ext>
                </a:extLst>
              </a:tr>
              <a:tr h="266516">
                <a:tc>
                  <a:txBody>
                    <a:bodyPr/>
                    <a:lstStyle/>
                    <a:p>
                      <a:pPr algn="ctr"/>
                      <a:r>
                        <a:rPr lang="en-AU" sz="1000" dirty="0">
                          <a:ln>
                            <a:noFill/>
                          </a:ln>
                          <a:solidFill>
                            <a:schemeClr val="tx1"/>
                          </a:solidFill>
                        </a:rPr>
                        <a:t>5</a:t>
                      </a: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AU" sz="1000" dirty="0">
                          <a:ln>
                            <a:noFill/>
                          </a:ln>
                          <a:solidFill>
                            <a:schemeClr val="tx1"/>
                          </a:solidFill>
                        </a:rPr>
                        <a:t>Resolve collision</a:t>
                      </a:r>
                    </a:p>
                  </a:txBody>
                  <a:tcPr marL="40825" marR="40825" marT="20413" marB="2041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5351735"/>
                  </a:ext>
                </a:extLst>
              </a:tr>
            </a:tbl>
          </a:graphicData>
        </a:graphic>
      </p:graphicFrame>
      <p:sp>
        <p:nvSpPr>
          <p:cNvPr id="69" name="TextBox 68">
            <a:extLst>
              <a:ext uri="{FF2B5EF4-FFF2-40B4-BE49-F238E27FC236}">
                <a16:creationId xmlns:a16="http://schemas.microsoft.com/office/drawing/2014/main" id="{4A964F54-A4A0-4932-8E4E-7D7C17FBF82C}"/>
              </a:ext>
            </a:extLst>
          </p:cNvPr>
          <p:cNvSpPr txBox="1"/>
          <p:nvPr/>
        </p:nvSpPr>
        <p:spPr>
          <a:xfrm>
            <a:off x="1250349" y="1379145"/>
            <a:ext cx="1912729" cy="523220"/>
          </a:xfrm>
          <a:prstGeom prst="rect">
            <a:avLst/>
          </a:prstGeom>
          <a:noFill/>
        </p:spPr>
        <p:txBody>
          <a:bodyPr wrap="square">
            <a:spAutoFit/>
          </a:bodyPr>
          <a:lstStyle/>
          <a:p>
            <a:r>
              <a:rPr lang="en-US" sz="2800" dirty="0"/>
              <a:t>Collisions</a:t>
            </a:r>
            <a:endParaRPr lang="en-AU" sz="2800" dirty="0"/>
          </a:p>
        </p:txBody>
      </p:sp>
    </p:spTree>
    <p:extLst>
      <p:ext uri="{BB962C8B-B14F-4D97-AF65-F5344CB8AC3E}">
        <p14:creationId xmlns:p14="http://schemas.microsoft.com/office/powerpoint/2010/main" val="1926836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9BB8-8F8C-44F1-97C5-1CAA5D504DCF}"/>
              </a:ext>
            </a:extLst>
          </p:cNvPr>
          <p:cNvSpPr>
            <a:spLocks noGrp="1"/>
          </p:cNvSpPr>
          <p:nvPr>
            <p:ph type="title"/>
          </p:nvPr>
        </p:nvSpPr>
        <p:spPr/>
        <p:txBody>
          <a:bodyPr/>
          <a:lstStyle/>
          <a:p>
            <a:r>
              <a:rPr lang="en-AU" dirty="0"/>
              <a:t>				Prison Escape</a:t>
            </a:r>
            <a:br>
              <a:rPr lang="en-AU" dirty="0"/>
            </a:br>
            <a:r>
              <a:rPr lang="en-AU" dirty="0"/>
              <a:t>- Stretch Goals</a:t>
            </a:r>
          </a:p>
        </p:txBody>
      </p:sp>
      <p:sp>
        <p:nvSpPr>
          <p:cNvPr id="3" name="Content Placeholder 2">
            <a:extLst>
              <a:ext uri="{FF2B5EF4-FFF2-40B4-BE49-F238E27FC236}">
                <a16:creationId xmlns:a16="http://schemas.microsoft.com/office/drawing/2014/main" id="{4C982ACC-396C-4124-8A4E-F82FE3819978}"/>
              </a:ext>
            </a:extLst>
          </p:cNvPr>
          <p:cNvSpPr>
            <a:spLocks noGrp="1"/>
          </p:cNvSpPr>
          <p:nvPr>
            <p:ph idx="1"/>
          </p:nvPr>
        </p:nvSpPr>
        <p:spPr/>
        <p:txBody>
          <a:bodyPr/>
          <a:lstStyle/>
          <a:p>
            <a:r>
              <a:rPr lang="en-AU" dirty="0"/>
              <a:t>Cameras</a:t>
            </a:r>
          </a:p>
          <a:p>
            <a:r>
              <a:rPr lang="en-AU" dirty="0"/>
              <a:t>Bullets</a:t>
            </a:r>
          </a:p>
          <a:p>
            <a:r>
              <a:rPr lang="en-AU" dirty="0"/>
              <a:t>Time base tasks</a:t>
            </a:r>
          </a:p>
        </p:txBody>
      </p:sp>
    </p:spTree>
    <p:extLst>
      <p:ext uri="{BB962C8B-B14F-4D97-AF65-F5344CB8AC3E}">
        <p14:creationId xmlns:p14="http://schemas.microsoft.com/office/powerpoint/2010/main" val="1938957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C87D-894A-46A6-BC31-6BAA86CE6B5A}"/>
              </a:ext>
            </a:extLst>
          </p:cNvPr>
          <p:cNvSpPr>
            <a:spLocks noGrp="1"/>
          </p:cNvSpPr>
          <p:nvPr>
            <p:ph type="title"/>
          </p:nvPr>
        </p:nvSpPr>
        <p:spPr/>
        <p:txBody>
          <a:bodyPr/>
          <a:lstStyle/>
          <a:p>
            <a:r>
              <a:rPr lang="en-AU" dirty="0"/>
              <a:t>				Prison Escape</a:t>
            </a:r>
            <a:br>
              <a:rPr lang="en-AU" dirty="0"/>
            </a:br>
            <a:r>
              <a:rPr lang="en-AU" dirty="0"/>
              <a:t>- Cameras</a:t>
            </a:r>
          </a:p>
        </p:txBody>
      </p:sp>
      <p:sp>
        <p:nvSpPr>
          <p:cNvPr id="3" name="Content Placeholder 2">
            <a:extLst>
              <a:ext uri="{FF2B5EF4-FFF2-40B4-BE49-F238E27FC236}">
                <a16:creationId xmlns:a16="http://schemas.microsoft.com/office/drawing/2014/main" id="{5F872C07-4CD1-4C2E-903E-60977B6B1501}"/>
              </a:ext>
            </a:extLst>
          </p:cNvPr>
          <p:cNvSpPr>
            <a:spLocks noGrp="1"/>
          </p:cNvSpPr>
          <p:nvPr>
            <p:ph idx="1"/>
          </p:nvPr>
        </p:nvSpPr>
        <p:spPr/>
        <p:txBody>
          <a:bodyPr/>
          <a:lstStyle/>
          <a:p>
            <a:r>
              <a:rPr lang="en-AU" dirty="0"/>
              <a:t>Stretch Goal</a:t>
            </a:r>
          </a:p>
          <a:p>
            <a:endParaRPr lang="en-AU" dirty="0"/>
          </a:p>
          <a:p>
            <a:pPr lvl="1"/>
            <a:r>
              <a:rPr lang="en-AU" dirty="0"/>
              <a:t>Tasks // TODO</a:t>
            </a:r>
          </a:p>
          <a:p>
            <a:pPr lvl="1"/>
            <a:r>
              <a:rPr lang="en-AU" dirty="0"/>
              <a:t>Behaviours // TODO</a:t>
            </a:r>
          </a:p>
          <a:p>
            <a:pPr lvl="1"/>
            <a:r>
              <a:rPr lang="en-AU" dirty="0"/>
              <a:t>Aim</a:t>
            </a:r>
          </a:p>
          <a:p>
            <a:pPr lvl="1"/>
            <a:r>
              <a:rPr lang="en-AU" dirty="0"/>
              <a:t>R</a:t>
            </a:r>
            <a:r>
              <a:rPr lang="en-AU" sz="2600" dirty="0"/>
              <a:t>outine</a:t>
            </a:r>
            <a:endParaRPr lang="en-AU" dirty="0"/>
          </a:p>
          <a:p>
            <a:endParaRPr lang="en-AU" dirty="0"/>
          </a:p>
        </p:txBody>
      </p:sp>
    </p:spTree>
    <p:extLst>
      <p:ext uri="{BB962C8B-B14F-4D97-AF65-F5344CB8AC3E}">
        <p14:creationId xmlns:p14="http://schemas.microsoft.com/office/powerpoint/2010/main" val="166196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0693-9E6B-4E00-9EB9-EF0B2522A8A9}"/>
              </a:ext>
            </a:extLst>
          </p:cNvPr>
          <p:cNvSpPr>
            <a:spLocks noGrp="1"/>
          </p:cNvSpPr>
          <p:nvPr>
            <p:ph type="title"/>
          </p:nvPr>
        </p:nvSpPr>
        <p:spPr/>
        <p:txBody>
          <a:bodyPr/>
          <a:lstStyle/>
          <a:p>
            <a:r>
              <a:rPr lang="en-AU" dirty="0"/>
              <a:t>				Prison Escape</a:t>
            </a:r>
            <a:br>
              <a:rPr lang="en-AU" dirty="0"/>
            </a:br>
            <a:r>
              <a:rPr lang="en-AU" dirty="0"/>
              <a:t>- About / Pitch</a:t>
            </a:r>
          </a:p>
        </p:txBody>
      </p:sp>
      <p:sp>
        <p:nvSpPr>
          <p:cNvPr id="3" name="Content Placeholder 2">
            <a:extLst>
              <a:ext uri="{FF2B5EF4-FFF2-40B4-BE49-F238E27FC236}">
                <a16:creationId xmlns:a16="http://schemas.microsoft.com/office/drawing/2014/main" id="{06C99603-68F1-492F-9571-F4B4B31EC496}"/>
              </a:ext>
            </a:extLst>
          </p:cNvPr>
          <p:cNvSpPr>
            <a:spLocks noGrp="1"/>
          </p:cNvSpPr>
          <p:nvPr>
            <p:ph idx="1"/>
          </p:nvPr>
        </p:nvSpPr>
        <p:spPr/>
        <p:txBody>
          <a:bodyPr vert="horz" lIns="91440" tIns="45720" rIns="91440" bIns="45720" rtlCol="0" anchor="t">
            <a:normAutofit/>
          </a:bodyPr>
          <a:lstStyle/>
          <a:p>
            <a:r>
              <a:rPr lang="en-AU" dirty="0"/>
              <a:t>You’re a prisoner trying to escape without being caught by the guards. You've found 2 switches that you use to escape but you must avoid being seen as you try to escape.</a:t>
            </a:r>
          </a:p>
          <a:p>
            <a:endParaRPr lang="en-AU" dirty="0"/>
          </a:p>
          <a:p>
            <a:r>
              <a:rPr lang="en-AU" dirty="0"/>
              <a:t>The main aim of the game will be for the player to escape the prison without being caught by the guards the way he escapes is by flipping the switch in the guard room to open the main door if caught by the guards it will add time to the clock.</a:t>
            </a:r>
          </a:p>
        </p:txBody>
      </p:sp>
    </p:spTree>
    <p:extLst>
      <p:ext uri="{BB962C8B-B14F-4D97-AF65-F5344CB8AC3E}">
        <p14:creationId xmlns:p14="http://schemas.microsoft.com/office/powerpoint/2010/main" val="237942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5F0B-9612-475D-9E53-2F0CCE397B92}"/>
              </a:ext>
            </a:extLst>
          </p:cNvPr>
          <p:cNvSpPr>
            <a:spLocks noGrp="1"/>
          </p:cNvSpPr>
          <p:nvPr>
            <p:ph type="title"/>
          </p:nvPr>
        </p:nvSpPr>
        <p:spPr/>
        <p:txBody>
          <a:bodyPr/>
          <a:lstStyle/>
          <a:p>
            <a:r>
              <a:rPr lang="en-AU" dirty="0"/>
              <a:t>				Prison Escape</a:t>
            </a:r>
            <a:br>
              <a:rPr lang="en-AU" dirty="0"/>
            </a:br>
            <a:r>
              <a:rPr lang="en-AU" dirty="0"/>
              <a:t>- Entities</a:t>
            </a:r>
          </a:p>
        </p:txBody>
      </p:sp>
      <p:sp>
        <p:nvSpPr>
          <p:cNvPr id="3" name="Content Placeholder 2">
            <a:extLst>
              <a:ext uri="{FF2B5EF4-FFF2-40B4-BE49-F238E27FC236}">
                <a16:creationId xmlns:a16="http://schemas.microsoft.com/office/drawing/2014/main" id="{3EC3850D-A1A5-42B6-804B-CA4BCC5EB51C}"/>
              </a:ext>
            </a:extLst>
          </p:cNvPr>
          <p:cNvSpPr>
            <a:spLocks noGrp="1"/>
          </p:cNvSpPr>
          <p:nvPr>
            <p:ph idx="1"/>
          </p:nvPr>
        </p:nvSpPr>
        <p:spPr/>
        <p:txBody>
          <a:bodyPr vert="horz" lIns="91440" tIns="45720" rIns="91440" bIns="45720" rtlCol="0" anchor="t">
            <a:normAutofit/>
          </a:bodyPr>
          <a:lstStyle/>
          <a:p>
            <a:r>
              <a:rPr lang="en-AU" dirty="0"/>
              <a:t>Guards</a:t>
            </a:r>
          </a:p>
          <a:p>
            <a:pPr lvl="1"/>
            <a:r>
              <a:rPr lang="en-AU" sz="1800" dirty="0"/>
              <a:t>Guards will follow the given path unless the player is seen</a:t>
            </a:r>
          </a:p>
          <a:p>
            <a:r>
              <a:rPr lang="en-AU" dirty="0"/>
              <a:t>Player</a:t>
            </a:r>
          </a:p>
          <a:p>
            <a:pPr lvl="1"/>
            <a:r>
              <a:rPr lang="en-AU" sz="1800" dirty="0"/>
              <a:t>Needs to interact with the switch in the guard room to open door to escape.</a:t>
            </a:r>
          </a:p>
          <a:p>
            <a:pPr lvl="1"/>
            <a:r>
              <a:rPr lang="en-AU" sz="1800" dirty="0"/>
              <a:t>Be in the right room at the right time to make guards happy.</a:t>
            </a:r>
          </a:p>
        </p:txBody>
      </p:sp>
      <p:pic>
        <p:nvPicPr>
          <p:cNvPr id="5" name="Picture 4" descr="A picture containing text, clipart, silhouette&#10;&#10;Description automatically generated">
            <a:extLst>
              <a:ext uri="{FF2B5EF4-FFF2-40B4-BE49-F238E27FC236}">
                <a16:creationId xmlns:a16="http://schemas.microsoft.com/office/drawing/2014/main" id="{FF53590D-D3E8-4EF2-BE83-002514493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553" y="4842371"/>
            <a:ext cx="1307883" cy="1525863"/>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B31C8C6B-5D0F-4CFC-9121-1DA6DA75A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158" y="4956797"/>
            <a:ext cx="1217011" cy="1419846"/>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0F884572-170F-4139-B81B-B9EF9EE3ED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120" y="354331"/>
            <a:ext cx="4876800" cy="1181100"/>
          </a:xfrm>
          <a:prstGeom prst="rect">
            <a:avLst/>
          </a:prstGeom>
        </p:spPr>
      </p:pic>
      <p:sp>
        <p:nvSpPr>
          <p:cNvPr id="10" name="TextBox 9">
            <a:extLst>
              <a:ext uri="{FF2B5EF4-FFF2-40B4-BE49-F238E27FC236}">
                <a16:creationId xmlns:a16="http://schemas.microsoft.com/office/drawing/2014/main" id="{5D756701-D517-48B9-8CEC-23C0DAB53ED2}"/>
              </a:ext>
            </a:extLst>
          </p:cNvPr>
          <p:cNvSpPr txBox="1"/>
          <p:nvPr/>
        </p:nvSpPr>
        <p:spPr>
          <a:xfrm>
            <a:off x="1111141" y="6368234"/>
            <a:ext cx="1005840" cy="369332"/>
          </a:xfrm>
          <a:prstGeom prst="rect">
            <a:avLst/>
          </a:prstGeom>
          <a:noFill/>
        </p:spPr>
        <p:txBody>
          <a:bodyPr wrap="square" rtlCol="0">
            <a:spAutoFit/>
          </a:bodyPr>
          <a:lstStyle/>
          <a:p>
            <a:r>
              <a:rPr lang="en-AU" dirty="0"/>
              <a:t>Player</a:t>
            </a:r>
          </a:p>
        </p:txBody>
      </p:sp>
      <p:sp>
        <p:nvSpPr>
          <p:cNvPr id="11" name="TextBox 10">
            <a:extLst>
              <a:ext uri="{FF2B5EF4-FFF2-40B4-BE49-F238E27FC236}">
                <a16:creationId xmlns:a16="http://schemas.microsoft.com/office/drawing/2014/main" id="{3EBC705B-1210-4352-A6FA-01689D0764E0}"/>
              </a:ext>
            </a:extLst>
          </p:cNvPr>
          <p:cNvSpPr txBox="1"/>
          <p:nvPr/>
        </p:nvSpPr>
        <p:spPr>
          <a:xfrm>
            <a:off x="2674329" y="6376643"/>
            <a:ext cx="1005840" cy="369332"/>
          </a:xfrm>
          <a:prstGeom prst="rect">
            <a:avLst/>
          </a:prstGeom>
          <a:noFill/>
        </p:spPr>
        <p:txBody>
          <a:bodyPr wrap="square" rtlCol="0">
            <a:spAutoFit/>
          </a:bodyPr>
          <a:lstStyle/>
          <a:p>
            <a:r>
              <a:rPr lang="en-AU" dirty="0"/>
              <a:t>Guard</a:t>
            </a:r>
          </a:p>
        </p:txBody>
      </p:sp>
    </p:spTree>
    <p:extLst>
      <p:ext uri="{BB962C8B-B14F-4D97-AF65-F5344CB8AC3E}">
        <p14:creationId xmlns:p14="http://schemas.microsoft.com/office/powerpoint/2010/main" val="18306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D808-CB0B-4B43-A70E-E22338E985BE}"/>
              </a:ext>
            </a:extLst>
          </p:cNvPr>
          <p:cNvSpPr>
            <a:spLocks noGrp="1"/>
          </p:cNvSpPr>
          <p:nvPr>
            <p:ph type="title"/>
          </p:nvPr>
        </p:nvSpPr>
        <p:spPr/>
        <p:txBody>
          <a:bodyPr/>
          <a:lstStyle/>
          <a:p>
            <a:r>
              <a:rPr lang="en-AU" dirty="0"/>
              <a:t>				Prison Escape</a:t>
            </a:r>
            <a:br>
              <a:rPr lang="en-AU" dirty="0"/>
            </a:br>
            <a:r>
              <a:rPr lang="en-AU" dirty="0"/>
              <a:t>- Player</a:t>
            </a:r>
          </a:p>
        </p:txBody>
      </p:sp>
      <p:sp>
        <p:nvSpPr>
          <p:cNvPr id="3" name="Content Placeholder 2">
            <a:extLst>
              <a:ext uri="{FF2B5EF4-FFF2-40B4-BE49-F238E27FC236}">
                <a16:creationId xmlns:a16="http://schemas.microsoft.com/office/drawing/2014/main" id="{DE01418E-51C7-4870-92A4-9EF5128311D2}"/>
              </a:ext>
            </a:extLst>
          </p:cNvPr>
          <p:cNvSpPr>
            <a:spLocks noGrp="1"/>
          </p:cNvSpPr>
          <p:nvPr>
            <p:ph idx="1"/>
          </p:nvPr>
        </p:nvSpPr>
        <p:spPr/>
        <p:txBody>
          <a:bodyPr/>
          <a:lstStyle/>
          <a:p>
            <a:r>
              <a:rPr lang="en-AU" dirty="0"/>
              <a:t>Tasks</a:t>
            </a:r>
          </a:p>
          <a:p>
            <a:pPr lvl="1"/>
            <a:r>
              <a:rPr lang="en-AU" dirty="0"/>
              <a:t>Has 2 Tasks to flip the 2 switches to open the doors to escape</a:t>
            </a:r>
          </a:p>
          <a:p>
            <a:pPr lvl="1"/>
            <a:r>
              <a:rPr lang="en-AU" dirty="0"/>
              <a:t>Has 1 core task and that is to escape</a:t>
            </a:r>
          </a:p>
          <a:p>
            <a:r>
              <a:rPr lang="en-AU" dirty="0"/>
              <a:t>Behaviours</a:t>
            </a:r>
          </a:p>
          <a:p>
            <a:pPr lvl="1"/>
            <a:r>
              <a:rPr lang="en-AU" dirty="0"/>
              <a:t>Controlled by W A S D to move around the map</a:t>
            </a:r>
          </a:p>
          <a:p>
            <a:r>
              <a:rPr lang="en-AU" dirty="0"/>
              <a:t>Aim</a:t>
            </a:r>
          </a:p>
          <a:p>
            <a:pPr lvl="1"/>
            <a:r>
              <a:rPr lang="en-AU" dirty="0"/>
              <a:t>To escape the prison without being caught by the guards</a:t>
            </a:r>
          </a:p>
          <a:p>
            <a:pPr marL="0" indent="0">
              <a:buNone/>
            </a:pPr>
            <a:endParaRPr lang="en-AU" dirty="0"/>
          </a:p>
        </p:txBody>
      </p:sp>
      <p:pic>
        <p:nvPicPr>
          <p:cNvPr id="5" name="Picture 4" descr="A picture containing text, clipart, silhouette&#10;&#10;Description automatically generated">
            <a:extLst>
              <a:ext uri="{FF2B5EF4-FFF2-40B4-BE49-F238E27FC236}">
                <a16:creationId xmlns:a16="http://schemas.microsoft.com/office/drawing/2014/main" id="{0D34445D-43F3-437F-B43A-89D15C976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650" y="2418210"/>
            <a:ext cx="3257550" cy="3800475"/>
          </a:xfrm>
          <a:prstGeom prst="rect">
            <a:avLst/>
          </a:prstGeom>
        </p:spPr>
      </p:pic>
    </p:spTree>
    <p:extLst>
      <p:ext uri="{BB962C8B-B14F-4D97-AF65-F5344CB8AC3E}">
        <p14:creationId xmlns:p14="http://schemas.microsoft.com/office/powerpoint/2010/main" val="338350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C87D-894A-46A6-BC31-6BAA86CE6B5A}"/>
              </a:ext>
            </a:extLst>
          </p:cNvPr>
          <p:cNvSpPr>
            <a:spLocks noGrp="1"/>
          </p:cNvSpPr>
          <p:nvPr>
            <p:ph type="title"/>
          </p:nvPr>
        </p:nvSpPr>
        <p:spPr/>
        <p:txBody>
          <a:bodyPr/>
          <a:lstStyle/>
          <a:p>
            <a:r>
              <a:rPr lang="en-AU" dirty="0"/>
              <a:t>				Prison Escape</a:t>
            </a:r>
            <a:br>
              <a:rPr lang="en-AU" dirty="0"/>
            </a:br>
            <a:r>
              <a:rPr lang="en-AU" dirty="0"/>
              <a:t>- Guard</a:t>
            </a:r>
          </a:p>
        </p:txBody>
      </p:sp>
      <p:sp>
        <p:nvSpPr>
          <p:cNvPr id="3" name="Content Placeholder 2">
            <a:extLst>
              <a:ext uri="{FF2B5EF4-FFF2-40B4-BE49-F238E27FC236}">
                <a16:creationId xmlns:a16="http://schemas.microsoft.com/office/drawing/2014/main" id="{5F872C07-4CD1-4C2E-903E-60977B6B1501}"/>
              </a:ext>
            </a:extLst>
          </p:cNvPr>
          <p:cNvSpPr>
            <a:spLocks noGrp="1"/>
          </p:cNvSpPr>
          <p:nvPr>
            <p:ph idx="1"/>
          </p:nvPr>
        </p:nvSpPr>
        <p:spPr/>
        <p:txBody>
          <a:bodyPr/>
          <a:lstStyle/>
          <a:p>
            <a:r>
              <a:rPr lang="en-AU" dirty="0"/>
              <a:t>Tasks</a:t>
            </a:r>
          </a:p>
          <a:p>
            <a:pPr lvl="1"/>
            <a:r>
              <a:rPr lang="en-AU" dirty="0"/>
              <a:t>Follow the given path and if player is seen seek the last seen location and on arrival if player is not there go back to </a:t>
            </a:r>
            <a:r>
              <a:rPr lang="en-AU" dirty="0" err="1"/>
              <a:t>followpath</a:t>
            </a:r>
            <a:endParaRPr lang="en-AU" dirty="0"/>
          </a:p>
          <a:p>
            <a:r>
              <a:rPr lang="en-AU" dirty="0"/>
              <a:t>Behaviours</a:t>
            </a:r>
          </a:p>
          <a:p>
            <a:pPr lvl="1"/>
            <a:r>
              <a:rPr lang="en-AU" dirty="0"/>
              <a:t>Follow Path Around Prison on a given path</a:t>
            </a:r>
          </a:p>
          <a:p>
            <a:pPr lvl="1"/>
            <a:r>
              <a:rPr lang="en-AU" dirty="0"/>
              <a:t>Seek Player when seen</a:t>
            </a:r>
          </a:p>
          <a:p>
            <a:r>
              <a:rPr lang="en-AU" dirty="0"/>
              <a:t>Aim</a:t>
            </a:r>
          </a:p>
          <a:p>
            <a:pPr lvl="1"/>
            <a:r>
              <a:rPr lang="en-AU" dirty="0"/>
              <a:t>Stop Player from escaping</a:t>
            </a:r>
          </a:p>
        </p:txBody>
      </p:sp>
      <p:pic>
        <p:nvPicPr>
          <p:cNvPr id="5" name="Picture 4" descr="Graphical user interface&#10;&#10;Description automatically generated">
            <a:extLst>
              <a:ext uri="{FF2B5EF4-FFF2-40B4-BE49-F238E27FC236}">
                <a16:creationId xmlns:a16="http://schemas.microsoft.com/office/drawing/2014/main" id="{5FC78AD8-5DEC-4734-BE60-30BDE75D1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450" y="2900362"/>
            <a:ext cx="3257550" cy="3800475"/>
          </a:xfrm>
          <a:prstGeom prst="rect">
            <a:avLst/>
          </a:prstGeom>
        </p:spPr>
      </p:pic>
    </p:spTree>
    <p:extLst>
      <p:ext uri="{BB962C8B-B14F-4D97-AF65-F5344CB8AC3E}">
        <p14:creationId xmlns:p14="http://schemas.microsoft.com/office/powerpoint/2010/main" val="771665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C87D-894A-46A6-BC31-6BAA86CE6B5A}"/>
              </a:ext>
            </a:extLst>
          </p:cNvPr>
          <p:cNvSpPr>
            <a:spLocks noGrp="1"/>
          </p:cNvSpPr>
          <p:nvPr>
            <p:ph type="title"/>
          </p:nvPr>
        </p:nvSpPr>
        <p:spPr/>
        <p:txBody>
          <a:bodyPr/>
          <a:lstStyle/>
          <a:p>
            <a:r>
              <a:rPr lang="en-AU" dirty="0"/>
              <a:t>				Prison Escape</a:t>
            </a:r>
            <a:br>
              <a:rPr lang="en-AU" dirty="0"/>
            </a:br>
            <a:r>
              <a:rPr lang="en-AU" dirty="0"/>
              <a:t>- Movement</a:t>
            </a:r>
          </a:p>
        </p:txBody>
      </p:sp>
      <p:sp>
        <p:nvSpPr>
          <p:cNvPr id="3" name="Content Placeholder 2">
            <a:extLst>
              <a:ext uri="{FF2B5EF4-FFF2-40B4-BE49-F238E27FC236}">
                <a16:creationId xmlns:a16="http://schemas.microsoft.com/office/drawing/2014/main" id="{5F872C07-4CD1-4C2E-903E-60977B6B1501}"/>
              </a:ext>
            </a:extLst>
          </p:cNvPr>
          <p:cNvSpPr>
            <a:spLocks noGrp="1"/>
          </p:cNvSpPr>
          <p:nvPr>
            <p:ph idx="1"/>
          </p:nvPr>
        </p:nvSpPr>
        <p:spPr>
          <a:xfrm>
            <a:off x="457200" y="2816861"/>
            <a:ext cx="4876800" cy="2149422"/>
          </a:xfrm>
        </p:spPr>
        <p:txBody>
          <a:bodyPr/>
          <a:lstStyle/>
          <a:p>
            <a:endParaRPr lang="en-AU" dirty="0"/>
          </a:p>
          <a:p>
            <a:r>
              <a:rPr lang="en-AU" dirty="0"/>
              <a:t>Player (W, A, S, D)</a:t>
            </a:r>
          </a:p>
          <a:p>
            <a:endParaRPr lang="en-AU" dirty="0"/>
          </a:p>
          <a:p>
            <a:r>
              <a:rPr lang="en-AU" dirty="0"/>
              <a:t>Guard (Follow path, Seek, Path)</a:t>
            </a:r>
          </a:p>
        </p:txBody>
      </p:sp>
      <p:pic>
        <p:nvPicPr>
          <p:cNvPr id="1026" name="Picture 2" descr="WASD Movement (Concept) - Giant Bomb">
            <a:extLst>
              <a:ext uri="{FF2B5EF4-FFF2-40B4-BE49-F238E27FC236}">
                <a16:creationId xmlns:a16="http://schemas.microsoft.com/office/drawing/2014/main" id="{226C9B8F-709D-4E95-B1F9-8C1877BD9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684" y="2343307"/>
            <a:ext cx="3660139" cy="3660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85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2E9DD5-2359-4D13-84B5-A520FE5ED786}"/>
              </a:ext>
            </a:extLst>
          </p:cNvPr>
          <p:cNvSpPr/>
          <p:nvPr/>
        </p:nvSpPr>
        <p:spPr>
          <a:xfrm>
            <a:off x="4787900" y="2336800"/>
            <a:ext cx="3771900" cy="37568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E590693-9E6B-4E00-9EB9-EF0B2522A8A9}"/>
              </a:ext>
            </a:extLst>
          </p:cNvPr>
          <p:cNvSpPr>
            <a:spLocks noGrp="1"/>
          </p:cNvSpPr>
          <p:nvPr>
            <p:ph type="title"/>
          </p:nvPr>
        </p:nvSpPr>
        <p:spPr/>
        <p:txBody>
          <a:bodyPr/>
          <a:lstStyle/>
          <a:p>
            <a:r>
              <a:rPr lang="en-AU" dirty="0"/>
              <a:t>				Prison Escape</a:t>
            </a:r>
          </a:p>
        </p:txBody>
      </p:sp>
      <p:sp>
        <p:nvSpPr>
          <p:cNvPr id="15" name="TextBox 14">
            <a:extLst>
              <a:ext uri="{FF2B5EF4-FFF2-40B4-BE49-F238E27FC236}">
                <a16:creationId xmlns:a16="http://schemas.microsoft.com/office/drawing/2014/main" id="{464128B6-E6BA-4E56-8C53-10F6BB9A4A94}"/>
              </a:ext>
            </a:extLst>
          </p:cNvPr>
          <p:cNvSpPr txBox="1"/>
          <p:nvPr/>
        </p:nvSpPr>
        <p:spPr>
          <a:xfrm>
            <a:off x="90693" y="2202206"/>
            <a:ext cx="4584808" cy="3693319"/>
          </a:xfrm>
          <a:prstGeom prst="rect">
            <a:avLst/>
          </a:prstGeom>
          <a:noFill/>
        </p:spPr>
        <p:txBody>
          <a:bodyPr wrap="square" rtlCol="0">
            <a:spAutoFit/>
          </a:bodyPr>
          <a:lstStyle/>
          <a:p>
            <a:r>
              <a:rPr lang="en-AU" dirty="0"/>
              <a:t>Red = Player Spawn</a:t>
            </a:r>
          </a:p>
          <a:p>
            <a:endParaRPr lang="en-AU" dirty="0"/>
          </a:p>
          <a:p>
            <a:r>
              <a:rPr lang="en-AU" dirty="0"/>
              <a:t>Green = Switch 1</a:t>
            </a:r>
          </a:p>
          <a:p>
            <a:endParaRPr lang="en-AU" dirty="0"/>
          </a:p>
          <a:p>
            <a:r>
              <a:rPr lang="en-AU" dirty="0"/>
              <a:t>Purple = Doors that need to be opened </a:t>
            </a:r>
          </a:p>
          <a:p>
            <a:endParaRPr lang="en-AU" dirty="0"/>
          </a:p>
          <a:p>
            <a:r>
              <a:rPr lang="en-AU" dirty="0"/>
              <a:t>Black = Walls</a:t>
            </a:r>
          </a:p>
          <a:p>
            <a:endParaRPr lang="en-AU" dirty="0"/>
          </a:p>
          <a:p>
            <a:r>
              <a:rPr lang="en-AU" dirty="0"/>
              <a:t>Aqua = Guard Spawns</a:t>
            </a:r>
          </a:p>
          <a:p>
            <a:endParaRPr lang="en-AU" dirty="0"/>
          </a:p>
          <a:p>
            <a:r>
              <a:rPr lang="en-AU" dirty="0"/>
              <a:t>Blue = Switch 2</a:t>
            </a:r>
          </a:p>
          <a:p>
            <a:endParaRPr lang="en-AU" dirty="0"/>
          </a:p>
          <a:p>
            <a:r>
              <a:rPr lang="en-AU" dirty="0"/>
              <a:t>Orange = Escape Door</a:t>
            </a:r>
          </a:p>
        </p:txBody>
      </p:sp>
      <p:pic>
        <p:nvPicPr>
          <p:cNvPr id="6" name="Content Placeholder 5" descr="A picture containing text, sign, screenshot&#10;&#10;Description automatically generated">
            <a:extLst>
              <a:ext uri="{FF2B5EF4-FFF2-40B4-BE49-F238E27FC236}">
                <a16:creationId xmlns:a16="http://schemas.microsoft.com/office/drawing/2014/main" id="{D60C6D57-CC18-4499-8E97-4B44CBF29B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2222" y="2510468"/>
            <a:ext cx="3449085" cy="3449085"/>
          </a:xfrm>
        </p:spPr>
      </p:pic>
      <p:pic>
        <p:nvPicPr>
          <p:cNvPr id="4" name="Picture 3" descr="Qr code&#10;&#10;Description automatically generated">
            <a:extLst>
              <a:ext uri="{FF2B5EF4-FFF2-40B4-BE49-F238E27FC236}">
                <a16:creationId xmlns:a16="http://schemas.microsoft.com/office/drawing/2014/main" id="{9ACFE3FC-47C1-4390-A83E-55640265E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298" y="2441661"/>
            <a:ext cx="3547103" cy="3547103"/>
          </a:xfrm>
          <a:prstGeom prst="rect">
            <a:avLst/>
          </a:prstGeom>
        </p:spPr>
      </p:pic>
    </p:spTree>
    <p:extLst>
      <p:ext uri="{BB962C8B-B14F-4D97-AF65-F5344CB8AC3E}">
        <p14:creationId xmlns:p14="http://schemas.microsoft.com/office/powerpoint/2010/main" val="292713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9BB8-8F8C-44F1-97C5-1CAA5D504DCF}"/>
              </a:ext>
            </a:extLst>
          </p:cNvPr>
          <p:cNvSpPr>
            <a:spLocks noGrp="1"/>
          </p:cNvSpPr>
          <p:nvPr>
            <p:ph type="title"/>
          </p:nvPr>
        </p:nvSpPr>
        <p:spPr/>
        <p:txBody>
          <a:bodyPr/>
          <a:lstStyle/>
          <a:p>
            <a:r>
              <a:rPr lang="en-AU" dirty="0"/>
              <a:t>				Prison Escape</a:t>
            </a:r>
            <a:br>
              <a:rPr lang="en-AU" dirty="0"/>
            </a:br>
            <a:r>
              <a:rPr lang="en-AU" dirty="0"/>
              <a:t>- Game States</a:t>
            </a:r>
          </a:p>
        </p:txBody>
      </p:sp>
      <p:sp>
        <p:nvSpPr>
          <p:cNvPr id="3" name="Content Placeholder 2">
            <a:extLst>
              <a:ext uri="{FF2B5EF4-FFF2-40B4-BE49-F238E27FC236}">
                <a16:creationId xmlns:a16="http://schemas.microsoft.com/office/drawing/2014/main" id="{4C982ACC-396C-4124-8A4E-F82FE3819978}"/>
              </a:ext>
            </a:extLst>
          </p:cNvPr>
          <p:cNvSpPr>
            <a:spLocks noGrp="1"/>
          </p:cNvSpPr>
          <p:nvPr>
            <p:ph idx="1"/>
          </p:nvPr>
        </p:nvSpPr>
        <p:spPr/>
        <p:txBody>
          <a:bodyPr/>
          <a:lstStyle/>
          <a:p>
            <a:r>
              <a:rPr lang="en-AU" dirty="0"/>
              <a:t>Menu</a:t>
            </a:r>
          </a:p>
          <a:p>
            <a:r>
              <a:rPr lang="en-AU" dirty="0"/>
              <a:t>Game Screen</a:t>
            </a:r>
          </a:p>
          <a:p>
            <a:r>
              <a:rPr lang="en-AU" dirty="0"/>
              <a:t>Pause Screen</a:t>
            </a:r>
          </a:p>
          <a:p>
            <a:r>
              <a:rPr lang="en-AU" dirty="0"/>
              <a:t>Game Over / Time Taken</a:t>
            </a:r>
          </a:p>
          <a:p>
            <a:endParaRPr lang="en-AU" dirty="0"/>
          </a:p>
        </p:txBody>
      </p:sp>
      <p:sp>
        <p:nvSpPr>
          <p:cNvPr id="5" name="Flowchart: Terminator 4">
            <a:extLst>
              <a:ext uri="{FF2B5EF4-FFF2-40B4-BE49-F238E27FC236}">
                <a16:creationId xmlns:a16="http://schemas.microsoft.com/office/drawing/2014/main" id="{C23D5A15-BA3C-428B-BB21-D5F4CB56E47E}"/>
              </a:ext>
            </a:extLst>
          </p:cNvPr>
          <p:cNvSpPr/>
          <p:nvPr/>
        </p:nvSpPr>
        <p:spPr>
          <a:xfrm>
            <a:off x="6677637" y="2298583"/>
            <a:ext cx="2273416" cy="93956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Menu</a:t>
            </a:r>
          </a:p>
        </p:txBody>
      </p:sp>
      <p:sp>
        <p:nvSpPr>
          <p:cNvPr id="7" name="Flowchart: Terminator 6">
            <a:extLst>
              <a:ext uri="{FF2B5EF4-FFF2-40B4-BE49-F238E27FC236}">
                <a16:creationId xmlns:a16="http://schemas.microsoft.com/office/drawing/2014/main" id="{B06027EA-B95C-4FC4-A8C9-652C284FBB7C}"/>
              </a:ext>
            </a:extLst>
          </p:cNvPr>
          <p:cNvSpPr/>
          <p:nvPr/>
        </p:nvSpPr>
        <p:spPr>
          <a:xfrm>
            <a:off x="6677637" y="3729772"/>
            <a:ext cx="2273416" cy="93956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Game</a:t>
            </a:r>
          </a:p>
        </p:txBody>
      </p:sp>
      <p:sp>
        <p:nvSpPr>
          <p:cNvPr id="8" name="Flowchart: Terminator 7">
            <a:extLst>
              <a:ext uri="{FF2B5EF4-FFF2-40B4-BE49-F238E27FC236}">
                <a16:creationId xmlns:a16="http://schemas.microsoft.com/office/drawing/2014/main" id="{8BBF22DA-9D1D-41EF-BDD4-5DD34E1EA00E}"/>
              </a:ext>
            </a:extLst>
          </p:cNvPr>
          <p:cNvSpPr/>
          <p:nvPr/>
        </p:nvSpPr>
        <p:spPr>
          <a:xfrm>
            <a:off x="6677636" y="5160961"/>
            <a:ext cx="2273416" cy="93956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Game Over</a:t>
            </a:r>
          </a:p>
        </p:txBody>
      </p:sp>
      <p:sp>
        <p:nvSpPr>
          <p:cNvPr id="9" name="Flowchart: Terminator 8">
            <a:extLst>
              <a:ext uri="{FF2B5EF4-FFF2-40B4-BE49-F238E27FC236}">
                <a16:creationId xmlns:a16="http://schemas.microsoft.com/office/drawing/2014/main" id="{1CBB9E50-69BA-45F7-9DF3-82BDF8F67692}"/>
              </a:ext>
            </a:extLst>
          </p:cNvPr>
          <p:cNvSpPr/>
          <p:nvPr/>
        </p:nvSpPr>
        <p:spPr>
          <a:xfrm>
            <a:off x="9416336" y="3722871"/>
            <a:ext cx="2273416" cy="93956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Pause</a:t>
            </a:r>
          </a:p>
        </p:txBody>
      </p:sp>
      <p:cxnSp>
        <p:nvCxnSpPr>
          <p:cNvPr id="12" name="Straight Arrow Connector 11">
            <a:extLst>
              <a:ext uri="{FF2B5EF4-FFF2-40B4-BE49-F238E27FC236}">
                <a16:creationId xmlns:a16="http://schemas.microsoft.com/office/drawing/2014/main" id="{BF2709A4-E588-45FF-A253-3BFC744FDB5B}"/>
              </a:ext>
            </a:extLst>
          </p:cNvPr>
          <p:cNvCxnSpPr>
            <a:stCxn id="5" idx="2"/>
            <a:endCxn id="7" idx="0"/>
          </p:cNvCxnSpPr>
          <p:nvPr/>
        </p:nvCxnSpPr>
        <p:spPr>
          <a:xfrm>
            <a:off x="7814345" y="3238150"/>
            <a:ext cx="0" cy="49162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1E15092-F9B8-4588-B738-C3F56B7DF973}"/>
              </a:ext>
            </a:extLst>
          </p:cNvPr>
          <p:cNvCxnSpPr/>
          <p:nvPr/>
        </p:nvCxnSpPr>
        <p:spPr>
          <a:xfrm>
            <a:off x="7814344" y="4662438"/>
            <a:ext cx="0" cy="49162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FADD4A-6A07-4E0F-BE4C-B5D165F0AB7C}"/>
              </a:ext>
            </a:extLst>
          </p:cNvPr>
          <p:cNvCxnSpPr>
            <a:cxnSpLocks/>
          </p:cNvCxnSpPr>
          <p:nvPr/>
        </p:nvCxnSpPr>
        <p:spPr>
          <a:xfrm rot="-5400000">
            <a:off x="9170525" y="3963254"/>
            <a:ext cx="0" cy="49162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12A91D1-D8C3-45BE-AECD-D01C1E291BC3}"/>
              </a:ext>
            </a:extLst>
          </p:cNvPr>
          <p:cNvCxnSpPr>
            <a:cxnSpLocks/>
            <a:stCxn id="9" idx="0"/>
            <a:endCxn id="5" idx="3"/>
          </p:cNvCxnSpPr>
          <p:nvPr/>
        </p:nvCxnSpPr>
        <p:spPr>
          <a:xfrm rot="16200000" flipV="1">
            <a:off x="9274797" y="2444623"/>
            <a:ext cx="954504" cy="1601991"/>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1719606-96E9-411C-89C3-10431E619C18}"/>
              </a:ext>
            </a:extLst>
          </p:cNvPr>
          <p:cNvCxnSpPr>
            <a:cxnSpLocks/>
            <a:stCxn id="8" idx="1"/>
            <a:endCxn id="5" idx="1"/>
          </p:cNvCxnSpPr>
          <p:nvPr/>
        </p:nvCxnSpPr>
        <p:spPr>
          <a:xfrm rot="10800000" flipH="1">
            <a:off x="6677635" y="2768367"/>
            <a:ext cx="1" cy="2862378"/>
          </a:xfrm>
          <a:prstGeom prst="bentConnector3">
            <a:avLst>
              <a:gd name="adj1" fmla="val -2286000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8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E2AF-2112-44A9-A615-6D41079CC54D}"/>
              </a:ext>
            </a:extLst>
          </p:cNvPr>
          <p:cNvSpPr>
            <a:spLocks noGrp="1"/>
          </p:cNvSpPr>
          <p:nvPr>
            <p:ph type="title"/>
          </p:nvPr>
        </p:nvSpPr>
        <p:spPr/>
        <p:txBody>
          <a:bodyPr/>
          <a:lstStyle/>
          <a:p>
            <a:r>
              <a:rPr lang="en-AU" dirty="0"/>
              <a:t>Prison Escape</a:t>
            </a:r>
            <a:br>
              <a:rPr lang="en-AU" dirty="0"/>
            </a:br>
            <a:r>
              <a:rPr lang="en-AU" dirty="0"/>
              <a:t>- Menu</a:t>
            </a:r>
          </a:p>
        </p:txBody>
      </p:sp>
      <p:sp>
        <p:nvSpPr>
          <p:cNvPr id="3" name="Content Placeholder 2">
            <a:extLst>
              <a:ext uri="{FF2B5EF4-FFF2-40B4-BE49-F238E27FC236}">
                <a16:creationId xmlns:a16="http://schemas.microsoft.com/office/drawing/2014/main" id="{9889E84C-B45A-471A-91C0-4BA6FFE6A05F}"/>
              </a:ext>
            </a:extLst>
          </p:cNvPr>
          <p:cNvSpPr>
            <a:spLocks noGrp="1"/>
          </p:cNvSpPr>
          <p:nvPr>
            <p:ph idx="1"/>
          </p:nvPr>
        </p:nvSpPr>
        <p:spPr/>
        <p:txBody>
          <a:bodyPr/>
          <a:lstStyle/>
          <a:p>
            <a:r>
              <a:rPr lang="en-AU" dirty="0"/>
              <a:t>Menu Screen</a:t>
            </a:r>
          </a:p>
          <a:p>
            <a:pPr marL="0" indent="0">
              <a:buNone/>
            </a:pPr>
            <a:r>
              <a:rPr lang="en-AU" dirty="0"/>
              <a:t>Menu Screen will be the first screen of the game states this will be where you can pick to play the game or see the times scores of previous games </a:t>
            </a:r>
          </a:p>
          <a:p>
            <a:pPr marL="0" indent="0">
              <a:buNone/>
            </a:pPr>
            <a:endParaRPr lang="en-AU" dirty="0"/>
          </a:p>
          <a:p>
            <a:pPr marL="0" indent="0">
              <a:buNone/>
            </a:pPr>
            <a:endParaRPr lang="en-AU" dirty="0"/>
          </a:p>
          <a:p>
            <a:pPr marL="0" indent="0">
              <a:buNone/>
            </a:pPr>
            <a:endParaRPr lang="en-AU" dirty="0"/>
          </a:p>
        </p:txBody>
      </p:sp>
      <p:pic>
        <p:nvPicPr>
          <p:cNvPr id="5" name="Picture 4" descr="Graphical user interface, text, application&#10;&#10;Description automatically generated">
            <a:extLst>
              <a:ext uri="{FF2B5EF4-FFF2-40B4-BE49-F238E27FC236}">
                <a16:creationId xmlns:a16="http://schemas.microsoft.com/office/drawing/2014/main" id="{0D117A5A-EF17-4494-9393-CF103B3C8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971" y="3584582"/>
            <a:ext cx="5259213" cy="3152927"/>
          </a:xfrm>
          <a:prstGeom prst="rect">
            <a:avLst/>
          </a:prstGeom>
        </p:spPr>
      </p:pic>
    </p:spTree>
    <p:extLst>
      <p:ext uri="{BB962C8B-B14F-4D97-AF65-F5344CB8AC3E}">
        <p14:creationId xmlns:p14="http://schemas.microsoft.com/office/powerpoint/2010/main" val="364805678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577</TotalTime>
  <Words>709</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Courier New</vt:lpstr>
      <vt:lpstr>Segoe UI</vt:lpstr>
      <vt:lpstr>Vapor Trail</vt:lpstr>
      <vt:lpstr>Aie Programming Year 1 Game AI  Craig Lovell</vt:lpstr>
      <vt:lpstr>    Prison Escape - About / Pitch</vt:lpstr>
      <vt:lpstr>    Prison Escape - Entities</vt:lpstr>
      <vt:lpstr>    Prison Escape - Player</vt:lpstr>
      <vt:lpstr>    Prison Escape - Guard</vt:lpstr>
      <vt:lpstr>    Prison Escape - Movement</vt:lpstr>
      <vt:lpstr>    Prison Escape</vt:lpstr>
      <vt:lpstr>    Prison Escape - Game States</vt:lpstr>
      <vt:lpstr>Prison Escape - Menu</vt:lpstr>
      <vt:lpstr>Prison Escape - Game screen</vt:lpstr>
      <vt:lpstr>Prison Escape - Game Over</vt:lpstr>
      <vt:lpstr>Prison Escape - Behaviours </vt:lpstr>
      <vt:lpstr>    Prison Escape - Decision tree</vt:lpstr>
      <vt:lpstr>    Prison Escape - Wireframes</vt:lpstr>
      <vt:lpstr>    Prison Escape</vt:lpstr>
      <vt:lpstr>    Prison Escape - Stretch Goals</vt:lpstr>
      <vt:lpstr>    Prison Escape - Cameras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Design Documentation. Craig Lovell</dc:title>
  <dc:creator>Craig Lovell</dc:creator>
  <cp:lastModifiedBy>Craig Lovell</cp:lastModifiedBy>
  <cp:revision>2</cp:revision>
  <dcterms:created xsi:type="dcterms:W3CDTF">2021-07-13T04:07:37Z</dcterms:created>
  <dcterms:modified xsi:type="dcterms:W3CDTF">2021-09-21T06:50:31Z</dcterms:modified>
</cp:coreProperties>
</file>