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533991-896F-4AB6-AA93-D92CB54B35F9}">
  <a:tblStyle styleId="{F8533991-896F-4AB6-AA93-D92CB54B35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3758513f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3758513f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 name="Google Shape;125;g3c3758513f_1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2800"/>
              <a:buChar char="•"/>
            </a:pPr>
            <a:r>
              <a:rPr lang="en-US" sz="2800">
                <a:solidFill>
                  <a:schemeClr val="dk1"/>
                </a:solidFill>
              </a:rPr>
              <a:t>Describe the final system mission progress for Quarter 2 relative to your initial goals</a:t>
            </a:r>
            <a:endParaRPr sz="3200">
              <a:solidFill>
                <a:schemeClr val="dk1"/>
              </a:solidFill>
            </a:endParaRPr>
          </a:p>
          <a:p>
            <a:pPr indent="-285750" lvl="1" marL="742950" rtl="0">
              <a:spcBef>
                <a:spcPts val="480"/>
              </a:spcBef>
              <a:spcAft>
                <a:spcPts val="0"/>
              </a:spcAft>
              <a:buClr>
                <a:schemeClr val="dk1"/>
              </a:buClr>
              <a:buSzPts val="2400"/>
              <a:buChar char="–"/>
            </a:pPr>
            <a:r>
              <a:rPr lang="en-US" sz="2400">
                <a:solidFill>
                  <a:schemeClr val="dk1"/>
                </a:solidFill>
              </a:rPr>
              <a:t>Note that each group has identified important advances that are unique and were planned to be completed in Quarter 2.  These include, for example, new hardware and software systems, new classifier algorithms, additional system components, and others.</a:t>
            </a:r>
            <a:endParaRPr sz="2800">
              <a:solidFill>
                <a:schemeClr val="dk1"/>
              </a:solidFill>
            </a:endParaRPr>
          </a:p>
          <a:p>
            <a:pPr indent="-285750" lvl="1" marL="742950" rtl="0">
              <a:spcBef>
                <a:spcPts val="480"/>
              </a:spcBef>
              <a:spcAft>
                <a:spcPts val="0"/>
              </a:spcAft>
              <a:buClr>
                <a:schemeClr val="dk1"/>
              </a:buClr>
              <a:buSzPts val="2400"/>
              <a:buChar char="–"/>
            </a:pPr>
            <a:r>
              <a:rPr lang="en-US" sz="2400">
                <a:solidFill>
                  <a:schemeClr val="dk1"/>
                </a:solidFill>
              </a:rPr>
              <a:t>Describe innovative development objectives and deliverables for Quarter 2.  This may include as many slides as needed.</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c3758513f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c3758513f_1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4" name="Google Shape;144;g3c3758513f_1_2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7f036f395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57" name="Google Shape;157;g37f036f395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3200"/>
              <a:buChar char="•"/>
            </a:pPr>
            <a:r>
              <a:rPr lang="en-US" sz="3200">
                <a:solidFill>
                  <a:schemeClr val="dk1"/>
                </a:solidFill>
              </a:rPr>
              <a:t>Please list specific resources and references that you have found to be helpful here.</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These slides will not be presented, but should be included.</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lnSpc>
                <a:spcPct val="90000"/>
              </a:lnSpc>
              <a:spcBef>
                <a:spcPts val="0"/>
              </a:spcBef>
              <a:spcAft>
                <a:spcPts val="0"/>
              </a:spcAft>
              <a:buClr>
                <a:schemeClr val="dk1"/>
              </a:buClr>
              <a:buSzPts val="2800"/>
              <a:buChar char="•"/>
            </a:pPr>
            <a:r>
              <a:rPr lang="en-US" sz="2800">
                <a:solidFill>
                  <a:schemeClr val="dk1"/>
                </a:solidFill>
              </a:rPr>
              <a:t>This section is a two viewgraph summary that addresses each of the Heilmeier Questions that appeared in your Design Document</a:t>
            </a:r>
            <a:endParaRPr sz="3200">
              <a:solidFill>
                <a:schemeClr val="dk1"/>
              </a:solidFill>
            </a:endParaRPr>
          </a:p>
          <a:p>
            <a:pPr indent="-342900" lvl="0" marL="342900" rtl="0">
              <a:lnSpc>
                <a:spcPct val="90000"/>
              </a:lnSpc>
              <a:spcBef>
                <a:spcPts val="560"/>
              </a:spcBef>
              <a:spcAft>
                <a:spcPts val="0"/>
              </a:spcAft>
              <a:buClr>
                <a:schemeClr val="dk1"/>
              </a:buClr>
              <a:buSzPts val="2800"/>
              <a:buChar char="•"/>
            </a:pPr>
            <a:r>
              <a:rPr lang="en-US" sz="2800">
                <a:solidFill>
                  <a:schemeClr val="dk1"/>
                </a:solidFill>
              </a:rPr>
              <a:t>This should include your latest considerations of each question since preparation of the Design Document</a:t>
            </a:r>
            <a:endParaRPr sz="3200">
              <a:solidFill>
                <a:schemeClr val="dk1"/>
              </a:solidFill>
            </a:endParaRPr>
          </a:p>
          <a:p>
            <a:pPr indent="-342900" lvl="0" marL="342900" rtl="0">
              <a:lnSpc>
                <a:spcPct val="90000"/>
              </a:lnSpc>
              <a:spcBef>
                <a:spcPts val="560"/>
              </a:spcBef>
              <a:spcAft>
                <a:spcPts val="0"/>
              </a:spcAft>
              <a:buClr>
                <a:schemeClr val="dk1"/>
              </a:buClr>
              <a:buSzPts val="2800"/>
              <a:buChar char="•"/>
            </a:pPr>
            <a:r>
              <a:rPr lang="en-US" sz="2800">
                <a:solidFill>
                  <a:schemeClr val="dk1"/>
                </a:solidFill>
              </a:rPr>
              <a:t>Each team member should be prepared to answer and discuss each question</a:t>
            </a:r>
            <a:endParaRPr sz="3200">
              <a:solidFill>
                <a:schemeClr val="dk1"/>
              </a:solidFill>
            </a:endParaRPr>
          </a:p>
          <a:p>
            <a:pPr indent="-342900" lvl="0" marL="342900" rtl="0">
              <a:lnSpc>
                <a:spcPct val="90000"/>
              </a:lnSpc>
              <a:spcBef>
                <a:spcPts val="560"/>
              </a:spcBef>
              <a:spcAft>
                <a:spcPts val="0"/>
              </a:spcAft>
              <a:buClr>
                <a:schemeClr val="dk1"/>
              </a:buClr>
              <a:buSzPts val="2800"/>
              <a:buChar char="•"/>
            </a:pPr>
            <a:r>
              <a:rPr i="1" lang="en-US" sz="2800">
                <a:solidFill>
                  <a:schemeClr val="dk1"/>
                </a:solidFill>
              </a:rPr>
              <a:t>However, due to time constraints, we will very rapidly present these one or two slides in less than 2 minutes and then focus on the technical information that follows.</a:t>
            </a:r>
            <a:endParaRPr/>
          </a:p>
        </p:txBody>
      </p:sp>
      <p:sp>
        <p:nvSpPr>
          <p:cNvPr id="67" name="Google Shape;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3758513f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lnSpc>
                <a:spcPct val="90000"/>
              </a:lnSpc>
              <a:spcBef>
                <a:spcPts val="0"/>
              </a:spcBef>
              <a:spcAft>
                <a:spcPts val="0"/>
              </a:spcAft>
              <a:buClr>
                <a:schemeClr val="dk1"/>
              </a:buClr>
              <a:buSzPts val="2800"/>
              <a:buChar char="•"/>
            </a:pPr>
            <a:r>
              <a:rPr lang="en-US" sz="2800">
                <a:solidFill>
                  <a:schemeClr val="dk1"/>
                </a:solidFill>
              </a:rPr>
              <a:t>This section is a two viewgraph summary that addresses each of the Heilmeier Questions that appeared in your Design Document</a:t>
            </a:r>
            <a:endParaRPr sz="3200">
              <a:solidFill>
                <a:schemeClr val="dk1"/>
              </a:solidFill>
            </a:endParaRPr>
          </a:p>
          <a:p>
            <a:pPr indent="-342900" lvl="0" marL="342900" rtl="0">
              <a:lnSpc>
                <a:spcPct val="90000"/>
              </a:lnSpc>
              <a:spcBef>
                <a:spcPts val="560"/>
              </a:spcBef>
              <a:spcAft>
                <a:spcPts val="0"/>
              </a:spcAft>
              <a:buClr>
                <a:schemeClr val="dk1"/>
              </a:buClr>
              <a:buSzPts val="2800"/>
              <a:buChar char="•"/>
            </a:pPr>
            <a:r>
              <a:rPr lang="en-US" sz="2800">
                <a:solidFill>
                  <a:schemeClr val="dk1"/>
                </a:solidFill>
              </a:rPr>
              <a:t>This should include your latest considerations of each question since preparation of the Design Document</a:t>
            </a:r>
            <a:endParaRPr sz="3200">
              <a:solidFill>
                <a:schemeClr val="dk1"/>
              </a:solidFill>
            </a:endParaRPr>
          </a:p>
          <a:p>
            <a:pPr indent="-342900" lvl="0" marL="342900" rtl="0">
              <a:lnSpc>
                <a:spcPct val="90000"/>
              </a:lnSpc>
              <a:spcBef>
                <a:spcPts val="560"/>
              </a:spcBef>
              <a:spcAft>
                <a:spcPts val="0"/>
              </a:spcAft>
              <a:buClr>
                <a:schemeClr val="dk1"/>
              </a:buClr>
              <a:buSzPts val="2800"/>
              <a:buChar char="•"/>
            </a:pPr>
            <a:r>
              <a:rPr lang="en-US" sz="2800">
                <a:solidFill>
                  <a:schemeClr val="dk1"/>
                </a:solidFill>
              </a:rPr>
              <a:t>Each team member should be prepared to answer and discuss each question</a:t>
            </a:r>
            <a:endParaRPr sz="3200">
              <a:solidFill>
                <a:schemeClr val="dk1"/>
              </a:solidFill>
            </a:endParaRPr>
          </a:p>
          <a:p>
            <a:pPr indent="-342900" lvl="0" marL="342900" rtl="0">
              <a:lnSpc>
                <a:spcPct val="90000"/>
              </a:lnSpc>
              <a:spcBef>
                <a:spcPts val="560"/>
              </a:spcBef>
              <a:spcAft>
                <a:spcPts val="0"/>
              </a:spcAft>
              <a:buClr>
                <a:schemeClr val="dk1"/>
              </a:buClr>
              <a:buSzPts val="2800"/>
              <a:buChar char="•"/>
            </a:pPr>
            <a:r>
              <a:rPr i="1" lang="en-US" sz="2800">
                <a:solidFill>
                  <a:schemeClr val="dk1"/>
                </a:solidFill>
              </a:rPr>
              <a:t>However, due to time constraints, we will very rapidly present these one or two slides in less than 2 minutes and then focus on the technical information that follows.</a:t>
            </a:r>
            <a:endParaRPr/>
          </a:p>
        </p:txBody>
      </p:sp>
      <p:sp>
        <p:nvSpPr>
          <p:cNvPr id="76" name="Google Shape;76;g3c3758513f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lnSpc>
                <a:spcPct val="90000"/>
              </a:lnSpc>
              <a:spcBef>
                <a:spcPts val="0"/>
              </a:spcBef>
              <a:spcAft>
                <a:spcPts val="0"/>
              </a:spcAft>
              <a:buClr>
                <a:schemeClr val="dk1"/>
              </a:buClr>
              <a:buSzPts val="2800"/>
              <a:buChar char="•"/>
            </a:pPr>
            <a:r>
              <a:rPr lang="en-US" sz="2800">
                <a:solidFill>
                  <a:schemeClr val="dk1"/>
                </a:solidFill>
              </a:rPr>
              <a:t>Detailed Problem Statement</a:t>
            </a:r>
            <a:endParaRPr sz="3200">
              <a:solidFill>
                <a:schemeClr val="dk1"/>
              </a:solidFill>
            </a:endParaRPr>
          </a:p>
          <a:p>
            <a:pPr indent="-285750" lvl="1" marL="742950" rtl="0">
              <a:lnSpc>
                <a:spcPct val="90000"/>
              </a:lnSpc>
              <a:spcBef>
                <a:spcPts val="480"/>
              </a:spcBef>
              <a:spcAft>
                <a:spcPts val="0"/>
              </a:spcAft>
              <a:buClr>
                <a:schemeClr val="dk1"/>
              </a:buClr>
              <a:buSzPts val="2400"/>
              <a:buChar char="–"/>
            </a:pPr>
            <a:r>
              <a:rPr lang="en-US" sz="2400">
                <a:solidFill>
                  <a:schemeClr val="dk1"/>
                </a:solidFill>
              </a:rPr>
              <a:t>This section should summarize the nature of the design constraints and challenges you have recognized in delivering your product mission</a:t>
            </a:r>
            <a:endParaRPr sz="2800">
              <a:solidFill>
                <a:schemeClr val="dk1"/>
              </a:solidFill>
            </a:endParaRPr>
          </a:p>
          <a:p>
            <a:pPr indent="-285750" lvl="1" marL="742950" rtl="0">
              <a:lnSpc>
                <a:spcPct val="90000"/>
              </a:lnSpc>
              <a:spcBef>
                <a:spcPts val="480"/>
              </a:spcBef>
              <a:spcAft>
                <a:spcPts val="0"/>
              </a:spcAft>
              <a:buClr>
                <a:schemeClr val="dk1"/>
              </a:buClr>
              <a:buSzPts val="2400"/>
              <a:buChar char="–"/>
            </a:pPr>
            <a:r>
              <a:rPr lang="en-US" sz="2400">
                <a:solidFill>
                  <a:schemeClr val="dk1"/>
                </a:solidFill>
              </a:rPr>
              <a:t>This section may include two slides.</a:t>
            </a:r>
            <a:endParaRPr sz="2800">
              <a:solidFill>
                <a:schemeClr val="dk1"/>
              </a:solidFill>
            </a:endParaRPr>
          </a:p>
          <a:p>
            <a:pPr indent="-285750" lvl="1" marL="742950" rtl="0">
              <a:lnSpc>
                <a:spcPct val="90000"/>
              </a:lnSpc>
              <a:spcBef>
                <a:spcPts val="480"/>
              </a:spcBef>
              <a:spcAft>
                <a:spcPts val="0"/>
              </a:spcAft>
              <a:buClr>
                <a:schemeClr val="dk1"/>
              </a:buClr>
              <a:buSzPts val="2400"/>
              <a:buChar char="–"/>
            </a:pPr>
            <a:r>
              <a:rPr i="1" lang="en-US" sz="2400">
                <a:solidFill>
                  <a:schemeClr val="dk1"/>
                </a:solidFill>
              </a:rPr>
              <a:t>Again, however, due to time constraints, we will rapidly present these slides in one or two minutes and then focus on the technical information that follows.</a:t>
            </a:r>
            <a:endParaRPr/>
          </a:p>
        </p:txBody>
      </p:sp>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c3758513f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3200"/>
              <a:buChar char="•"/>
            </a:pPr>
            <a:r>
              <a:rPr lang="en-US" sz="3200">
                <a:solidFill>
                  <a:schemeClr val="dk1"/>
                </a:solidFill>
              </a:rPr>
              <a:t>This describes your system implementation progress</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contains specific details</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also contains data acquired as applicable to your product development mission at this time</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section may include two or more slides</a:t>
            </a:r>
            <a:endParaRPr/>
          </a:p>
        </p:txBody>
      </p:sp>
      <p:sp>
        <p:nvSpPr>
          <p:cNvPr id="94" name="Google Shape;94;g3c3758513f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3200"/>
              <a:buChar char="•"/>
            </a:pPr>
            <a:r>
              <a:rPr lang="en-US" sz="3200">
                <a:solidFill>
                  <a:schemeClr val="dk1"/>
                </a:solidFill>
              </a:rPr>
              <a:t>This describes your system implementation progress</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contains specific details</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also contains data acquired as applicable to your product development mission at this time</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section may include two or more slides</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c3758513f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3200"/>
              <a:buChar char="•"/>
            </a:pPr>
            <a:r>
              <a:rPr lang="en-US" sz="3200">
                <a:solidFill>
                  <a:schemeClr val="dk1"/>
                </a:solidFill>
              </a:rPr>
              <a:t>This describes your system implementation progress</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contains specific details</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also contains data acquired as applicable to your product development mission at this time</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This section may include two or more slides</a:t>
            </a:r>
            <a:endParaRPr/>
          </a:p>
        </p:txBody>
      </p:sp>
      <p:sp>
        <p:nvSpPr>
          <p:cNvPr id="106" name="Google Shape;106;g3c3758513f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3200"/>
              <a:buChar char="•"/>
            </a:pPr>
            <a:r>
              <a:rPr lang="en-US" sz="3200">
                <a:solidFill>
                  <a:schemeClr val="dk1"/>
                </a:solidFill>
              </a:rPr>
              <a:t>Test and Verification Plan</a:t>
            </a:r>
            <a:endParaRPr sz="3200">
              <a:solidFill>
                <a:schemeClr val="dk1"/>
              </a:solidFill>
            </a:endParaRPr>
          </a:p>
          <a:p>
            <a:pPr indent="-285750" lvl="1" marL="742950" rtl="0">
              <a:spcBef>
                <a:spcPts val="560"/>
              </a:spcBef>
              <a:spcAft>
                <a:spcPts val="0"/>
              </a:spcAft>
              <a:buClr>
                <a:schemeClr val="dk1"/>
              </a:buClr>
              <a:buSzPts val="2800"/>
              <a:buChar char="–"/>
            </a:pPr>
            <a:r>
              <a:rPr lang="en-US" sz="2800">
                <a:solidFill>
                  <a:schemeClr val="dk1"/>
                </a:solidFill>
              </a:rPr>
              <a:t>The test plan describes your performance test approach</a:t>
            </a:r>
            <a:endParaRPr sz="2800">
              <a:solidFill>
                <a:schemeClr val="dk1"/>
              </a:solidFill>
            </a:endParaRPr>
          </a:p>
          <a:p>
            <a:pPr indent="-285750" lvl="1" marL="742950" rtl="0">
              <a:spcBef>
                <a:spcPts val="560"/>
              </a:spcBef>
              <a:spcAft>
                <a:spcPts val="0"/>
              </a:spcAft>
              <a:buClr>
                <a:schemeClr val="dk1"/>
              </a:buClr>
              <a:buSzPts val="2800"/>
              <a:buChar char="–"/>
            </a:pPr>
            <a:r>
              <a:rPr lang="en-US" sz="2800">
                <a:solidFill>
                  <a:schemeClr val="dk1"/>
                </a:solidFill>
              </a:rPr>
              <a:t>This section may include as many slides as required to fully describe results for your complete system.  Not all slides may be presented depending on timing.</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spcBef>
                <a:spcPts val="0"/>
              </a:spcBef>
              <a:spcAft>
                <a:spcPts val="0"/>
              </a:spcAft>
              <a:buClr>
                <a:schemeClr val="dk1"/>
              </a:buClr>
              <a:buSzPts val="3200"/>
              <a:buChar char="•"/>
            </a:pPr>
            <a:r>
              <a:rPr lang="en-US" sz="3200">
                <a:solidFill>
                  <a:schemeClr val="dk1"/>
                </a:solidFill>
              </a:rPr>
              <a:t>The system demonstration should include a video capture</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The system demonstration should also include data that validates your progress</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Actual system demonstration is encouraged and can occur at the end of the Finals session</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9" name="Shape 49"/>
        <p:cNvGrpSpPr/>
        <p:nvPr/>
      </p:nvGrpSpPr>
      <p:grpSpPr>
        <a:xfrm>
          <a:off x="0" y="0"/>
          <a:ext cx="0" cy="0"/>
          <a:chOff x="0" y="0"/>
          <a:chExt cx="0" cy="0"/>
        </a:xfrm>
      </p:grpSpPr>
      <p:sp>
        <p:nvSpPr>
          <p:cNvPr id="50" name="Google Shape;50;p12"/>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51" name="Google Shape;51;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3" name="Shape 53"/>
        <p:cNvGrpSpPr/>
        <p:nvPr/>
      </p:nvGrpSpPr>
      <p:grpSpPr>
        <a:xfrm>
          <a:off x="0" y="0"/>
          <a:ext cx="0" cy="0"/>
          <a:chOff x="0" y="0"/>
          <a:chExt cx="0" cy="0"/>
        </a:xfrm>
      </p:grpSpPr>
      <p:sp>
        <p:nvSpPr>
          <p:cNvPr id="54" name="Google Shape;54;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55" name="Google Shape;55;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Arial"/>
              <a:buNone/>
              <a:defRPr sz="2000">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28" name="Google Shape;28;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6"/>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31" name="Google Shape;31;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2" name="Shape 32"/>
        <p:cNvGrpSpPr/>
        <p:nvPr/>
      </p:nvGrpSpPr>
      <p:grpSpPr>
        <a:xfrm>
          <a:off x="0" y="0"/>
          <a:ext cx="0" cy="0"/>
          <a:chOff x="0" y="0"/>
          <a:chExt cx="0" cy="0"/>
        </a:xfrm>
      </p:grpSpPr>
      <p:sp>
        <p:nvSpPr>
          <p:cNvPr id="33" name="Google Shape;33;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34" name="Google Shape;34;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5" name="Google Shape;35;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38" name="Google Shape;38;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sz="1400">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10"/>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45" name="Google Shape;45;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6" name="Google Shape;46;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7" name="Google Shape;47;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sz="2400">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ucla" id="10" name="Google Shape;10;p1"/>
          <p:cNvPicPr preferRelativeResize="0"/>
          <p:nvPr/>
        </p:nvPicPr>
        <p:blipFill rotWithShape="1">
          <a:blip r:embed="rId1">
            <a:alphaModFix/>
          </a:blip>
          <a:srcRect b="0" l="0" r="0" t="0"/>
          <a:stretch/>
        </p:blipFill>
        <p:spPr>
          <a:xfrm>
            <a:off x="174625" y="157162"/>
            <a:ext cx="1141412" cy="350837"/>
          </a:xfrm>
          <a:prstGeom prst="rect">
            <a:avLst/>
          </a:prstGeom>
          <a:noFill/>
          <a:ln>
            <a:noFill/>
          </a:ln>
        </p:spPr>
      </p:pic>
      <p:sp>
        <p:nvSpPr>
          <p:cNvPr id="11" name="Google Shape;11;p1"/>
          <p:cNvSpPr txBox="1"/>
          <p:nvPr/>
        </p:nvSpPr>
        <p:spPr>
          <a:xfrm>
            <a:off x="1344612" y="6488112"/>
            <a:ext cx="6530975" cy="33655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EE209S Electrical Engineering System Design – Final Presentation</a:t>
            </a:r>
            <a:endParaRPr/>
          </a:p>
        </p:txBody>
      </p:sp>
      <p:sp>
        <p:nvSpPr>
          <p:cNvPr id="12" name="Google Shape;12;p1"/>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13" name="Google Shape;13;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nvSpPr>
        <p:spPr>
          <a:xfrm>
            <a:off x="8558212" y="6491287"/>
            <a:ext cx="439737" cy="33655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fld id="{00000000-1234-1234-1234-123412341234}" type="slidenum">
              <a:rPr b="0" i="0" lang="en-US" sz="1600" u="none">
                <a:solidFill>
                  <a:schemeClr val="dk1"/>
                </a:solidFill>
                <a:latin typeface="Arial"/>
                <a:ea typeface="Arial"/>
                <a:cs typeface="Arial"/>
                <a:sym typeface="Arial"/>
              </a:rPr>
              <a:t>‹#›</a:t>
            </a:fld>
            <a:endParaRPr/>
          </a:p>
        </p:txBody>
      </p:sp>
      <p:pic>
        <p:nvPicPr>
          <p:cNvPr descr="ucla" id="21" name="Google Shape;21;p3"/>
          <p:cNvPicPr preferRelativeResize="0"/>
          <p:nvPr/>
        </p:nvPicPr>
        <p:blipFill rotWithShape="1">
          <a:blip r:embed="rId1">
            <a:alphaModFix/>
          </a:blip>
          <a:srcRect b="0" l="0" r="0" t="0"/>
          <a:stretch/>
        </p:blipFill>
        <p:spPr>
          <a:xfrm>
            <a:off x="174625" y="157162"/>
            <a:ext cx="1141412" cy="350837"/>
          </a:xfrm>
          <a:prstGeom prst="rect">
            <a:avLst/>
          </a:prstGeom>
          <a:noFill/>
          <a:ln>
            <a:noFill/>
          </a:ln>
        </p:spPr>
      </p:pic>
      <p:sp>
        <p:nvSpPr>
          <p:cNvPr id="22" name="Google Shape;22;p3"/>
          <p:cNvSpPr txBox="1"/>
          <p:nvPr/>
        </p:nvSpPr>
        <p:spPr>
          <a:xfrm>
            <a:off x="609600" y="6477000"/>
            <a:ext cx="7848600" cy="33813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EE180D Networked Embedded Systems Design</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liquidsdr.org/" TargetMode="External"/><Relationship Id="rId4" Type="http://schemas.openxmlformats.org/officeDocument/2006/relationships/hyperlink" Target="http://leenissen.dk/fann/wp/" TargetMode="External"/><Relationship Id="rId5" Type="http://schemas.openxmlformats.org/officeDocument/2006/relationships/hyperlink" Target="http://www.gnuplot.inf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facebook.com/craig.young.526/videos/216908245644207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76200" y="3886200"/>
            <a:ext cx="88392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lang="en-US" sz="2400"/>
              <a:t>Loic Maxwell and Craig Young</a:t>
            </a:r>
            <a:endParaRPr sz="2400"/>
          </a:p>
        </p:txBody>
      </p:sp>
      <p:sp>
        <p:nvSpPr>
          <p:cNvPr id="61" name="Google Shape;61;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1" i="0" lang="en-US" sz="3200" u="none" cap="none" strike="noStrike">
                <a:solidFill>
                  <a:schemeClr val="dk2"/>
                </a:solidFill>
                <a:latin typeface="Arial"/>
                <a:ea typeface="Arial"/>
                <a:cs typeface="Arial"/>
                <a:sym typeface="Arial"/>
              </a:rPr>
              <a:t>Product Development:</a:t>
            </a:r>
            <a:br>
              <a:rPr b="1" i="0" lang="en-US" sz="3600" u="none" cap="none" strike="noStrike">
                <a:solidFill>
                  <a:schemeClr val="dk2"/>
                </a:solidFill>
                <a:latin typeface="Arial"/>
                <a:ea typeface="Arial"/>
                <a:cs typeface="Arial"/>
                <a:sym typeface="Arial"/>
              </a:rPr>
            </a:br>
            <a:r>
              <a:rPr b="1" lang="en-US" sz="4400"/>
              <a:t>Climb On</a:t>
            </a:r>
            <a:endParaRPr sz="4400"/>
          </a:p>
        </p:txBody>
      </p:sp>
      <p:sp>
        <p:nvSpPr>
          <p:cNvPr id="62" name="Google Shape;62;p14"/>
          <p:cNvSpPr txBox="1"/>
          <p:nvPr/>
        </p:nvSpPr>
        <p:spPr>
          <a:xfrm>
            <a:off x="1995487" y="6405562"/>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ucla" id="63" name="Google Shape;63;p14"/>
          <p:cNvPicPr preferRelativeResize="0"/>
          <p:nvPr/>
        </p:nvPicPr>
        <p:blipFill rotWithShape="1">
          <a:blip r:embed="rId3">
            <a:alphaModFix/>
          </a:blip>
          <a:srcRect b="0" l="0" r="0" t="0"/>
          <a:stretch/>
        </p:blipFill>
        <p:spPr>
          <a:xfrm>
            <a:off x="174625" y="157162"/>
            <a:ext cx="1141412" cy="350837"/>
          </a:xfrm>
          <a:prstGeom prst="rect">
            <a:avLst/>
          </a:prstGeom>
          <a:noFill/>
          <a:ln>
            <a:noFill/>
          </a:ln>
        </p:spPr>
      </p:pic>
      <p:sp>
        <p:nvSpPr>
          <p:cNvPr id="64" name="Google Shape;64;p14"/>
          <p:cNvSpPr txBox="1"/>
          <p:nvPr/>
        </p:nvSpPr>
        <p:spPr>
          <a:xfrm>
            <a:off x="609600" y="6477000"/>
            <a:ext cx="7848600" cy="338137"/>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EE180D Networked Embedded Systems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1500187" y="274637"/>
            <a:ext cx="71865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Testing Confusion Matrix</a:t>
            </a:r>
            <a:endParaRPr/>
          </a:p>
        </p:txBody>
      </p:sp>
      <p:graphicFrame>
        <p:nvGraphicFramePr>
          <p:cNvPr id="128" name="Google Shape;128;p23"/>
          <p:cNvGraphicFramePr/>
          <p:nvPr/>
        </p:nvGraphicFramePr>
        <p:xfrm>
          <a:off x="952500" y="2286000"/>
          <a:ext cx="3000000" cy="3000000"/>
        </p:xfrm>
        <a:graphic>
          <a:graphicData uri="http://schemas.openxmlformats.org/drawingml/2006/table">
            <a:tbl>
              <a:tblPr>
                <a:noFill/>
                <a:tableStyleId>{F8533991-896F-4AB6-AA93-D92CB54B35F9}</a:tableStyleId>
              </a:tblPr>
              <a:tblGrid>
                <a:gridCol w="827075"/>
                <a:gridCol w="1687525"/>
                <a:gridCol w="901700"/>
                <a:gridCol w="952500"/>
                <a:gridCol w="1257300"/>
                <a:gridCol w="1333500"/>
              </a:tblGrid>
              <a:tr h="381000">
                <a:tc>
                  <a:txBody>
                    <a:bodyPr>
                      <a:noAutofit/>
                    </a:bodyPr>
                    <a:lstStyle/>
                    <a:p>
                      <a:pPr indent="0" lvl="0" marL="0">
                        <a:spcBef>
                          <a:spcPts val="0"/>
                        </a:spcBef>
                        <a:spcAft>
                          <a:spcPts val="0"/>
                        </a:spcAft>
                        <a:buNone/>
                      </a:pPr>
                      <a:r>
                        <a:t/>
                      </a:r>
                      <a:endParaRPr/>
                    </a:p>
                  </a:txBody>
                  <a:tcPr marT="91425" marB="91425" marR="91425" marL="91425"/>
                </a:tc>
                <a:tc gridSpan="5">
                  <a:txBody>
                    <a:bodyPr>
                      <a:noAutofit/>
                    </a:bodyPr>
                    <a:lstStyle/>
                    <a:p>
                      <a:pPr indent="0" lvl="0" marL="0" algn="ctr">
                        <a:spcBef>
                          <a:spcPts val="0"/>
                        </a:spcBef>
                        <a:spcAft>
                          <a:spcPts val="0"/>
                        </a:spcAft>
                        <a:buNone/>
                      </a:pPr>
                      <a:r>
                        <a:rPr b="1" lang="en-US"/>
                        <a:t>Predicted</a:t>
                      </a:r>
                      <a:endParaRPr b="1"/>
                    </a:p>
                  </a:txBody>
                  <a:tcPr marT="91425" marB="91425" marR="91425" marL="91425"/>
                </a:tc>
                <a:tc hMerge="1"/>
                <a:tc hMerge="1"/>
                <a:tc hMerge="1"/>
                <a:tc hMerge="1"/>
              </a:tr>
              <a:tr h="381000">
                <a:tc rowSpan="5">
                  <a:txBody>
                    <a:bodyPr>
                      <a:noAutofit/>
                    </a:bodyPr>
                    <a:lstStyle/>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rPr b="1" lang="en-US"/>
                        <a:t>Actual</a:t>
                      </a:r>
                      <a:endParaRPr b="1"/>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US">
                          <a:solidFill>
                            <a:schemeClr val="dk1"/>
                          </a:solidFill>
                        </a:rPr>
                        <a:t>Smooth/</a:t>
                      </a:r>
                      <a:endParaRPr>
                        <a:solidFill>
                          <a:schemeClr val="dk1"/>
                        </a:solidFill>
                      </a:endParaRPr>
                    </a:p>
                    <a:p>
                      <a:pPr indent="0" lvl="0" marL="0">
                        <a:spcBef>
                          <a:spcPts val="0"/>
                        </a:spcBef>
                        <a:spcAft>
                          <a:spcPts val="0"/>
                        </a:spcAft>
                        <a:buClr>
                          <a:schemeClr val="dk1"/>
                        </a:buClr>
                        <a:buSzPts val="1100"/>
                        <a:buFont typeface="Arial"/>
                        <a:buNone/>
                      </a:pPr>
                      <a:r>
                        <a:rPr lang="en-US">
                          <a:solidFill>
                            <a:schemeClr val="dk1"/>
                          </a:solidFill>
                        </a:rPr>
                        <a:t>Stable</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Smooth/Unstable</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Not Smooth/ Stable</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a:solidFill>
                            <a:schemeClr val="dk1"/>
                          </a:solidFill>
                        </a:rPr>
                        <a:t>Not Smooth/ Unstable</a:t>
                      </a:r>
                      <a:endParaRPr/>
                    </a:p>
                  </a:txBody>
                  <a:tcPr marT="91425" marB="91425" marR="91425" marL="91425"/>
                </a:tc>
              </a:tr>
              <a:tr h="381000">
                <a:tc vMerge="1"/>
                <a:tc>
                  <a:txBody>
                    <a:bodyPr>
                      <a:noAutofit/>
                    </a:bodyPr>
                    <a:lstStyle/>
                    <a:p>
                      <a:pPr indent="0" lvl="0" marL="0">
                        <a:spcBef>
                          <a:spcPts val="0"/>
                        </a:spcBef>
                        <a:spcAft>
                          <a:spcPts val="0"/>
                        </a:spcAft>
                        <a:buNone/>
                      </a:pPr>
                      <a:r>
                        <a:rPr lang="en-US"/>
                        <a:t>Smooth/Stable</a:t>
                      </a:r>
                      <a:endParaRPr/>
                    </a:p>
                  </a:txBody>
                  <a:tcPr marT="91425" marB="91425" marR="91425" marL="91425"/>
                </a:tc>
                <a:tc>
                  <a:txBody>
                    <a:bodyPr>
                      <a:noAutofit/>
                    </a:bodyPr>
                    <a:lstStyle/>
                    <a:p>
                      <a:pPr indent="0" lvl="0" marL="0">
                        <a:spcBef>
                          <a:spcPts val="0"/>
                        </a:spcBef>
                        <a:spcAft>
                          <a:spcPts val="0"/>
                        </a:spcAft>
                        <a:buNone/>
                      </a:pPr>
                      <a:r>
                        <a:rPr lang="en-US"/>
                        <a:t>5</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r>
              <a:tr h="381000">
                <a:tc vMerge="1"/>
                <a:tc>
                  <a:txBody>
                    <a:bodyPr>
                      <a:noAutofit/>
                    </a:bodyPr>
                    <a:lstStyle/>
                    <a:p>
                      <a:pPr indent="0" lvl="0" marL="0">
                        <a:spcBef>
                          <a:spcPts val="0"/>
                        </a:spcBef>
                        <a:spcAft>
                          <a:spcPts val="0"/>
                        </a:spcAft>
                        <a:buNone/>
                      </a:pPr>
                      <a:r>
                        <a:rPr lang="en-US"/>
                        <a:t>Smooth/Unstable</a:t>
                      </a:r>
                      <a:endParaRPr/>
                    </a:p>
                  </a:txBody>
                  <a:tcPr marT="91425" marB="91425" marR="91425" marL="91425"/>
                </a:tc>
                <a:tc>
                  <a:txBody>
                    <a:bodyPr>
                      <a:noAutofit/>
                    </a:bodyPr>
                    <a:lstStyle/>
                    <a:p>
                      <a:pPr indent="0" lvl="0" marL="0">
                        <a:spcBef>
                          <a:spcPts val="0"/>
                        </a:spcBef>
                        <a:spcAft>
                          <a:spcPts val="0"/>
                        </a:spcAft>
                        <a:buNone/>
                      </a:pPr>
                      <a:r>
                        <a:rPr lang="en-US"/>
                        <a:t>1</a:t>
                      </a:r>
                      <a:endParaRPr/>
                    </a:p>
                  </a:txBody>
                  <a:tcPr marT="91425" marB="91425" marR="91425" marL="91425"/>
                </a:tc>
                <a:tc>
                  <a:txBody>
                    <a:bodyPr>
                      <a:noAutofit/>
                    </a:bodyPr>
                    <a:lstStyle/>
                    <a:p>
                      <a:pPr indent="0" lvl="0" marL="0">
                        <a:spcBef>
                          <a:spcPts val="0"/>
                        </a:spcBef>
                        <a:spcAft>
                          <a:spcPts val="0"/>
                        </a:spcAft>
                        <a:buNone/>
                      </a:pPr>
                      <a:r>
                        <a:rPr lang="en-US"/>
                        <a:t>4</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r>
              <a:tr h="381000">
                <a:tc vMerge="1"/>
                <a:tc>
                  <a:txBody>
                    <a:bodyPr>
                      <a:noAutofit/>
                    </a:bodyPr>
                    <a:lstStyle/>
                    <a:p>
                      <a:pPr indent="0" lvl="0" marL="0">
                        <a:spcBef>
                          <a:spcPts val="0"/>
                        </a:spcBef>
                        <a:spcAft>
                          <a:spcPts val="0"/>
                        </a:spcAft>
                        <a:buNone/>
                      </a:pPr>
                      <a:r>
                        <a:rPr lang="en-US"/>
                        <a:t>Not Smooth/Stable</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5</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r>
              <a:tr h="381000">
                <a:tc vMerge="1"/>
                <a:tc>
                  <a:txBody>
                    <a:bodyPr>
                      <a:noAutofit/>
                    </a:bodyPr>
                    <a:lstStyle/>
                    <a:p>
                      <a:pPr indent="0" lvl="0" marL="0" rtl="0">
                        <a:spcBef>
                          <a:spcPts val="0"/>
                        </a:spcBef>
                        <a:spcAft>
                          <a:spcPts val="0"/>
                        </a:spcAft>
                        <a:buNone/>
                      </a:pPr>
                      <a:r>
                        <a:rPr lang="en-US"/>
                        <a:t>Not Smooth/Unstable</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0</a:t>
                      </a:r>
                      <a:endParaRPr/>
                    </a:p>
                  </a:txBody>
                  <a:tcPr marT="91425" marB="91425" marR="91425" marL="91425"/>
                </a:tc>
                <a:tc>
                  <a:txBody>
                    <a:bodyPr>
                      <a:noAutofit/>
                    </a:bodyPr>
                    <a:lstStyle/>
                    <a:p>
                      <a:pPr indent="0" lvl="0" marL="0">
                        <a:spcBef>
                          <a:spcPts val="0"/>
                        </a:spcBef>
                        <a:spcAft>
                          <a:spcPts val="0"/>
                        </a:spcAft>
                        <a:buNone/>
                      </a:pPr>
                      <a:r>
                        <a:rPr lang="en-US"/>
                        <a:t>5</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Final System Mission Progress Report</a:t>
            </a:r>
            <a:endParaRPr/>
          </a:p>
        </p:txBody>
      </p:sp>
      <p:sp>
        <p:nvSpPr>
          <p:cNvPr id="134" name="Google Shape;134;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800"/>
              <a:t>Important Advances and Accomplishments</a:t>
            </a:r>
            <a:endParaRPr b="1" sz="2800"/>
          </a:p>
          <a:p>
            <a:pPr indent="-342900" lvl="0" marL="342900" marR="0" rtl="0" algn="l">
              <a:lnSpc>
                <a:spcPct val="100000"/>
              </a:lnSpc>
              <a:spcBef>
                <a:spcPts val="0"/>
              </a:spcBef>
              <a:spcAft>
                <a:spcPts val="0"/>
              </a:spcAft>
              <a:buClr>
                <a:schemeClr val="dk1"/>
              </a:buClr>
              <a:buSzPts val="2800"/>
              <a:buFont typeface="Arial"/>
              <a:buChar char="•"/>
            </a:pPr>
            <a:r>
              <a:rPr lang="en-US" sz="2800"/>
              <a:t>Successfully implemented a climbing move classification system based on new feature extraction methods</a:t>
            </a:r>
            <a:endParaRPr sz="2800"/>
          </a:p>
          <a:p>
            <a:pPr indent="-342900" lvl="0" marL="342900" marR="0" rtl="0" algn="l">
              <a:lnSpc>
                <a:spcPct val="100000"/>
              </a:lnSpc>
              <a:spcBef>
                <a:spcPts val="0"/>
              </a:spcBef>
              <a:spcAft>
                <a:spcPts val="0"/>
              </a:spcAft>
              <a:buClr>
                <a:schemeClr val="dk1"/>
              </a:buClr>
              <a:buSzPts val="2800"/>
              <a:buFont typeface="Arial"/>
              <a:buChar char="•"/>
            </a:pPr>
            <a:r>
              <a:rPr lang="en-US" sz="2800"/>
              <a:t>“climb_on” end user demonstration program that combines data collection and classification</a:t>
            </a:r>
            <a:endParaRPr sz="2800"/>
          </a:p>
          <a:p>
            <a:pPr indent="-342900" lvl="0" marL="342900" marR="0" rtl="0" algn="l">
              <a:lnSpc>
                <a:spcPct val="100000"/>
              </a:lnSpc>
              <a:spcBef>
                <a:spcPts val="0"/>
              </a:spcBef>
              <a:spcAft>
                <a:spcPts val="0"/>
              </a:spcAft>
              <a:buClr>
                <a:schemeClr val="dk1"/>
              </a:buClr>
              <a:buSzPts val="2800"/>
              <a:buFont typeface="Arial"/>
              <a:buChar char="•"/>
            </a:pPr>
            <a:r>
              <a:rPr lang="en-US" sz="2800"/>
              <a:t>Ventured into the climbing motion analysis industry</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Final System Development</a:t>
            </a:r>
            <a:endParaRPr/>
          </a:p>
        </p:txBody>
      </p:sp>
      <p:sp>
        <p:nvSpPr>
          <p:cNvPr id="140" name="Google Shape;140;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rPr>
              <a:t>Approach</a:t>
            </a:r>
            <a:endParaRPr b="1"/>
          </a:p>
          <a:p>
            <a:pPr indent="-285750" lvl="1" marL="742950" marR="0" rtl="0" algn="l">
              <a:lnSpc>
                <a:spcPct val="100000"/>
              </a:lnSpc>
              <a:spcBef>
                <a:spcPts val="480"/>
              </a:spcBef>
              <a:spcAft>
                <a:spcPts val="0"/>
              </a:spcAft>
              <a:buClr>
                <a:schemeClr val="dk1"/>
              </a:buClr>
              <a:buSzPts val="2400"/>
              <a:buFont typeface="Arial"/>
              <a:buChar char="–"/>
            </a:pPr>
            <a:r>
              <a:rPr lang="en-US" sz="2400"/>
              <a:t>Since we seldom had overlapping schedules, we made sure to optimize our collaborative work time to ensure that we maximized our efficiency.</a:t>
            </a:r>
            <a:endParaRPr sz="2400"/>
          </a:p>
          <a:p>
            <a:pPr indent="-285750" lvl="1" marL="742950" marR="0" rtl="0" algn="l">
              <a:lnSpc>
                <a:spcPct val="100000"/>
              </a:lnSpc>
              <a:spcBef>
                <a:spcPts val="480"/>
              </a:spcBef>
              <a:spcAft>
                <a:spcPts val="0"/>
              </a:spcAft>
              <a:buClr>
                <a:schemeClr val="dk1"/>
              </a:buClr>
              <a:buSzPts val="2400"/>
              <a:buFont typeface="Arial"/>
              <a:buChar char="–"/>
            </a:pPr>
            <a:r>
              <a:rPr lang="en-US" sz="2400"/>
              <a:t>We each took the lead on one feature to extract, allowing us to develop during our own time</a:t>
            </a:r>
            <a:endParaRPr sz="2400"/>
          </a:p>
          <a:p>
            <a:pPr indent="-285750" lvl="1" marL="742950" marR="0" rtl="0" algn="l">
              <a:lnSpc>
                <a:spcPct val="100000"/>
              </a:lnSpc>
              <a:spcBef>
                <a:spcPts val="480"/>
              </a:spcBef>
              <a:spcAft>
                <a:spcPts val="0"/>
              </a:spcAft>
              <a:buClr>
                <a:schemeClr val="dk1"/>
              </a:buClr>
              <a:buSzPts val="2400"/>
              <a:buFont typeface="Arial"/>
              <a:buChar char="–"/>
            </a:pPr>
            <a:r>
              <a:rPr lang="en-US" sz="2400"/>
              <a:t>Used lab time to overcome roadblocks and lay out a template for the following week’s work</a:t>
            </a:r>
            <a:endParaRPr sz="2400"/>
          </a:p>
          <a:p>
            <a:pPr indent="-285750" lvl="1" marL="742950" marR="0" rtl="0" algn="l">
              <a:lnSpc>
                <a:spcPct val="100000"/>
              </a:lnSpc>
              <a:spcBef>
                <a:spcPts val="480"/>
              </a:spcBef>
              <a:spcAft>
                <a:spcPts val="0"/>
              </a:spcAft>
              <a:buClr>
                <a:schemeClr val="dk1"/>
              </a:buClr>
              <a:buSzPts val="2400"/>
              <a:buFont typeface="Arial"/>
              <a:buChar char="–"/>
            </a:pPr>
            <a:r>
              <a:rPr lang="en-US" sz="2400"/>
              <a:t>Spent a few hours every 2-3 weeks collecting more data to further test our system</a:t>
            </a:r>
            <a:endParaRPr sz="2400"/>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1500187" y="274637"/>
            <a:ext cx="7186500" cy="11430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Final System Development	</a:t>
            </a:r>
            <a:endParaRPr/>
          </a:p>
        </p:txBody>
      </p:sp>
      <p:sp>
        <p:nvSpPr>
          <p:cNvPr id="147" name="Google Shape;147;p2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spcBef>
                <a:spcPts val="640"/>
              </a:spcBef>
              <a:spcAft>
                <a:spcPts val="0"/>
              </a:spcAft>
              <a:buNone/>
            </a:pPr>
            <a:r>
              <a:rPr b="1" lang="en-US"/>
              <a:t>Starting the Quarter vs. Now</a:t>
            </a:r>
            <a:endParaRPr/>
          </a:p>
          <a:p>
            <a:pPr indent="-431800" lvl="0" marL="457200" rtl="0">
              <a:spcBef>
                <a:spcPts val="640"/>
              </a:spcBef>
              <a:spcAft>
                <a:spcPts val="0"/>
              </a:spcAft>
              <a:buSzPts val="3200"/>
              <a:buChar char="•"/>
            </a:pPr>
            <a:r>
              <a:rPr lang="en-US"/>
              <a:t>Transition from directness metric to stability metric → challenging to extract features</a:t>
            </a:r>
            <a:endParaRPr/>
          </a:p>
          <a:p>
            <a:pPr indent="-431800" lvl="0" marL="457200">
              <a:spcBef>
                <a:spcPts val="0"/>
              </a:spcBef>
              <a:spcAft>
                <a:spcPts val="0"/>
              </a:spcAft>
              <a:buSzPts val="3200"/>
              <a:buChar char="•"/>
            </a:pPr>
            <a:r>
              <a:rPr lang="en-US"/>
              <a:t>Current system works for individual climbing moves rather than an entire climb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Team and Responsibilities - Lo</a:t>
            </a:r>
            <a:r>
              <a:rPr lang="en-US"/>
              <a:t>ic</a:t>
            </a:r>
            <a:endParaRPr/>
          </a:p>
        </p:txBody>
      </p:sp>
      <p:sp>
        <p:nvSpPr>
          <p:cNvPr id="153" name="Google Shape;153;p27"/>
          <p:cNvSpPr txBox="1"/>
          <p:nvPr>
            <p:ph idx="1" type="body"/>
          </p:nvPr>
        </p:nvSpPr>
        <p:spPr>
          <a:xfrm>
            <a:off x="457200" y="1600200"/>
            <a:ext cx="4467900" cy="4526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chemeClr val="dk1"/>
              </a:buClr>
              <a:buSzPts val="2400"/>
              <a:buFont typeface="Arial"/>
              <a:buChar char="•"/>
            </a:pPr>
            <a:r>
              <a:rPr lang="en-US" sz="2400"/>
              <a:t>Wrote code to collect and save climbing waveform data</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Operated data acquisition code during collection phase</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Researched and developed feature extraction for arrival stability climbing metric</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Wrote code to analyze data files and create NN training file</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Wrote testing program to create confusion matrix</a:t>
            </a:r>
            <a:endParaRPr sz="2400"/>
          </a:p>
          <a:p>
            <a:pPr indent="-165100" lvl="0" marL="342900" marR="0" rtl="0" algn="l">
              <a:spcBef>
                <a:spcPts val="560"/>
              </a:spcBef>
              <a:spcAft>
                <a:spcPts val="0"/>
              </a:spcAft>
              <a:buClr>
                <a:schemeClr val="dk1"/>
              </a:buClr>
              <a:buSzPts val="2800"/>
              <a:buFont typeface="Arial"/>
              <a:buNone/>
            </a:pPr>
            <a:r>
              <a:t/>
            </a:r>
            <a:endParaRPr b="1" i="0" sz="2400" u="none" cap="none" strike="noStrike">
              <a:solidFill>
                <a:schemeClr val="dk1"/>
              </a:solidFill>
              <a:latin typeface="Arial"/>
              <a:ea typeface="Arial"/>
              <a:cs typeface="Arial"/>
              <a:sym typeface="Arial"/>
            </a:endParaRPr>
          </a:p>
        </p:txBody>
      </p:sp>
      <p:pic>
        <p:nvPicPr>
          <p:cNvPr id="154" name="Google Shape;154;p27"/>
          <p:cNvPicPr preferRelativeResize="0"/>
          <p:nvPr/>
        </p:nvPicPr>
        <p:blipFill>
          <a:blip r:embed="rId3">
            <a:alphaModFix/>
          </a:blip>
          <a:stretch>
            <a:fillRect/>
          </a:stretch>
        </p:blipFill>
        <p:spPr>
          <a:xfrm>
            <a:off x="5167675" y="1724151"/>
            <a:ext cx="3656950" cy="365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500187" y="274637"/>
            <a:ext cx="71865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Team and Responsibilities - Craig</a:t>
            </a:r>
            <a:endParaRPr/>
          </a:p>
        </p:txBody>
      </p:sp>
      <p:sp>
        <p:nvSpPr>
          <p:cNvPr id="160" name="Google Shape;160;p28"/>
          <p:cNvSpPr txBox="1"/>
          <p:nvPr>
            <p:ph idx="1" type="body"/>
          </p:nvPr>
        </p:nvSpPr>
        <p:spPr>
          <a:xfrm>
            <a:off x="457200" y="1600200"/>
            <a:ext cx="4448400" cy="4526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0"/>
              </a:spcBef>
              <a:spcAft>
                <a:spcPts val="0"/>
              </a:spcAft>
              <a:buClr>
                <a:schemeClr val="dk1"/>
              </a:buClr>
              <a:buSzPts val="2400"/>
              <a:buFont typeface="Arial"/>
              <a:buChar char="•"/>
            </a:pPr>
            <a:r>
              <a:rPr lang="en-US" sz="2400"/>
              <a:t>Researched and developed feature extraction for smoothness climbing metric</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Wrote code to generate graphs of 3D waveform data</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Collected data as climber</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Wrote code to execute feature extraction methods on multiple files for training</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Wrote main user interaction code </a:t>
            </a:r>
            <a:endParaRPr sz="2400"/>
          </a:p>
          <a:p>
            <a:pPr indent="-292100" lvl="0" marL="342900" marR="0" rtl="0" algn="l">
              <a:lnSpc>
                <a:spcPct val="100000"/>
              </a:lnSpc>
              <a:spcBef>
                <a:spcPts val="0"/>
              </a:spcBef>
              <a:spcAft>
                <a:spcPts val="0"/>
              </a:spcAft>
              <a:buClr>
                <a:schemeClr val="dk1"/>
              </a:buClr>
              <a:buSzPts val="2400"/>
              <a:buFont typeface="Arial"/>
              <a:buChar char="•"/>
            </a:pPr>
            <a:r>
              <a:rPr lang="en-US" sz="2400"/>
              <a:t>Acted as model for presentation video</a:t>
            </a:r>
            <a:endParaRPr sz="2400"/>
          </a:p>
          <a:p>
            <a:pPr indent="-165100" lvl="0" marL="342900" marR="0" rtl="0" algn="l">
              <a:spcBef>
                <a:spcPts val="560"/>
              </a:spcBef>
              <a:spcAft>
                <a:spcPts val="0"/>
              </a:spcAft>
              <a:buClr>
                <a:schemeClr val="dk1"/>
              </a:buClr>
              <a:buSzPts val="2800"/>
              <a:buFont typeface="Arial"/>
              <a:buNone/>
            </a:pPr>
            <a:r>
              <a:t/>
            </a:r>
            <a:endParaRPr b="1" i="0" sz="2400" u="none" cap="none" strike="noStrike">
              <a:solidFill>
                <a:schemeClr val="dk1"/>
              </a:solidFill>
              <a:latin typeface="Arial"/>
              <a:ea typeface="Arial"/>
              <a:cs typeface="Arial"/>
              <a:sym typeface="Arial"/>
            </a:endParaRPr>
          </a:p>
        </p:txBody>
      </p:sp>
      <p:pic>
        <p:nvPicPr>
          <p:cNvPr id="161" name="Google Shape;161;p28"/>
          <p:cNvPicPr preferRelativeResize="0"/>
          <p:nvPr/>
        </p:nvPicPr>
        <p:blipFill>
          <a:blip r:embed="rId3">
            <a:alphaModFix/>
          </a:blip>
          <a:stretch>
            <a:fillRect/>
          </a:stretch>
        </p:blipFill>
        <p:spPr>
          <a:xfrm>
            <a:off x="5444199" y="1570026"/>
            <a:ext cx="3037498" cy="4556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Resources and References</a:t>
            </a:r>
            <a:endParaRPr/>
          </a:p>
        </p:txBody>
      </p:sp>
      <p:sp>
        <p:nvSpPr>
          <p:cNvPr id="167" name="Google Shape;167;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640"/>
              </a:spcBef>
              <a:spcAft>
                <a:spcPts val="0"/>
              </a:spcAft>
              <a:buClr>
                <a:schemeClr val="dk1"/>
              </a:buClr>
              <a:buSzPts val="2400"/>
              <a:buFont typeface="Arial"/>
              <a:buChar char="•"/>
            </a:pPr>
            <a:r>
              <a:rPr lang="en-US" sz="2400"/>
              <a:t>All climbing footages and data captured (with permission from employees) at UCLA John Wooden Center Rock Wall</a:t>
            </a:r>
            <a:endParaRPr sz="2400"/>
          </a:p>
          <a:p>
            <a:pPr indent="-292100" lvl="0" marL="342900" marR="0" rtl="0" algn="l">
              <a:lnSpc>
                <a:spcPct val="100000"/>
              </a:lnSpc>
              <a:spcBef>
                <a:spcPts val="640"/>
              </a:spcBef>
              <a:spcAft>
                <a:spcPts val="0"/>
              </a:spcAft>
              <a:buClr>
                <a:schemeClr val="dk1"/>
              </a:buClr>
              <a:buSzPts val="2400"/>
              <a:buFont typeface="Arial"/>
              <a:buChar char="•"/>
            </a:pPr>
            <a:r>
              <a:rPr lang="en-US" sz="2400"/>
              <a:t>Code libraries used include</a:t>
            </a:r>
            <a:endParaRPr sz="2400"/>
          </a:p>
          <a:p>
            <a:pPr indent="-260350" lvl="1" marL="742950" marR="0" rtl="0" algn="l">
              <a:lnSpc>
                <a:spcPct val="100000"/>
              </a:lnSpc>
              <a:spcBef>
                <a:spcPts val="640"/>
              </a:spcBef>
              <a:spcAft>
                <a:spcPts val="0"/>
              </a:spcAft>
              <a:buSzPts val="2400"/>
              <a:buChar char="–"/>
            </a:pPr>
            <a:r>
              <a:rPr lang="en-US" sz="2400"/>
              <a:t>Liquid DSP: </a:t>
            </a:r>
            <a:r>
              <a:rPr lang="en-US" sz="2400" u="sng">
                <a:solidFill>
                  <a:schemeClr val="hlink"/>
                </a:solidFill>
                <a:hlinkClick r:id="rId3"/>
              </a:rPr>
              <a:t>http://liquidsdr.org/</a:t>
            </a:r>
            <a:endParaRPr sz="2400"/>
          </a:p>
          <a:p>
            <a:pPr indent="-260350" lvl="1" marL="742950" marR="0" rtl="0" algn="l">
              <a:lnSpc>
                <a:spcPct val="100000"/>
              </a:lnSpc>
              <a:spcBef>
                <a:spcPts val="640"/>
              </a:spcBef>
              <a:spcAft>
                <a:spcPts val="0"/>
              </a:spcAft>
              <a:buSzPts val="2400"/>
              <a:buChar char="–"/>
            </a:pPr>
            <a:r>
              <a:rPr lang="en-US" sz="2400"/>
              <a:t>FANN: </a:t>
            </a:r>
            <a:r>
              <a:rPr lang="en-US" sz="2400" u="sng">
                <a:solidFill>
                  <a:schemeClr val="hlink"/>
                </a:solidFill>
                <a:hlinkClick r:id="rId4"/>
              </a:rPr>
              <a:t>http://leenissen.dk/fann/wp/</a:t>
            </a:r>
            <a:endParaRPr sz="2400"/>
          </a:p>
          <a:p>
            <a:pPr indent="-260350" lvl="1" marL="742950" marR="0" rtl="0" algn="l">
              <a:lnSpc>
                <a:spcPct val="100000"/>
              </a:lnSpc>
              <a:spcBef>
                <a:spcPts val="640"/>
              </a:spcBef>
              <a:spcAft>
                <a:spcPts val="0"/>
              </a:spcAft>
              <a:buSzPts val="2400"/>
              <a:buChar char="–"/>
            </a:pPr>
            <a:r>
              <a:rPr lang="en-US" sz="2400"/>
              <a:t>GNU Plot: </a:t>
            </a:r>
            <a:r>
              <a:rPr lang="en-US" sz="2400" u="sng">
                <a:solidFill>
                  <a:schemeClr val="hlink"/>
                </a:solidFill>
                <a:hlinkClick r:id="rId5"/>
              </a:rPr>
              <a:t>http://www.gnuplot.info/</a:t>
            </a:r>
            <a:endParaRPr sz="2400"/>
          </a:p>
          <a:p>
            <a:pPr indent="-260350" lvl="1" marL="742950" marR="0" rtl="0" algn="l">
              <a:lnSpc>
                <a:spcPct val="100000"/>
              </a:lnSpc>
              <a:spcBef>
                <a:spcPts val="640"/>
              </a:spcBef>
              <a:spcAft>
                <a:spcPts val="0"/>
              </a:spcAft>
              <a:buSzPts val="2400"/>
              <a:buChar char="–"/>
            </a:pPr>
            <a:r>
              <a:rPr lang="en-US" sz="2400"/>
              <a:t>All under direction and with permission from Professor William Kaiser for EE 180D class</a:t>
            </a:r>
            <a:endParaRPr sz="2400"/>
          </a:p>
          <a:p>
            <a:pPr indent="-260350" lvl="1" marL="742950" marR="0" rtl="0" algn="l">
              <a:lnSpc>
                <a:spcPct val="100000"/>
              </a:lnSpc>
              <a:spcBef>
                <a:spcPts val="640"/>
              </a:spcBef>
              <a:spcAft>
                <a:spcPts val="0"/>
              </a:spcAft>
              <a:buSzPts val="2400"/>
              <a:buChar char="–"/>
            </a:pPr>
            <a:r>
              <a:rPr lang="en-US" sz="2400"/>
              <a:t>Songs used in video: “Derezzed” - Daft Punk</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Conclusion:</a:t>
            </a:r>
            <a:br>
              <a:rPr b="0" i="0" lang="en-US" sz="3600" u="none" cap="none" strike="noStrike">
                <a:solidFill>
                  <a:schemeClr val="dk2"/>
                </a:solidFill>
                <a:latin typeface="Arial"/>
                <a:ea typeface="Arial"/>
                <a:cs typeface="Arial"/>
                <a:sym typeface="Arial"/>
              </a:rPr>
            </a:br>
            <a:r>
              <a:rPr b="0" i="0" lang="en-US" sz="3600" u="none" cap="none" strike="noStrike">
                <a:solidFill>
                  <a:schemeClr val="dk2"/>
                </a:solidFill>
                <a:latin typeface="Arial"/>
                <a:ea typeface="Arial"/>
                <a:cs typeface="Arial"/>
                <a:sym typeface="Arial"/>
              </a:rPr>
              <a:t>Future Development Opportunities</a:t>
            </a:r>
            <a:endParaRPr/>
          </a:p>
        </p:txBody>
      </p:sp>
      <p:sp>
        <p:nvSpPr>
          <p:cNvPr id="173" name="Google Shape;173;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92100" lvl="0" marL="342900" marR="0" rtl="0" algn="l">
              <a:lnSpc>
                <a:spcPct val="100000"/>
              </a:lnSpc>
              <a:spcBef>
                <a:spcPts val="640"/>
              </a:spcBef>
              <a:spcAft>
                <a:spcPts val="0"/>
              </a:spcAft>
              <a:buClr>
                <a:schemeClr val="dk1"/>
              </a:buClr>
              <a:buSzPts val="2400"/>
              <a:buFont typeface="Arial"/>
              <a:buChar char="•"/>
            </a:pPr>
            <a:r>
              <a:rPr lang="en-US" sz="2400"/>
              <a:t>This project has huge implications for the future of data analytics within rock climbing, which is rapidly growing as a sport and recreational activity</a:t>
            </a:r>
            <a:endParaRPr sz="2400"/>
          </a:p>
          <a:p>
            <a:pPr indent="-292100" lvl="0" marL="342900" marR="0" rtl="0" algn="l">
              <a:lnSpc>
                <a:spcPct val="100000"/>
              </a:lnSpc>
              <a:spcBef>
                <a:spcPts val="640"/>
              </a:spcBef>
              <a:spcAft>
                <a:spcPts val="0"/>
              </a:spcAft>
              <a:buClr>
                <a:schemeClr val="dk1"/>
              </a:buClr>
              <a:buSzPts val="2400"/>
              <a:buFont typeface="Arial"/>
              <a:buChar char="•"/>
            </a:pPr>
            <a:r>
              <a:rPr lang="en-US" sz="2400"/>
              <a:t>Movement analytics is a multi-billion dollar industry in popular sports such as baseball</a:t>
            </a:r>
            <a:endParaRPr sz="2400"/>
          </a:p>
          <a:p>
            <a:pPr indent="-292100" lvl="0" marL="342900" marR="0" rtl="0" algn="l">
              <a:lnSpc>
                <a:spcPct val="100000"/>
              </a:lnSpc>
              <a:spcBef>
                <a:spcPts val="640"/>
              </a:spcBef>
              <a:spcAft>
                <a:spcPts val="0"/>
              </a:spcAft>
              <a:buClr>
                <a:schemeClr val="dk1"/>
              </a:buClr>
              <a:buSzPts val="2400"/>
              <a:buFont typeface="Arial"/>
              <a:buChar char="•"/>
            </a:pPr>
            <a:r>
              <a:rPr lang="en-US" sz="2400"/>
              <a:t>Climb On could be improved enough to fill the unclaimed niche of movement analytics in rock climbing - for professionals and beginners</a:t>
            </a:r>
            <a:endParaRPr sz="2400"/>
          </a:p>
          <a:p>
            <a:pPr indent="-292100" lvl="0" marL="342900" marR="0" rtl="0" algn="l">
              <a:lnSpc>
                <a:spcPct val="100000"/>
              </a:lnSpc>
              <a:spcBef>
                <a:spcPts val="640"/>
              </a:spcBef>
              <a:spcAft>
                <a:spcPts val="0"/>
              </a:spcAft>
              <a:buClr>
                <a:schemeClr val="dk1"/>
              </a:buClr>
              <a:buSzPts val="2400"/>
              <a:buFont typeface="Arial"/>
              <a:buChar char="•"/>
            </a:pPr>
            <a:r>
              <a:rPr lang="en-US" sz="2400"/>
              <a:t>Movement analytics in climbing will most likely become a multi-million dollar industry within 20 years</a:t>
            </a:r>
            <a:endParaRPr sz="2400"/>
          </a:p>
          <a:p>
            <a:pPr indent="0" lvl="0" marL="0" marR="0" rtl="0" algn="l">
              <a:lnSpc>
                <a:spcPct val="100000"/>
              </a:lnSpc>
              <a:spcBef>
                <a:spcPts val="64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Product Development Mission Background</a:t>
            </a:r>
            <a:endParaRPr/>
          </a:p>
        </p:txBody>
      </p:sp>
      <p:sp>
        <p:nvSpPr>
          <p:cNvPr id="70" name="Google Shape;70;p15"/>
          <p:cNvSpPr txBox="1"/>
          <p:nvPr>
            <p:ph idx="1" type="body"/>
          </p:nvPr>
        </p:nvSpPr>
        <p:spPr>
          <a:xfrm>
            <a:off x="457200" y="1879450"/>
            <a:ext cx="4487700" cy="4526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90000"/>
              </a:lnSpc>
              <a:spcBef>
                <a:spcPts val="560"/>
              </a:spcBef>
              <a:spcAft>
                <a:spcPts val="0"/>
              </a:spcAft>
              <a:buClr>
                <a:schemeClr val="dk1"/>
              </a:buClr>
              <a:buSzPts val="2000"/>
              <a:buFont typeface="Arial"/>
              <a:buChar char="•"/>
            </a:pPr>
            <a:r>
              <a:rPr lang="en-US" sz="2000"/>
              <a:t>Rock climbing, both competitive and recreational, is rapidly becoming a popular sport</a:t>
            </a:r>
            <a:endParaRPr sz="2000"/>
          </a:p>
          <a:p>
            <a:pPr indent="-292100" lvl="0" marL="342900" marR="0" rtl="0" algn="l">
              <a:lnSpc>
                <a:spcPct val="90000"/>
              </a:lnSpc>
              <a:spcBef>
                <a:spcPts val="560"/>
              </a:spcBef>
              <a:spcAft>
                <a:spcPts val="0"/>
              </a:spcAft>
              <a:buClr>
                <a:schemeClr val="dk1"/>
              </a:buClr>
              <a:buSzPts val="2000"/>
              <a:buFont typeface="Arial"/>
              <a:buChar char="•"/>
            </a:pPr>
            <a:r>
              <a:rPr lang="en-US" sz="2000"/>
              <a:t>Our mission was to develop a smart rock climbing trainer system for beginners</a:t>
            </a:r>
            <a:endParaRPr sz="2000"/>
          </a:p>
          <a:p>
            <a:pPr indent="-292100" lvl="0" marL="342900" marR="0" rtl="0" algn="l">
              <a:lnSpc>
                <a:spcPct val="90000"/>
              </a:lnSpc>
              <a:spcBef>
                <a:spcPts val="560"/>
              </a:spcBef>
              <a:spcAft>
                <a:spcPts val="0"/>
              </a:spcAft>
              <a:buClr>
                <a:schemeClr val="dk1"/>
              </a:buClr>
              <a:buSzPts val="2000"/>
              <a:buFont typeface="Arial"/>
              <a:buChar char="•"/>
            </a:pPr>
            <a:r>
              <a:rPr lang="en-US" sz="2000"/>
              <a:t>Currently no in-depth analytics tools for climbers - only high-level grade tracking</a:t>
            </a:r>
            <a:endParaRPr sz="2000"/>
          </a:p>
          <a:p>
            <a:pPr indent="-292100" lvl="0" marL="342900" marR="0" rtl="0" algn="l">
              <a:lnSpc>
                <a:spcPct val="90000"/>
              </a:lnSpc>
              <a:spcBef>
                <a:spcPts val="560"/>
              </a:spcBef>
              <a:spcAft>
                <a:spcPts val="0"/>
              </a:spcAft>
              <a:buClr>
                <a:schemeClr val="dk1"/>
              </a:buClr>
              <a:buSzPts val="2000"/>
              <a:buFont typeface="Arial"/>
              <a:buChar char="•"/>
            </a:pPr>
            <a:r>
              <a:rPr lang="en-US" sz="2000"/>
              <a:t>New approach: analyze detailed data about individual movements to improve climbing technique</a:t>
            </a:r>
            <a:endParaRPr sz="2000"/>
          </a:p>
          <a:p>
            <a:pPr indent="0" lvl="0" marL="0" marR="0" rtl="0" algn="l">
              <a:lnSpc>
                <a:spcPct val="90000"/>
              </a:lnSpc>
              <a:spcBef>
                <a:spcPts val="560"/>
              </a:spcBef>
              <a:spcAft>
                <a:spcPts val="0"/>
              </a:spcAft>
              <a:buNone/>
            </a:pPr>
            <a:r>
              <a:t/>
            </a:r>
            <a:endParaRPr/>
          </a:p>
        </p:txBody>
      </p:sp>
      <p:sp>
        <p:nvSpPr>
          <p:cNvPr id="71" name="Google Shape;71;p15"/>
          <p:cNvSpPr txBox="1"/>
          <p:nvPr/>
        </p:nvSpPr>
        <p:spPr>
          <a:xfrm>
            <a:off x="1930400" y="6405562"/>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5"/>
          <p:cNvSpPr txBox="1"/>
          <p:nvPr/>
        </p:nvSpPr>
        <p:spPr>
          <a:xfrm>
            <a:off x="1646237" y="6462712"/>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3" name="Google Shape;73;p15"/>
          <p:cNvPicPr preferRelativeResize="0"/>
          <p:nvPr/>
        </p:nvPicPr>
        <p:blipFill rotWithShape="1">
          <a:blip r:embed="rId3">
            <a:alphaModFix/>
          </a:blip>
          <a:srcRect b="28922" l="0" r="0" t="29032"/>
          <a:stretch/>
        </p:blipFill>
        <p:spPr>
          <a:xfrm>
            <a:off x="4944900" y="2457700"/>
            <a:ext cx="3771699" cy="2820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500187" y="274637"/>
            <a:ext cx="71865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Product Development Mission Background - 2</a:t>
            </a:r>
            <a:endParaRPr/>
          </a:p>
        </p:txBody>
      </p:sp>
      <p:sp>
        <p:nvSpPr>
          <p:cNvPr id="79" name="Google Shape;79;p16"/>
          <p:cNvSpPr txBox="1"/>
          <p:nvPr>
            <p:ph idx="1" type="body"/>
          </p:nvPr>
        </p:nvSpPr>
        <p:spPr>
          <a:xfrm>
            <a:off x="457200" y="2149625"/>
            <a:ext cx="4487700" cy="4526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90000"/>
              </a:lnSpc>
              <a:spcBef>
                <a:spcPts val="560"/>
              </a:spcBef>
              <a:spcAft>
                <a:spcPts val="0"/>
              </a:spcAft>
              <a:buClr>
                <a:schemeClr val="dk1"/>
              </a:buClr>
              <a:buSzPts val="2000"/>
              <a:buFont typeface="Arial"/>
              <a:buChar char="•"/>
            </a:pPr>
            <a:r>
              <a:rPr lang="en-US" sz="2000"/>
              <a:t>Users: beginner rock climbers (huge community)</a:t>
            </a:r>
            <a:endParaRPr sz="2000"/>
          </a:p>
          <a:p>
            <a:pPr indent="-292100" lvl="0" marL="342900" marR="0" rtl="0" algn="l">
              <a:lnSpc>
                <a:spcPct val="90000"/>
              </a:lnSpc>
              <a:spcBef>
                <a:spcPts val="560"/>
              </a:spcBef>
              <a:spcAft>
                <a:spcPts val="0"/>
              </a:spcAft>
              <a:buClr>
                <a:schemeClr val="dk1"/>
              </a:buClr>
              <a:buSzPts val="2000"/>
              <a:buFont typeface="Arial"/>
              <a:buChar char="•"/>
            </a:pPr>
            <a:r>
              <a:rPr lang="en-US" sz="2000"/>
              <a:t> Techniques could improve enough to be used by professional competitive climbers similar to advanced sport analytics </a:t>
            </a:r>
            <a:endParaRPr sz="2000"/>
          </a:p>
          <a:p>
            <a:pPr indent="-292100" lvl="0" marL="342900" marR="0" rtl="0" algn="l">
              <a:lnSpc>
                <a:spcPct val="90000"/>
              </a:lnSpc>
              <a:spcBef>
                <a:spcPts val="560"/>
              </a:spcBef>
              <a:spcAft>
                <a:spcPts val="0"/>
              </a:spcAft>
              <a:buClr>
                <a:schemeClr val="dk1"/>
              </a:buClr>
              <a:buSzPts val="2000"/>
              <a:buFont typeface="Arial"/>
              <a:buChar char="•"/>
            </a:pPr>
            <a:r>
              <a:rPr lang="en-US" sz="2000"/>
              <a:t>Midterm exam: classification of a single move</a:t>
            </a:r>
            <a:endParaRPr sz="2000"/>
          </a:p>
          <a:p>
            <a:pPr indent="-292100" lvl="0" marL="342900" marR="0" rtl="0" algn="l">
              <a:lnSpc>
                <a:spcPct val="90000"/>
              </a:lnSpc>
              <a:spcBef>
                <a:spcPts val="560"/>
              </a:spcBef>
              <a:spcAft>
                <a:spcPts val="0"/>
              </a:spcAft>
              <a:buClr>
                <a:schemeClr val="dk1"/>
              </a:buClr>
              <a:buSzPts val="2000"/>
              <a:buFont typeface="Arial"/>
              <a:buChar char="•"/>
            </a:pPr>
            <a:r>
              <a:rPr lang="en-US" sz="2000"/>
              <a:t>Final exam: classification of several moves within a complete climb</a:t>
            </a:r>
            <a:endParaRPr sz="2000"/>
          </a:p>
          <a:p>
            <a:pPr indent="0" lvl="0" marL="0" marR="0" rtl="0" algn="l">
              <a:lnSpc>
                <a:spcPct val="90000"/>
              </a:lnSpc>
              <a:spcBef>
                <a:spcPts val="560"/>
              </a:spcBef>
              <a:spcAft>
                <a:spcPts val="0"/>
              </a:spcAft>
              <a:buNone/>
            </a:pPr>
            <a:r>
              <a:t/>
            </a:r>
            <a:endParaRPr/>
          </a:p>
        </p:txBody>
      </p:sp>
      <p:sp>
        <p:nvSpPr>
          <p:cNvPr id="80" name="Google Shape;80;p16"/>
          <p:cNvSpPr txBox="1"/>
          <p:nvPr/>
        </p:nvSpPr>
        <p:spPr>
          <a:xfrm>
            <a:off x="1930400" y="6405562"/>
            <a:ext cx="184200" cy="36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16"/>
          <p:cNvSpPr txBox="1"/>
          <p:nvPr/>
        </p:nvSpPr>
        <p:spPr>
          <a:xfrm>
            <a:off x="1646237" y="6462712"/>
            <a:ext cx="184200" cy="36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2" name="Google Shape;82;p16"/>
          <p:cNvPicPr preferRelativeResize="0"/>
          <p:nvPr/>
        </p:nvPicPr>
        <p:blipFill>
          <a:blip r:embed="rId3">
            <a:alphaModFix/>
          </a:blip>
          <a:stretch>
            <a:fillRect/>
          </a:stretch>
        </p:blipFill>
        <p:spPr>
          <a:xfrm>
            <a:off x="5187200" y="1711302"/>
            <a:ext cx="3236248" cy="436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Design Overview: Technical Challenges</a:t>
            </a:r>
            <a:endParaRPr/>
          </a:p>
        </p:txBody>
      </p:sp>
      <p:sp>
        <p:nvSpPr>
          <p:cNvPr id="88" name="Google Shape;88;p17"/>
          <p:cNvSpPr txBox="1"/>
          <p:nvPr>
            <p:ph idx="1" type="body"/>
          </p:nvPr>
        </p:nvSpPr>
        <p:spPr>
          <a:xfrm>
            <a:off x="457200" y="1600200"/>
            <a:ext cx="8313900" cy="38745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90000"/>
              </a:lnSpc>
              <a:spcBef>
                <a:spcPts val="0"/>
              </a:spcBef>
              <a:spcAft>
                <a:spcPts val="0"/>
              </a:spcAft>
              <a:buClr>
                <a:schemeClr val="dk1"/>
              </a:buClr>
              <a:buSzPts val="2400"/>
              <a:buFont typeface="Arial"/>
              <a:buChar char="•"/>
            </a:pPr>
            <a:r>
              <a:rPr lang="en-US" sz="2400"/>
              <a:t>Available sensor data: 3D accelerometer and gyroscope </a:t>
            </a:r>
            <a:endParaRPr sz="2400"/>
          </a:p>
          <a:p>
            <a:pPr indent="-317500" lvl="0" marL="342900" marR="0" rtl="0" algn="l">
              <a:lnSpc>
                <a:spcPct val="90000"/>
              </a:lnSpc>
              <a:spcBef>
                <a:spcPts val="0"/>
              </a:spcBef>
              <a:spcAft>
                <a:spcPts val="0"/>
              </a:spcAft>
              <a:buClr>
                <a:schemeClr val="dk1"/>
              </a:buClr>
              <a:buSzPts val="2400"/>
              <a:buFont typeface="Arial"/>
              <a:buChar char="•"/>
            </a:pPr>
            <a:r>
              <a:rPr lang="en-US" sz="2400"/>
              <a:t>Challenges</a:t>
            </a:r>
            <a:endParaRPr sz="2400"/>
          </a:p>
          <a:p>
            <a:pPr indent="-285750" lvl="1" marL="742950" marR="0" rtl="0" algn="l">
              <a:lnSpc>
                <a:spcPct val="90000"/>
              </a:lnSpc>
              <a:spcBef>
                <a:spcPts val="0"/>
              </a:spcBef>
              <a:spcAft>
                <a:spcPts val="0"/>
              </a:spcAft>
              <a:buClr>
                <a:schemeClr val="dk1"/>
              </a:buClr>
              <a:buSzPts val="2400"/>
              <a:buFont typeface="Arial"/>
              <a:buChar char="–"/>
            </a:pPr>
            <a:r>
              <a:rPr lang="en-US" sz="2400"/>
              <a:t>Determine metrics to accurately classify quality of climbing moves</a:t>
            </a:r>
            <a:endParaRPr sz="2400"/>
          </a:p>
          <a:p>
            <a:pPr indent="-285750" lvl="1" marL="742950" marR="0" rtl="0" algn="l">
              <a:lnSpc>
                <a:spcPct val="90000"/>
              </a:lnSpc>
              <a:spcBef>
                <a:spcPts val="0"/>
              </a:spcBef>
              <a:spcAft>
                <a:spcPts val="0"/>
              </a:spcAft>
              <a:buClr>
                <a:schemeClr val="dk1"/>
              </a:buClr>
              <a:buSzPts val="2400"/>
              <a:buFont typeface="Arial"/>
              <a:buChar char="–"/>
            </a:pPr>
            <a:r>
              <a:rPr lang="en-US" sz="2400"/>
              <a:t>Extract features from 3D accelerometer data</a:t>
            </a:r>
            <a:endParaRPr sz="2400"/>
          </a:p>
          <a:p>
            <a:pPr indent="-190500" lvl="0" marL="342900" marR="0" rtl="0" algn="l">
              <a:spcBef>
                <a:spcPts val="480"/>
              </a:spcBef>
              <a:spcAft>
                <a:spcPts val="0"/>
              </a:spcAft>
              <a:buClr>
                <a:schemeClr val="dk1"/>
              </a:buClr>
              <a:buSzPts val="2400"/>
              <a:buFont typeface="Arial"/>
              <a:buNone/>
            </a:pPr>
            <a:r>
              <a:t/>
            </a:r>
            <a:endParaRPr b="0" i="1" sz="2400" u="none" cap="none" strike="noStrike">
              <a:solidFill>
                <a:schemeClr val="dk1"/>
              </a:solidFill>
              <a:latin typeface="Arial"/>
              <a:ea typeface="Arial"/>
              <a:cs typeface="Arial"/>
              <a:sym typeface="Arial"/>
            </a:endParaRPr>
          </a:p>
        </p:txBody>
      </p:sp>
      <p:sp>
        <p:nvSpPr>
          <p:cNvPr id="89" name="Google Shape;89;p17"/>
          <p:cNvSpPr txBox="1"/>
          <p:nvPr/>
        </p:nvSpPr>
        <p:spPr>
          <a:xfrm>
            <a:off x="1930400" y="6405562"/>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7"/>
          <p:cNvSpPr txBox="1"/>
          <p:nvPr/>
        </p:nvSpPr>
        <p:spPr>
          <a:xfrm>
            <a:off x="1646237" y="6462712"/>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1" name="Google Shape;91;p17"/>
          <p:cNvPicPr preferRelativeResize="0"/>
          <p:nvPr/>
        </p:nvPicPr>
        <p:blipFill>
          <a:blip r:embed="rId3">
            <a:alphaModFix/>
          </a:blip>
          <a:stretch>
            <a:fillRect/>
          </a:stretch>
        </p:blipFill>
        <p:spPr>
          <a:xfrm>
            <a:off x="2984125" y="3575950"/>
            <a:ext cx="3260051" cy="2829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1500187" y="274637"/>
            <a:ext cx="71865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System Implementation: </a:t>
            </a:r>
            <a:br>
              <a:rPr b="0" i="0" lang="en-US" sz="3600" u="none" cap="none" strike="noStrike">
                <a:solidFill>
                  <a:schemeClr val="dk2"/>
                </a:solidFill>
                <a:latin typeface="Arial"/>
                <a:ea typeface="Arial"/>
                <a:cs typeface="Arial"/>
                <a:sym typeface="Arial"/>
              </a:rPr>
            </a:br>
            <a:r>
              <a:rPr b="0" i="0" lang="en-US" sz="3600" u="none" cap="none" strike="noStrike">
                <a:solidFill>
                  <a:schemeClr val="dk2"/>
                </a:solidFill>
                <a:latin typeface="Arial"/>
                <a:ea typeface="Arial"/>
                <a:cs typeface="Arial"/>
                <a:sym typeface="Arial"/>
              </a:rPr>
              <a:t>Complete Description</a:t>
            </a:r>
            <a:endParaRPr/>
          </a:p>
        </p:txBody>
      </p:sp>
      <p:sp>
        <p:nvSpPr>
          <p:cNvPr id="97" name="Google Shape;97;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640"/>
              </a:spcBef>
              <a:spcAft>
                <a:spcPts val="0"/>
              </a:spcAft>
              <a:buClr>
                <a:schemeClr val="dk1"/>
              </a:buClr>
              <a:buSzPts val="3200"/>
              <a:buFont typeface="Arial"/>
              <a:buChar char="•"/>
            </a:pPr>
            <a:r>
              <a:rPr lang="en-US"/>
              <a:t>Metrics used to determine quality of climbing moves:</a:t>
            </a:r>
            <a:endParaRPr/>
          </a:p>
          <a:p>
            <a:pPr indent="-285750" lvl="1" marL="742950" marR="0" rtl="0" algn="l">
              <a:lnSpc>
                <a:spcPct val="100000"/>
              </a:lnSpc>
              <a:spcBef>
                <a:spcPts val="640"/>
              </a:spcBef>
              <a:spcAft>
                <a:spcPts val="0"/>
              </a:spcAft>
              <a:buSzPts val="2800"/>
              <a:buChar char="–"/>
            </a:pPr>
            <a:r>
              <a:rPr lang="en-US"/>
              <a:t>Smoothness - quality of movement during actual move</a:t>
            </a:r>
            <a:endParaRPr/>
          </a:p>
          <a:p>
            <a:pPr indent="-285750" lvl="1" marL="742950" marR="0" rtl="0" algn="l">
              <a:lnSpc>
                <a:spcPct val="100000"/>
              </a:lnSpc>
              <a:spcBef>
                <a:spcPts val="640"/>
              </a:spcBef>
              <a:spcAft>
                <a:spcPts val="0"/>
              </a:spcAft>
              <a:buSzPts val="2800"/>
              <a:buChar char="–"/>
            </a:pPr>
            <a:r>
              <a:rPr lang="en-US"/>
              <a:t>Arrival stability - minimize shaking and movement directly following arrival onto next hold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System Implementation: </a:t>
            </a:r>
            <a:br>
              <a:rPr b="0" i="0" lang="en-US" sz="3600" u="none" cap="none" strike="noStrike">
                <a:solidFill>
                  <a:schemeClr val="dk2"/>
                </a:solidFill>
                <a:latin typeface="Arial"/>
                <a:ea typeface="Arial"/>
                <a:cs typeface="Arial"/>
                <a:sym typeface="Arial"/>
              </a:rPr>
            </a:br>
            <a:r>
              <a:rPr b="0" i="0" lang="en-US" sz="3600" u="none" cap="none" strike="noStrike">
                <a:solidFill>
                  <a:schemeClr val="dk2"/>
                </a:solidFill>
                <a:latin typeface="Arial"/>
                <a:ea typeface="Arial"/>
                <a:cs typeface="Arial"/>
                <a:sym typeface="Arial"/>
              </a:rPr>
              <a:t>Complete Description -</a:t>
            </a:r>
            <a:r>
              <a:rPr lang="en-US"/>
              <a:t> 2</a:t>
            </a:r>
            <a:endParaRPr/>
          </a:p>
        </p:txBody>
      </p:sp>
      <p:sp>
        <p:nvSpPr>
          <p:cNvPr id="103" name="Google Shape;103;p19"/>
          <p:cNvSpPr txBox="1"/>
          <p:nvPr>
            <p:ph idx="1" type="body"/>
          </p:nvPr>
        </p:nvSpPr>
        <p:spPr>
          <a:xfrm>
            <a:off x="457200" y="1417625"/>
            <a:ext cx="8229600" cy="45261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640"/>
              </a:spcBef>
              <a:spcAft>
                <a:spcPts val="0"/>
              </a:spcAft>
              <a:buClr>
                <a:schemeClr val="dk1"/>
              </a:buClr>
              <a:buSzPts val="2800"/>
              <a:buFont typeface="Arial"/>
              <a:buChar char="•"/>
            </a:pPr>
            <a:r>
              <a:rPr lang="en-US" sz="2800"/>
              <a:t>Tools Used: </a:t>
            </a:r>
            <a:endParaRPr sz="2800"/>
          </a:p>
          <a:p>
            <a:pPr indent="-260350" lvl="1" marL="742950" marR="0" rtl="0" algn="l">
              <a:lnSpc>
                <a:spcPct val="100000"/>
              </a:lnSpc>
              <a:spcBef>
                <a:spcPts val="640"/>
              </a:spcBef>
              <a:spcAft>
                <a:spcPts val="0"/>
              </a:spcAft>
              <a:buClr>
                <a:schemeClr val="dk1"/>
              </a:buClr>
              <a:buSzPts val="2400"/>
              <a:buFont typeface="Arial"/>
              <a:buChar char="–"/>
            </a:pPr>
            <a:r>
              <a:rPr lang="en-US" sz="2400"/>
              <a:t>ST Micro SensorTile - accelerometer hooked to user’s wrists</a:t>
            </a:r>
            <a:endParaRPr sz="2400"/>
          </a:p>
          <a:p>
            <a:pPr indent="-260350" lvl="1" marL="742950" marR="0" rtl="0" algn="l">
              <a:lnSpc>
                <a:spcPct val="100000"/>
              </a:lnSpc>
              <a:spcBef>
                <a:spcPts val="640"/>
              </a:spcBef>
              <a:spcAft>
                <a:spcPts val="0"/>
              </a:spcAft>
              <a:buSzPts val="2400"/>
              <a:buChar char="–"/>
            </a:pPr>
            <a:r>
              <a:rPr lang="en-US" sz="2400"/>
              <a:t>TI BeagleBone Green - development and data processing</a:t>
            </a:r>
            <a:endParaRPr sz="2400"/>
          </a:p>
          <a:p>
            <a:pPr indent="-304800" lvl="0" marL="342900" marR="0" rtl="0" algn="l">
              <a:lnSpc>
                <a:spcPct val="100000"/>
              </a:lnSpc>
              <a:spcBef>
                <a:spcPts val="640"/>
              </a:spcBef>
              <a:spcAft>
                <a:spcPts val="0"/>
              </a:spcAft>
              <a:buClr>
                <a:schemeClr val="dk1"/>
              </a:buClr>
              <a:buSzPts val="2600"/>
              <a:buFont typeface="Arial"/>
              <a:buChar char="•"/>
            </a:pPr>
            <a:r>
              <a:rPr lang="en-US" sz="2600"/>
              <a:t>Project written using C code and shell scripts - about 20 separate files</a:t>
            </a:r>
            <a:endParaRPr sz="2600"/>
          </a:p>
          <a:p>
            <a:pPr indent="-203200" lvl="2" marL="1143000" marR="0" rtl="0" algn="l">
              <a:lnSpc>
                <a:spcPct val="100000"/>
              </a:lnSpc>
              <a:spcBef>
                <a:spcPts val="640"/>
              </a:spcBef>
              <a:spcAft>
                <a:spcPts val="0"/>
              </a:spcAft>
              <a:buSzPts val="2000"/>
              <a:buChar char="•"/>
            </a:pPr>
            <a:r>
              <a:rPr lang="en-US" sz="2000"/>
              <a:t>acquire_data.c - used to collect data for training</a:t>
            </a:r>
            <a:endParaRPr sz="2000"/>
          </a:p>
          <a:p>
            <a:pPr indent="-203200" lvl="2" marL="1143000" marR="0" rtl="0" algn="l">
              <a:lnSpc>
                <a:spcPct val="100000"/>
              </a:lnSpc>
              <a:spcBef>
                <a:spcPts val="640"/>
              </a:spcBef>
              <a:spcAft>
                <a:spcPts val="0"/>
              </a:spcAft>
              <a:buSzPts val="2000"/>
              <a:buChar char="•"/>
            </a:pPr>
            <a:r>
              <a:rPr lang="en-US" sz="2000"/>
              <a:t>process_data.c - used to extract features using the following:</a:t>
            </a:r>
            <a:endParaRPr sz="2000"/>
          </a:p>
          <a:p>
            <a:pPr indent="-228600" lvl="3" marL="1600200" marR="0" rtl="0" algn="l">
              <a:lnSpc>
                <a:spcPct val="100000"/>
              </a:lnSpc>
              <a:spcBef>
                <a:spcPts val="640"/>
              </a:spcBef>
              <a:spcAft>
                <a:spcPts val="0"/>
              </a:spcAft>
              <a:buSzPts val="2000"/>
              <a:buChar char="–"/>
            </a:pPr>
            <a:r>
              <a:rPr lang="en-US"/>
              <a:t>process_shaking.h (arrival stability metric)</a:t>
            </a:r>
            <a:endParaRPr/>
          </a:p>
          <a:p>
            <a:pPr indent="-228600" lvl="3" marL="1600200" marR="0" rtl="0" algn="l">
              <a:lnSpc>
                <a:spcPct val="100000"/>
              </a:lnSpc>
              <a:spcBef>
                <a:spcPts val="640"/>
              </a:spcBef>
              <a:spcAft>
                <a:spcPts val="0"/>
              </a:spcAft>
              <a:buSzPts val="2000"/>
              <a:buChar char="–"/>
            </a:pPr>
            <a:r>
              <a:rPr lang="en-US"/>
              <a:t>process_timing.h (smoothness metric)</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500187" y="274637"/>
            <a:ext cx="71865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System Implementation: </a:t>
            </a:r>
            <a:br>
              <a:rPr b="0" i="0" lang="en-US" sz="3600" u="none" cap="none" strike="noStrike">
                <a:solidFill>
                  <a:schemeClr val="dk2"/>
                </a:solidFill>
                <a:latin typeface="Arial"/>
                <a:ea typeface="Arial"/>
                <a:cs typeface="Arial"/>
                <a:sym typeface="Arial"/>
              </a:rPr>
            </a:br>
            <a:r>
              <a:rPr b="0" i="0" lang="en-US" sz="3600" u="none" cap="none" strike="noStrike">
                <a:solidFill>
                  <a:schemeClr val="dk2"/>
                </a:solidFill>
                <a:latin typeface="Arial"/>
                <a:ea typeface="Arial"/>
                <a:cs typeface="Arial"/>
                <a:sym typeface="Arial"/>
              </a:rPr>
              <a:t>Complete Description - 3</a:t>
            </a:r>
            <a:endParaRPr/>
          </a:p>
        </p:txBody>
      </p:sp>
      <p:sp>
        <p:nvSpPr>
          <p:cNvPr id="109" name="Google Shape;109;p20"/>
          <p:cNvSpPr txBox="1"/>
          <p:nvPr>
            <p:ph idx="1" type="body"/>
          </p:nvPr>
        </p:nvSpPr>
        <p:spPr>
          <a:xfrm>
            <a:off x="457200" y="1711975"/>
            <a:ext cx="8229600" cy="4526100"/>
          </a:xfrm>
          <a:prstGeom prst="rect">
            <a:avLst/>
          </a:prstGeom>
          <a:noFill/>
          <a:ln>
            <a:noFill/>
          </a:ln>
        </p:spPr>
        <p:txBody>
          <a:bodyPr anchorCtr="0" anchor="t" bIns="45700" lIns="91425" spcFirstLastPara="1" rIns="91425" wrap="square" tIns="45700">
            <a:noAutofit/>
          </a:bodyPr>
          <a:lstStyle/>
          <a:p>
            <a:pPr indent="-349250" lvl="0" marL="342900" marR="0" rtl="0" algn="l">
              <a:lnSpc>
                <a:spcPct val="100000"/>
              </a:lnSpc>
              <a:spcBef>
                <a:spcPts val="640"/>
              </a:spcBef>
              <a:spcAft>
                <a:spcPts val="0"/>
              </a:spcAft>
              <a:buClr>
                <a:schemeClr val="dk1"/>
              </a:buClr>
              <a:buSzPts val="3300"/>
              <a:buFont typeface="Arial"/>
              <a:buChar char="•"/>
            </a:pPr>
            <a:r>
              <a:rPr b="1" lang="en-US" sz="3300"/>
              <a:t>Development Process</a:t>
            </a:r>
            <a:endParaRPr b="1" sz="3300"/>
          </a:p>
          <a:p>
            <a:pPr indent="-285750" lvl="1" marL="742950" marR="0" rtl="0" algn="l">
              <a:lnSpc>
                <a:spcPct val="100000"/>
              </a:lnSpc>
              <a:spcBef>
                <a:spcPts val="640"/>
              </a:spcBef>
              <a:spcAft>
                <a:spcPts val="0"/>
              </a:spcAft>
              <a:buSzPts val="2800"/>
              <a:buChar char="–"/>
            </a:pPr>
            <a:r>
              <a:rPr lang="en-US"/>
              <a:t>Collected training data</a:t>
            </a:r>
            <a:endParaRPr/>
          </a:p>
          <a:p>
            <a:pPr indent="-285750" lvl="1" marL="742950" marR="0" rtl="0" algn="l">
              <a:lnSpc>
                <a:spcPct val="100000"/>
              </a:lnSpc>
              <a:spcBef>
                <a:spcPts val="640"/>
              </a:spcBef>
              <a:spcAft>
                <a:spcPts val="0"/>
              </a:spcAft>
              <a:buSzPts val="2800"/>
              <a:buChar char="–"/>
            </a:pPr>
            <a:r>
              <a:rPr lang="en-US"/>
              <a:t>Extracted features</a:t>
            </a:r>
            <a:endParaRPr/>
          </a:p>
          <a:p>
            <a:pPr indent="-285750" lvl="1" marL="742950" marR="0" rtl="0" algn="l">
              <a:lnSpc>
                <a:spcPct val="100000"/>
              </a:lnSpc>
              <a:spcBef>
                <a:spcPts val="640"/>
              </a:spcBef>
              <a:spcAft>
                <a:spcPts val="0"/>
              </a:spcAft>
              <a:buSzPts val="2800"/>
              <a:buChar char="–"/>
            </a:pPr>
            <a:r>
              <a:rPr lang="en-US"/>
              <a:t>Created training file</a:t>
            </a:r>
            <a:endParaRPr/>
          </a:p>
          <a:p>
            <a:pPr indent="-285750" lvl="1" marL="742950" marR="0" rtl="0" algn="l">
              <a:lnSpc>
                <a:spcPct val="100000"/>
              </a:lnSpc>
              <a:spcBef>
                <a:spcPts val="640"/>
              </a:spcBef>
              <a:spcAft>
                <a:spcPts val="0"/>
              </a:spcAft>
              <a:buSzPts val="2800"/>
              <a:buChar char="–"/>
            </a:pPr>
            <a:r>
              <a:rPr lang="en-US"/>
              <a:t>Trained Neural Network</a:t>
            </a:r>
            <a:endParaRPr/>
          </a:p>
          <a:p>
            <a:pPr indent="-285750" lvl="1" marL="742950" marR="0" rtl="0" algn="l">
              <a:lnSpc>
                <a:spcPct val="100000"/>
              </a:lnSpc>
              <a:spcBef>
                <a:spcPts val="640"/>
              </a:spcBef>
              <a:spcAft>
                <a:spcPts val="0"/>
              </a:spcAft>
              <a:buSzPts val="2800"/>
              <a:buChar char="–"/>
            </a:pPr>
            <a:r>
              <a:rPr lang="en-US"/>
              <a:t>Tested and made confusion matrix</a:t>
            </a:r>
            <a:endParaRPr/>
          </a:p>
          <a:p>
            <a:pPr indent="-285750" lvl="1" marL="742950" marR="0" rtl="0" algn="l">
              <a:lnSpc>
                <a:spcPct val="100000"/>
              </a:lnSpc>
              <a:spcBef>
                <a:spcPts val="640"/>
              </a:spcBef>
              <a:spcAft>
                <a:spcPts val="0"/>
              </a:spcAft>
              <a:buSzPts val="2800"/>
              <a:buChar char="–"/>
            </a:pPr>
            <a:r>
              <a:rPr lang="en-US"/>
              <a:t>Developed executable main program for system demonstration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Testing and Verification:</a:t>
            </a:r>
            <a:br>
              <a:rPr b="0" i="0" lang="en-US" sz="3600" u="none" cap="none" strike="noStrike">
                <a:solidFill>
                  <a:schemeClr val="dk2"/>
                </a:solidFill>
                <a:latin typeface="Arial"/>
                <a:ea typeface="Arial"/>
                <a:cs typeface="Arial"/>
                <a:sym typeface="Arial"/>
              </a:rPr>
            </a:br>
            <a:r>
              <a:rPr b="0" i="0" lang="en-US" sz="3600" u="none" cap="none" strike="noStrike">
                <a:solidFill>
                  <a:schemeClr val="dk2"/>
                </a:solidFill>
                <a:latin typeface="Arial"/>
                <a:ea typeface="Arial"/>
                <a:cs typeface="Arial"/>
                <a:sym typeface="Arial"/>
              </a:rPr>
              <a:t>Complete System</a:t>
            </a:r>
            <a:endParaRPr/>
          </a:p>
        </p:txBody>
      </p:sp>
      <p:sp>
        <p:nvSpPr>
          <p:cNvPr id="115" name="Google Shape;115;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lang="en-US"/>
              <a:t>Testing and Verification Plan</a:t>
            </a:r>
            <a:endParaRPr b="1"/>
          </a:p>
          <a:p>
            <a:pPr indent="-285750" lvl="1" marL="742950" marR="0" rtl="0" algn="l">
              <a:lnSpc>
                <a:spcPct val="100000"/>
              </a:lnSpc>
              <a:spcBef>
                <a:spcPts val="0"/>
              </a:spcBef>
              <a:spcAft>
                <a:spcPts val="0"/>
              </a:spcAft>
              <a:buClr>
                <a:schemeClr val="dk1"/>
              </a:buClr>
              <a:buSzPts val="2800"/>
              <a:buFont typeface="Arial"/>
              <a:buChar char="–"/>
            </a:pPr>
            <a:r>
              <a:rPr lang="en-US"/>
              <a:t>Collect 40 data sets, 10 for each classification</a:t>
            </a:r>
            <a:endParaRPr/>
          </a:p>
          <a:p>
            <a:pPr indent="-285750" lvl="1" marL="742950" marR="0" rtl="0" algn="l">
              <a:lnSpc>
                <a:spcPct val="100000"/>
              </a:lnSpc>
              <a:spcBef>
                <a:spcPts val="0"/>
              </a:spcBef>
              <a:spcAft>
                <a:spcPts val="0"/>
              </a:spcAft>
              <a:buClr>
                <a:schemeClr val="dk1"/>
              </a:buClr>
              <a:buSzPts val="2800"/>
              <a:buFont typeface="Arial"/>
              <a:buChar char="–"/>
            </a:pPr>
            <a:r>
              <a:rPr lang="en-US"/>
              <a:t>Train Neural Network using this data</a:t>
            </a:r>
            <a:endParaRPr/>
          </a:p>
          <a:p>
            <a:pPr indent="-285750" lvl="1" marL="742950" marR="0" rtl="0" algn="l">
              <a:lnSpc>
                <a:spcPct val="100000"/>
              </a:lnSpc>
              <a:spcBef>
                <a:spcPts val="0"/>
              </a:spcBef>
              <a:spcAft>
                <a:spcPts val="0"/>
              </a:spcAft>
              <a:buClr>
                <a:schemeClr val="dk1"/>
              </a:buClr>
              <a:buSzPts val="2800"/>
              <a:buFont typeface="Arial"/>
              <a:buChar char="–"/>
            </a:pPr>
            <a:r>
              <a:rPr lang="en-US"/>
              <a:t>Collect 20 more data sets, 5 for each classification</a:t>
            </a:r>
            <a:endParaRPr/>
          </a:p>
          <a:p>
            <a:pPr indent="-285750" lvl="1" marL="742950" marR="0" rtl="0" algn="l">
              <a:lnSpc>
                <a:spcPct val="100000"/>
              </a:lnSpc>
              <a:spcBef>
                <a:spcPts val="0"/>
              </a:spcBef>
              <a:spcAft>
                <a:spcPts val="0"/>
              </a:spcAft>
              <a:buClr>
                <a:schemeClr val="dk1"/>
              </a:buClr>
              <a:buSzPts val="2800"/>
              <a:buFont typeface="Arial"/>
              <a:buChar char="–"/>
            </a:pPr>
            <a:r>
              <a:rPr lang="en-US"/>
              <a:t>Test Neural Network using this data and create confusion matrix</a:t>
            </a:r>
            <a:endParaRPr/>
          </a:p>
          <a:p>
            <a:pPr indent="-285750" lvl="1" marL="742950" marR="0" rtl="0" algn="l">
              <a:lnSpc>
                <a:spcPct val="100000"/>
              </a:lnSpc>
              <a:spcBef>
                <a:spcPts val="0"/>
              </a:spcBef>
              <a:spcAft>
                <a:spcPts val="0"/>
              </a:spcAft>
              <a:buClr>
                <a:schemeClr val="dk1"/>
              </a:buClr>
              <a:buSzPts val="2800"/>
              <a:buFont typeface="Arial"/>
              <a:buChar char="–"/>
            </a:pPr>
            <a:r>
              <a:rPr lang="en-US"/>
              <a:t>If results unsatisfactory, adjust Neural Network layers</a:t>
            </a:r>
            <a:endParaRPr/>
          </a:p>
          <a:p>
            <a:pPr indent="-285750" lvl="1" marL="742950" marR="0" rtl="0" algn="l">
              <a:lnSpc>
                <a:spcPct val="100000"/>
              </a:lnSpc>
              <a:spcBef>
                <a:spcPts val="0"/>
              </a:spcBef>
              <a:spcAft>
                <a:spcPts val="0"/>
              </a:spcAft>
              <a:buClr>
                <a:schemeClr val="dk1"/>
              </a:buClr>
              <a:buSzPts val="2800"/>
              <a:buFont typeface="Arial"/>
              <a:buChar char="–"/>
            </a:pPr>
            <a:r>
              <a:rPr lang="en-US"/>
              <a:t>Additional training and testing as necessary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1500187" y="274637"/>
            <a:ext cx="7186612"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System Demonstration</a:t>
            </a:r>
            <a:endParaRPr/>
          </a:p>
        </p:txBody>
      </p:sp>
      <p:sp>
        <p:nvSpPr>
          <p:cNvPr id="121" name="Google Shape;121;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None/>
            </a:pPr>
            <a:r>
              <a:t/>
            </a:r>
            <a:endParaRPr/>
          </a:p>
          <a:p>
            <a:pPr indent="0" lvl="0" marL="0" marR="0" rtl="0" algn="ctr">
              <a:lnSpc>
                <a:spcPct val="100000"/>
              </a:lnSpc>
              <a:spcBef>
                <a:spcPts val="640"/>
              </a:spcBef>
              <a:spcAft>
                <a:spcPts val="0"/>
              </a:spcAft>
              <a:buNone/>
            </a:pPr>
            <a:r>
              <a:t/>
            </a:r>
            <a:endParaRPr/>
          </a:p>
          <a:p>
            <a:pPr indent="0" lvl="0" marL="0" marR="0" rtl="0" algn="ctr">
              <a:lnSpc>
                <a:spcPct val="100000"/>
              </a:lnSpc>
              <a:spcBef>
                <a:spcPts val="640"/>
              </a:spcBef>
              <a:spcAft>
                <a:spcPts val="0"/>
              </a:spcAft>
              <a:buNone/>
            </a:pPr>
            <a:r>
              <a:t/>
            </a:r>
            <a:endParaRPr/>
          </a:p>
          <a:p>
            <a:pPr indent="0" lvl="0" marL="0" marR="0" rtl="0" algn="ctr">
              <a:lnSpc>
                <a:spcPct val="100000"/>
              </a:lnSpc>
              <a:spcBef>
                <a:spcPts val="640"/>
              </a:spcBef>
              <a:spcAft>
                <a:spcPts val="0"/>
              </a:spcAft>
              <a:buNone/>
            </a:pPr>
            <a:r>
              <a:rPr lang="en-US"/>
              <a:t>Video Link: </a:t>
            </a:r>
            <a:r>
              <a:rPr lang="en-US" u="sng">
                <a:solidFill>
                  <a:schemeClr val="hlink"/>
                </a:solidFill>
                <a:hlinkClick r:id="rId3"/>
              </a:rPr>
              <a:t>https://www.facebook.com/craig.young.526/videos/2169082456442075/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