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Goal: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Predict how long it takes an epoxy to cure at a given temperature.</a:t>
            </a:r>
            <a:endParaRPr lang="en-US" sz="4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1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9332" y="1109133"/>
            <a:ext cx="421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the time marked by the red arrow, 20% of the total heat energy has been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429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0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9332" y="1109133"/>
            <a:ext cx="421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the time marked by the purple arrow, 80% of the total heat energy has been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896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26" y="482935"/>
            <a:ext cx="7490708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7666" y="3200399"/>
            <a:ext cx="408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define our degree of cure as the portion of heat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724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1" y="482935"/>
            <a:ext cx="7234977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66" y="2116666"/>
            <a:ext cx="408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Repeating this study with various heating rates…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113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1" y="564414"/>
            <a:ext cx="7234977" cy="5675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9768" y="3581399"/>
            <a:ext cx="352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…gives us a breadth of data to use for our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916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Math:</a:t>
            </a:r>
            <a:endParaRPr lang="en-US" sz="7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5467" y="2472267"/>
            <a:ext cx="8695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At the end of the day, we want the time it takes to reach a degree of cure.</a:t>
            </a:r>
          </a:p>
        </p:txBody>
      </p:sp>
    </p:spTree>
    <p:extLst>
      <p:ext uri="{BB962C8B-B14F-4D97-AF65-F5344CB8AC3E}">
        <p14:creationId xmlns:p14="http://schemas.microsoft.com/office/powerpoint/2010/main" val="385861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Math:</a:t>
            </a:r>
            <a:endParaRPr lang="en-US" sz="7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05" y="2684168"/>
            <a:ext cx="7691124" cy="898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2133" y="4876800"/>
            <a:ext cx="27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 forgive the calculus)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8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Math:</a:t>
            </a:r>
            <a:endParaRPr lang="en-US" sz="7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05" y="2684168"/>
            <a:ext cx="7691123" cy="898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600" y="4251295"/>
            <a:ext cx="16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to reach </a:t>
            </a:r>
            <a:r>
              <a:rPr lang="el-GR" dirty="0" smtClean="0"/>
              <a:t>α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2533" y="3352800"/>
            <a:ext cx="169334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2867" y="4620627"/>
            <a:ext cx="243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Isothermal temperature</a:t>
            </a:r>
          </a:p>
          <a:p>
            <a:r>
              <a:rPr lang="en-US" dirty="0" smtClean="0"/>
              <a:t>For prediction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54533" y="3360989"/>
            <a:ext cx="109581" cy="712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6802" y="4112794"/>
            <a:ext cx="1944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and time from experimental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635198" y="3582663"/>
            <a:ext cx="1420119" cy="68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03800" y="3404105"/>
            <a:ext cx="187600" cy="116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80912" y="408571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 constant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11188" y="3336036"/>
            <a:ext cx="107137" cy="590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2280" y="6068427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Something else altogether… we need to calculate this.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52613" y="3510395"/>
            <a:ext cx="1300530" cy="255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9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Math:</a:t>
            </a:r>
            <a:endParaRPr lang="en-US" sz="7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33" y="2684168"/>
            <a:ext cx="5211267" cy="8984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8213" y="4013200"/>
            <a:ext cx="1151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We’ll calculate E</a:t>
            </a:r>
            <a:r>
              <a:rPr lang="el-GR" sz="4000" baseline="-25000" dirty="0" smtClean="0"/>
              <a:t>α</a:t>
            </a:r>
            <a:r>
              <a:rPr lang="en-US" sz="4000" baseline="30000" dirty="0" smtClean="0"/>
              <a:t> </a:t>
            </a:r>
            <a:r>
              <a:rPr lang="en-US" sz="4000" dirty="0" smtClean="0"/>
              <a:t>by minimizing this cost function. (Find the value of </a:t>
            </a:r>
            <a:r>
              <a:rPr lang="en-US" sz="4000" dirty="0"/>
              <a:t>E</a:t>
            </a:r>
            <a:r>
              <a:rPr lang="el-GR" sz="4000" baseline="-25000" dirty="0"/>
              <a:t>α</a:t>
            </a:r>
            <a:r>
              <a:rPr lang="en-US" sz="4000" baseline="30000" dirty="0"/>
              <a:t> </a:t>
            </a:r>
            <a:r>
              <a:rPr lang="en-US" sz="4000" dirty="0" smtClean="0"/>
              <a:t>for which </a:t>
            </a:r>
            <a:r>
              <a:rPr lang="el-GR" sz="4000" dirty="0" smtClean="0"/>
              <a:t>φ</a:t>
            </a:r>
            <a:r>
              <a:rPr lang="en-US" sz="4000" dirty="0" smtClean="0"/>
              <a:t> has the lowest value.)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180590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1" y="618916"/>
            <a:ext cx="7234977" cy="5566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6501" y="2150532"/>
            <a:ext cx="352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</a:t>
            </a:r>
            <a:r>
              <a:rPr lang="el-GR" sz="3200" baseline="-25000" dirty="0" smtClean="0"/>
              <a:t>α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is out “Activation Energy”. It varies with degree of cure.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597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Problem: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Can’t test it directly.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6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82" y="618916"/>
            <a:ext cx="7147595" cy="5566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45477" y="1591732"/>
            <a:ext cx="30057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we can predict cure time for any isothermal temperature!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404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Validation: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…but is it right?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5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25" y="618916"/>
            <a:ext cx="6905909" cy="5566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591" y="5367867"/>
            <a:ext cx="3742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is data from the experimental runs.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818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25" y="805031"/>
            <a:ext cx="6905909" cy="5194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591" y="5367867"/>
            <a:ext cx="3742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with predicted results on top.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76058" y="5367867"/>
            <a:ext cx="3742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looks good!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8562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Reference: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800" dirty="0" err="1"/>
              <a:t>Sbirrazzuoli</a:t>
            </a:r>
            <a:r>
              <a:rPr lang="en-US" sz="2800" dirty="0"/>
              <a:t>, Nicolas, et al. "Integral, differential and advanced </a:t>
            </a:r>
            <a:r>
              <a:rPr lang="en-US" sz="2800" dirty="0" err="1"/>
              <a:t>isoconversional</a:t>
            </a:r>
            <a:r>
              <a:rPr lang="en-US" sz="2800" dirty="0"/>
              <a:t> methods: </a:t>
            </a:r>
            <a:r>
              <a:rPr lang="en-US" sz="2800" dirty="0" smtClean="0"/>
              <a:t>complex mechanisms </a:t>
            </a:r>
            <a:r>
              <a:rPr lang="en-US" sz="2800" dirty="0"/>
              <a:t>and isothermal predicted conversion–time curves." </a:t>
            </a:r>
            <a:r>
              <a:rPr lang="en-US" sz="2800" i="1" dirty="0" err="1"/>
              <a:t>Chemometrics</a:t>
            </a:r>
            <a:r>
              <a:rPr lang="en-US" sz="2800" i="1" dirty="0"/>
              <a:t> and Intelligent </a:t>
            </a:r>
            <a:r>
              <a:rPr lang="en-US" sz="2800" i="1" dirty="0" smtClean="0"/>
              <a:t>Laboratory Systems </a:t>
            </a:r>
            <a:r>
              <a:rPr lang="en-US" sz="2800" dirty="0"/>
              <a:t>96.2 (2009): 219-226.</a:t>
            </a:r>
            <a:endParaRPr lang="en-US" sz="28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2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769534" y="2802467"/>
            <a:ext cx="135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5400" dirty="0" smtClean="0"/>
              <a:t>?</a:t>
            </a:r>
            <a:endParaRPr lang="en-US" sz="5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67667" y="4038600"/>
            <a:ext cx="135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5400" dirty="0" smtClean="0"/>
              <a:t>?</a:t>
            </a:r>
            <a:endParaRPr lang="en-US" sz="5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43601" y="2550530"/>
            <a:ext cx="135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5400" dirty="0" smtClean="0"/>
              <a:t>?</a:t>
            </a:r>
            <a:endParaRPr lang="en-US" sz="5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22067" y="4981390"/>
            <a:ext cx="135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5400" dirty="0" smtClean="0"/>
              <a:t>?</a:t>
            </a:r>
            <a:endParaRPr lang="en-US" sz="5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025467" y="3605788"/>
            <a:ext cx="135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5400" dirty="0" smtClean="0"/>
              <a:t>?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44762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Problem: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In the process of heating the sample to the target temperature,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The cure advances at intermediate temperatures.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Solution: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“</a:t>
            </a:r>
            <a:r>
              <a:rPr lang="en-US" sz="4800" dirty="0" err="1" smtClean="0"/>
              <a:t>Isoconversional</a:t>
            </a:r>
            <a:r>
              <a:rPr lang="en-US" sz="4800" dirty="0" smtClean="0"/>
              <a:t>” techniques.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5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/>
              <a:t>Isoconversional</a:t>
            </a:r>
            <a:r>
              <a:rPr lang="en-US" sz="7200" dirty="0" smtClean="0"/>
              <a:t>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rate that the cure progresses depends only on:</a:t>
            </a:r>
          </a:p>
          <a:p>
            <a:pPr marL="914400" indent="-914400" algn="ctr">
              <a:buAutoNum type="alphaLcParenBoth"/>
            </a:pPr>
            <a:r>
              <a:rPr lang="en-US" sz="4800" dirty="0" smtClean="0"/>
              <a:t>The current temperature and</a:t>
            </a:r>
          </a:p>
          <a:p>
            <a:pPr marL="914400" indent="-914400" algn="ctr">
              <a:buAutoNum type="alphaLcParenBoth"/>
            </a:pPr>
            <a:r>
              <a:rPr lang="en-US" sz="4800" dirty="0" smtClean="0"/>
              <a:t>The current degree of cure</a:t>
            </a:r>
            <a:endParaRPr lang="en-US" sz="4800" dirty="0"/>
          </a:p>
          <a:p>
            <a:pPr algn="ctr"/>
            <a:r>
              <a:rPr lang="en-US" sz="4800" dirty="0" smtClean="0"/>
              <a:t>(0% - 100%)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Plan: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Heat the epoxy at a controlled temperature ramp.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Record the temperature and information about cure.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8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Data: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following slides show pre-processing of the data.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71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1" cy="5838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866" y="1913466"/>
            <a:ext cx="2954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 the epoxy cures, it gives off heat.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469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1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1068" y="1913466"/>
            <a:ext cx="32596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blue hatched region is total amount of heat energy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551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400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Craig</cp:lastModifiedBy>
  <cp:revision>10</cp:revision>
  <dcterms:created xsi:type="dcterms:W3CDTF">2018-03-04T14:14:25Z</dcterms:created>
  <dcterms:modified xsi:type="dcterms:W3CDTF">2018-03-04T21:58:48Z</dcterms:modified>
</cp:coreProperties>
</file>