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c334127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c334127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334127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334127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c334127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c334127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2213300" y="3569475"/>
            <a:ext cx="4660800" cy="95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0" y="744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Team Banana - NetLogo Modelling</a:t>
            </a:r>
            <a:endParaRPr sz="3600"/>
          </a:p>
        </p:txBody>
      </p:sp>
      <p:sp>
        <p:nvSpPr>
          <p:cNvPr id="56" name="Google Shape;56;p13"/>
          <p:cNvSpPr txBox="1"/>
          <p:nvPr>
            <p:ph idx="1" type="subTitle"/>
          </p:nvPr>
        </p:nvSpPr>
        <p:spPr>
          <a:xfrm>
            <a:off x="283400" y="15546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Malaria &amp; Drug Resistance</a:t>
            </a:r>
            <a:endParaRPr/>
          </a:p>
        </p:txBody>
      </p:sp>
      <p:sp>
        <p:nvSpPr>
          <p:cNvPr id="57" name="Google Shape;57;p13"/>
          <p:cNvSpPr txBox="1"/>
          <p:nvPr/>
        </p:nvSpPr>
        <p:spPr>
          <a:xfrm>
            <a:off x="2292125" y="3774875"/>
            <a:ext cx="1563600" cy="7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Craig Martin</a:t>
            </a:r>
            <a:endParaRPr sz="1200"/>
          </a:p>
          <a:p>
            <a:pPr indent="0" lvl="0" marL="0" rtl="0" algn="ctr">
              <a:spcBef>
                <a:spcPts val="0"/>
              </a:spcBef>
              <a:spcAft>
                <a:spcPts val="0"/>
              </a:spcAft>
              <a:buNone/>
            </a:pPr>
            <a:r>
              <a:rPr lang="en" sz="1200"/>
              <a:t>Q5031372</a:t>
            </a:r>
            <a:endParaRPr sz="1200"/>
          </a:p>
        </p:txBody>
      </p:sp>
      <p:sp>
        <p:nvSpPr>
          <p:cNvPr id="58" name="Google Shape;58;p13"/>
          <p:cNvSpPr txBox="1"/>
          <p:nvPr/>
        </p:nvSpPr>
        <p:spPr>
          <a:xfrm>
            <a:off x="5288275" y="3774875"/>
            <a:ext cx="1563600" cy="7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Joshua White</a:t>
            </a:r>
            <a:endParaRPr sz="1200"/>
          </a:p>
          <a:p>
            <a:pPr indent="0" lvl="0" marL="0" rtl="0" algn="ctr">
              <a:spcBef>
                <a:spcPts val="0"/>
              </a:spcBef>
              <a:spcAft>
                <a:spcPts val="0"/>
              </a:spcAft>
              <a:buNone/>
            </a:pPr>
            <a:r>
              <a:rPr lang="en" sz="1200"/>
              <a:t>S6042739</a:t>
            </a:r>
            <a:endParaRPr sz="1200"/>
          </a:p>
        </p:txBody>
      </p:sp>
      <p:sp>
        <p:nvSpPr>
          <p:cNvPr id="59" name="Google Shape;59;p13"/>
          <p:cNvSpPr txBox="1"/>
          <p:nvPr/>
        </p:nvSpPr>
        <p:spPr>
          <a:xfrm>
            <a:off x="3790200" y="3774875"/>
            <a:ext cx="1563600" cy="7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Oliver McBurney</a:t>
            </a:r>
            <a:endParaRPr sz="1200"/>
          </a:p>
          <a:p>
            <a:pPr indent="0" lvl="0" marL="0" rtl="0" algn="ctr">
              <a:spcBef>
                <a:spcPts val="0"/>
              </a:spcBef>
              <a:spcAft>
                <a:spcPts val="0"/>
              </a:spcAft>
              <a:buNone/>
            </a:pPr>
            <a:r>
              <a:rPr lang="en" sz="1200"/>
              <a:t>S6042911</a:t>
            </a:r>
            <a:endParaRPr sz="1200"/>
          </a:p>
        </p:txBody>
      </p:sp>
      <p:sp>
        <p:nvSpPr>
          <p:cNvPr id="60" name="Google Shape;60;p13"/>
          <p:cNvSpPr txBox="1"/>
          <p:nvPr/>
        </p:nvSpPr>
        <p:spPr>
          <a:xfrm>
            <a:off x="3372750" y="3255300"/>
            <a:ext cx="23985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Model and Presentation By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Malaria &amp; Drug Resistance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Humans can be infected by Malaria, a potentially fatal disease, when a Female Mosquito attempts to bloodfeed from them. Malaria can also be </a:t>
            </a:r>
            <a:r>
              <a:rPr lang="en"/>
              <a:t>transferred</a:t>
            </a:r>
            <a:r>
              <a:rPr lang="en"/>
              <a:t> between humans in some cases, such as an infected mother giving birth to a child.</a:t>
            </a:r>
            <a:endParaRPr/>
          </a:p>
          <a:p>
            <a:pPr indent="0" lvl="0" marL="0" rtl="0" algn="l">
              <a:spcBef>
                <a:spcPts val="1600"/>
              </a:spcBef>
              <a:spcAft>
                <a:spcPts val="0"/>
              </a:spcAft>
              <a:buNone/>
            </a:pPr>
            <a:r>
              <a:rPr lang="en"/>
              <a:t>Various antimalarial drugs exist which both reduce the risk of contracting Malaria and help to cure Malaria. However, this public health intervention can allow the disease to grow stronger and become resistant to antimalarial drugs. Although these preventative drugs are a safety necessity, a higher usage of these drugs can render them useless.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paper for this project is ‘</a:t>
            </a:r>
            <a:r>
              <a:rPr lang="en"/>
              <a:t>Intensity of malaria transmission and the evolution of drug resistance’ by Ian M. Hastings and William M. Watkins. </a:t>
            </a:r>
            <a:r>
              <a:rPr lang="en"/>
              <a:t>In Section 2.1. of this paper they state the following:</a:t>
            </a:r>
            <a:endParaRPr/>
          </a:p>
          <a:p>
            <a:pPr indent="0" lvl="0" marL="0" rtl="0" algn="l">
              <a:spcBef>
                <a:spcPts val="1600"/>
              </a:spcBef>
              <a:spcAft>
                <a:spcPts val="1600"/>
              </a:spcAft>
              <a:buNone/>
            </a:pPr>
            <a:r>
              <a:rPr i="1" lang="en" sz="1400"/>
              <a:t>‘The rate of spread of resistance is generally measured as the number of resistant infections in the next malaria generation, compared to the number of resistant infections in the current generation.’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NetLogo Simulation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NetLogo simulation looks at a population of Humans and Mosquitoes which can be infected by malaria. Humans can go to the hospital to get antimalarial drugs which will reduce the chance that they get infected by a bloodfeeding mosquito.</a:t>
            </a:r>
            <a:endParaRPr/>
          </a:p>
          <a:p>
            <a:pPr indent="0" lvl="0" marL="0" rtl="0" algn="l">
              <a:spcBef>
                <a:spcPts val="1600"/>
              </a:spcBef>
              <a:spcAft>
                <a:spcPts val="0"/>
              </a:spcAft>
              <a:buNone/>
            </a:pPr>
            <a:r>
              <a:rPr lang="en"/>
              <a:t>The efficacy of the antimalarial drugs will wear down overtime based on how many humans get infected while they are taking antimalarial drugs.</a:t>
            </a:r>
            <a:endParaRPr/>
          </a:p>
          <a:p>
            <a:pPr indent="0" lvl="0" marL="0" rtl="0" algn="l">
              <a:spcBef>
                <a:spcPts val="1600"/>
              </a:spcBef>
              <a:spcAft>
                <a:spcPts val="1600"/>
              </a:spcAft>
              <a:buNone/>
            </a:pPr>
            <a:r>
              <a:rPr lang="en"/>
              <a:t>We expect the drug efficacy deterioration to increase if people are more likely to visit the hospital for antimalarial drugs.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