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p:restoredTop sz="94538"/>
  </p:normalViewPr>
  <p:slideViewPr>
    <p:cSldViewPr snapToGrid="0">
      <p:cViewPr>
        <p:scale>
          <a:sx n="68" d="100"/>
          <a:sy n="68"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8832-69BE-E64D-986F-D66BE44DAF27}" type="datetimeFigureOut">
              <a:rPr lang="en-US" smtClean="0"/>
              <a:t>5/15/24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EACDF-D9F0-2F45-9285-AB580B3E92B6}" type="slidenum">
              <a:rPr lang="en-US" smtClean="0"/>
              <a:t>‹#›</a:t>
            </a:fld>
            <a:endParaRPr lang="en-US"/>
          </a:p>
        </p:txBody>
      </p:sp>
    </p:spTree>
    <p:extLst>
      <p:ext uri="{BB962C8B-B14F-4D97-AF65-F5344CB8AC3E}">
        <p14:creationId xmlns:p14="http://schemas.microsoft.com/office/powerpoint/2010/main" val="2575774605"/>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EACDF-D9F0-2F45-9285-AB580B3E92B6}" type="slidenum">
              <a:rPr lang="en-US" smtClean="0"/>
              <a:t>1</a:t>
            </a:fld>
            <a:endParaRPr lang="en-US"/>
          </a:p>
        </p:txBody>
      </p:sp>
    </p:spTree>
    <p:extLst>
      <p:ext uri="{BB962C8B-B14F-4D97-AF65-F5344CB8AC3E}">
        <p14:creationId xmlns:p14="http://schemas.microsoft.com/office/powerpoint/2010/main" val="321925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45A7C8-D420-4445-87AA-5F0C67CA9BB6}" type="datetimeFigureOut">
              <a:rPr lang="en-US" smtClean="0"/>
              <a:t>5/15/24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141375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A7C8-D420-4445-87AA-5F0C67CA9BB6}" type="datetimeFigureOut">
              <a:rPr lang="en-US" smtClean="0"/>
              <a:t>5/15/24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375374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A7C8-D420-4445-87AA-5F0C67CA9BB6}" type="datetimeFigureOut">
              <a:rPr lang="en-US" smtClean="0"/>
              <a:t>5/15/24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346270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45A7C8-D420-4445-87AA-5F0C67CA9BB6}" type="datetimeFigureOut">
              <a:rPr lang="en-US" smtClean="0"/>
              <a:t>5/15/24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4183273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45A7C8-D420-4445-87AA-5F0C67CA9BB6}" type="datetimeFigureOut">
              <a:rPr lang="en-US" smtClean="0"/>
              <a:t>5/15/24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2396978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45A7C8-D420-4445-87AA-5F0C67CA9BB6}" type="datetimeFigureOut">
              <a:rPr lang="en-US" smtClean="0"/>
              <a:t>5/15/24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378984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45A7C8-D420-4445-87AA-5F0C67CA9BB6}" type="datetimeFigureOut">
              <a:rPr lang="en-US" smtClean="0"/>
              <a:t>5/15/24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17056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45A7C8-D420-4445-87AA-5F0C67CA9BB6}" type="datetimeFigureOut">
              <a:rPr lang="en-US" smtClean="0"/>
              <a:t>5/15/24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410160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5A7C8-D420-4445-87AA-5F0C67CA9BB6}" type="datetimeFigureOut">
              <a:rPr lang="en-US" smtClean="0"/>
              <a:t>5/15/24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144716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745A7C8-D420-4445-87AA-5F0C67CA9BB6}" type="datetimeFigureOut">
              <a:rPr lang="en-US" smtClean="0"/>
              <a:t>5/15/24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1159450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745A7C8-D420-4445-87AA-5F0C67CA9BB6}" type="datetimeFigureOut">
              <a:rPr lang="en-US" smtClean="0"/>
              <a:t>5/15/24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496727-DAA9-354E-9FAE-EE7AAA6E99DB}" type="slidenum">
              <a:rPr lang="en-US" smtClean="0"/>
              <a:t>‹#›</a:t>
            </a:fld>
            <a:endParaRPr lang="en-US"/>
          </a:p>
        </p:txBody>
      </p:sp>
    </p:spTree>
    <p:extLst>
      <p:ext uri="{BB962C8B-B14F-4D97-AF65-F5344CB8AC3E}">
        <p14:creationId xmlns:p14="http://schemas.microsoft.com/office/powerpoint/2010/main" val="334903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82000"/>
                  </a:schemeClr>
                </a:solidFill>
              </a:defRPr>
            </a:lvl1pPr>
          </a:lstStyle>
          <a:p>
            <a:fld id="{5745A7C8-D420-4445-87AA-5F0C67CA9BB6}" type="datetimeFigureOut">
              <a:rPr lang="en-US" smtClean="0"/>
              <a:t>5/15/24</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82000"/>
                  </a:schemeClr>
                </a:solidFill>
              </a:defRPr>
            </a:lvl1pPr>
          </a:lstStyle>
          <a:p>
            <a:fld id="{DA496727-DAA9-354E-9FAE-EE7AAA6E99DB}" type="slidenum">
              <a:rPr lang="en-US" smtClean="0"/>
              <a:t>‹#›</a:t>
            </a:fld>
            <a:endParaRPr lang="en-US"/>
          </a:p>
        </p:txBody>
      </p:sp>
    </p:spTree>
    <p:extLst>
      <p:ext uri="{BB962C8B-B14F-4D97-AF65-F5344CB8AC3E}">
        <p14:creationId xmlns:p14="http://schemas.microsoft.com/office/powerpoint/2010/main" val="3749975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hyperlink" Target="https://github.com/osprey-dcs/data-platfo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D5FC-6FBF-0A73-2AA4-766EAB64617F}"/>
              </a:ext>
            </a:extLst>
          </p:cNvPr>
          <p:cNvSpPr>
            <a:spLocks noGrp="1"/>
          </p:cNvSpPr>
          <p:nvPr>
            <p:ph type="ctrTitle"/>
          </p:nvPr>
        </p:nvSpPr>
        <p:spPr>
          <a:xfrm>
            <a:off x="5345529" y="176266"/>
            <a:ext cx="21026392" cy="2113277"/>
          </a:xfrm>
        </p:spPr>
        <p:txBody>
          <a:bodyPr>
            <a:normAutofit/>
          </a:bodyPr>
          <a:lstStyle/>
          <a:p>
            <a:r>
              <a:rPr lang="en-US" sz="5400" b="1" dirty="0">
                <a:effectLst/>
                <a:latin typeface="Calibri" panose="020F0502020204030204" pitchFamily="34" charset="0"/>
                <a:ea typeface="Calibri" panose="020F0502020204030204" pitchFamily="34" charset="0"/>
                <a:cs typeface="Times New Roman" panose="02020603050405020304" pitchFamily="18" charset="0"/>
              </a:rPr>
              <a:t>The Data Platform: An Independent System for Management of Heterogeneous, Time-Series Data to Enable Data Science Applications</a:t>
            </a:r>
            <a:endParaRPr lang="en-US" sz="5400" dirty="0"/>
          </a:p>
        </p:txBody>
      </p:sp>
      <p:sp>
        <p:nvSpPr>
          <p:cNvPr id="3" name="Subtitle 2">
            <a:extLst>
              <a:ext uri="{FF2B5EF4-FFF2-40B4-BE49-F238E27FC236}">
                <a16:creationId xmlns:a16="http://schemas.microsoft.com/office/drawing/2014/main" id="{52549A84-2512-C2D5-918E-030F809982DA}"/>
              </a:ext>
            </a:extLst>
          </p:cNvPr>
          <p:cNvSpPr>
            <a:spLocks noGrp="1"/>
          </p:cNvSpPr>
          <p:nvPr>
            <p:ph type="subTitle" idx="1"/>
          </p:nvPr>
        </p:nvSpPr>
        <p:spPr>
          <a:xfrm>
            <a:off x="5468697" y="2640236"/>
            <a:ext cx="22396939" cy="768727"/>
          </a:xfrm>
        </p:spPr>
        <p:txBody>
          <a:bodyPr>
            <a:normAutofit/>
          </a:bodyPr>
          <a:lstStyle/>
          <a:p>
            <a:r>
              <a:rPr lang="en-GB" sz="3600" dirty="0">
                <a:effectLst/>
                <a:latin typeface="Calibri" panose="020F0502020204030204" pitchFamily="34" charset="0"/>
                <a:ea typeface="Calibri" panose="020F0502020204030204" pitchFamily="34" charset="0"/>
                <a:cs typeface="Times New Roman" panose="02020603050405020304" pitchFamily="18" charset="0"/>
              </a:rPr>
              <a:t>C. McChesney, C. K. Allen, M. </a:t>
            </a:r>
            <a:r>
              <a:rPr lang="en-GB" sz="3600" dirty="0" err="1">
                <a:effectLst/>
                <a:latin typeface="Calibri" panose="020F0502020204030204" pitchFamily="34" charset="0"/>
                <a:ea typeface="Calibri" panose="020F0502020204030204" pitchFamily="34" charset="0"/>
                <a:cs typeface="Times New Roman" panose="02020603050405020304" pitchFamily="18" charset="0"/>
              </a:rPr>
              <a:t>Davidsaver</a:t>
            </a:r>
            <a:r>
              <a:rPr lang="en-GB" sz="3600" dirty="0">
                <a:effectLst/>
                <a:latin typeface="Calibri" panose="020F0502020204030204" pitchFamily="34" charset="0"/>
                <a:ea typeface="Calibri" panose="020F0502020204030204" pitchFamily="34" charset="0"/>
                <a:cs typeface="Times New Roman" panose="02020603050405020304" pitchFamily="18" charset="0"/>
              </a:rPr>
              <a:t>, B. </a:t>
            </a:r>
            <a:r>
              <a:rPr lang="en-GB" sz="3600" dirty="0" err="1">
                <a:effectLst/>
                <a:latin typeface="Calibri" panose="020F0502020204030204" pitchFamily="34" charset="0"/>
                <a:ea typeface="Calibri" panose="020F0502020204030204" pitchFamily="34" charset="0"/>
                <a:cs typeface="Times New Roman" panose="02020603050405020304" pitchFamily="18" charset="0"/>
              </a:rPr>
              <a:t>Dalesio</a:t>
            </a:r>
            <a:r>
              <a:rPr lang="en-GB" sz="3600" dirty="0">
                <a:effectLst/>
                <a:latin typeface="Calibri" panose="020F0502020204030204" pitchFamily="34" charset="0"/>
                <a:ea typeface="Calibri" panose="020F0502020204030204" pitchFamily="34" charset="0"/>
                <a:cs typeface="Times New Roman" panose="02020603050405020304" pitchFamily="18" charset="0"/>
              </a:rPr>
              <a:t>, Osprey DCS, Ocean City, Maryland, USA </a:t>
            </a:r>
            <a:endParaRPr lang="en-US" sz="3600" dirty="0"/>
          </a:p>
        </p:txBody>
      </p:sp>
      <p:sp>
        <p:nvSpPr>
          <p:cNvPr id="5" name="TextBox 4">
            <a:extLst>
              <a:ext uri="{FF2B5EF4-FFF2-40B4-BE49-F238E27FC236}">
                <a16:creationId xmlns:a16="http://schemas.microsoft.com/office/drawing/2014/main" id="{E8D8BE82-E59B-D235-6319-038C2EB83F46}"/>
              </a:ext>
            </a:extLst>
          </p:cNvPr>
          <p:cNvSpPr txBox="1"/>
          <p:nvPr/>
        </p:nvSpPr>
        <p:spPr>
          <a:xfrm>
            <a:off x="884544" y="8492603"/>
            <a:ext cx="10219932" cy="5786199"/>
          </a:xfrm>
          <a:prstGeom prst="rect">
            <a:avLst/>
          </a:prstGeom>
          <a:noFill/>
        </p:spPr>
        <p:txBody>
          <a:bodyPr wrap="square" rtlCol="0">
            <a:spAutoFit/>
          </a:bodyPr>
          <a:lstStyle/>
          <a:p>
            <a:pPr marL="0" marR="0" algn="ctr">
              <a:spcBef>
                <a:spcPts val="900"/>
              </a:spcBef>
              <a:spcAft>
                <a:spcPts val="300"/>
              </a:spcAft>
            </a:pPr>
            <a:r>
              <a:rPr lang="fr-FR" sz="2400" b="1" kern="800" cap="all" dirty="0">
                <a:effectLst/>
                <a:latin typeface="Times New Roman" panose="02020603050405020304" pitchFamily="18" charset="0"/>
                <a:ea typeface="Times New Roman" panose="02020603050405020304" pitchFamily="18" charset="0"/>
                <a:cs typeface="Arial" panose="020B0604020202020204" pitchFamily="34" charset="0"/>
              </a:rPr>
              <a:t>Project Background</a:t>
            </a:r>
            <a:endPar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spcBef>
                <a:spcPts val="0"/>
              </a:spcBef>
              <a:spcAft>
                <a:spcPts val="300"/>
              </a:spcAft>
            </a:pPr>
            <a:endParaRPr lang="en-GB" sz="2400" dirty="0">
              <a:effectLst/>
              <a:latin typeface="Times"/>
              <a:ea typeface="Times New Roman" panose="02020603050405020304" pitchFamily="18" charset="0"/>
              <a:cs typeface="Times New Roman" panose="02020603050405020304" pitchFamily="18" charset="0"/>
            </a:endParaRPr>
          </a:p>
          <a:p>
            <a:pPr marL="0" marR="0">
              <a:spcBef>
                <a:spcPts val="0"/>
              </a:spcBef>
              <a:spcAft>
                <a:spcPts val="300"/>
              </a:spcAft>
            </a:pPr>
            <a:r>
              <a:rPr lang="en-GB" sz="2400" dirty="0">
                <a:effectLst/>
                <a:latin typeface="Times"/>
                <a:ea typeface="Times New Roman" panose="02020603050405020304" pitchFamily="18" charset="0"/>
                <a:cs typeface="Times New Roman" panose="02020603050405020304" pitchFamily="18" charset="0"/>
              </a:rPr>
              <a:t>Several objectives were stated at project initiation, for both performance and operation.  </a:t>
            </a:r>
          </a:p>
          <a:p>
            <a:pPr marL="0" marR="0">
              <a:spcBef>
                <a:spcPts val="0"/>
              </a:spcBef>
              <a:spcAft>
                <a:spcPts val="300"/>
              </a:spcAft>
            </a:pPr>
            <a:endParaRPr lang="en-US" sz="2400" dirty="0">
              <a:effectLst/>
              <a:latin typeface="Times"/>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GB" sz="2400" kern="800" dirty="0">
                <a:latin typeface="Times"/>
                <a:ea typeface="Times New Roman" panose="02020603050405020304" pitchFamily="18" charset="0"/>
                <a:cs typeface="Times New Roman" panose="02020603050405020304" pitchFamily="18" charset="0"/>
              </a:rPr>
              <a:t>Provide </a:t>
            </a:r>
            <a:r>
              <a:rPr lang="en-GB" sz="2400" kern="800" dirty="0">
                <a:effectLst/>
                <a:latin typeface="Times"/>
                <a:ea typeface="Times New Roman" panose="02020603050405020304" pitchFamily="18" charset="0"/>
                <a:cs typeface="Times New Roman" panose="02020603050405020304" pitchFamily="18" charset="0"/>
              </a:rPr>
              <a:t>an Applications Programming Interface (API) for ingestion of heterogeneous, time-series data including scalar values, arrays, structures, and images.</a:t>
            </a:r>
          </a:p>
          <a:p>
            <a:pPr marL="342900" marR="0" lvl="0" indent="-342900" algn="just">
              <a:spcBef>
                <a:spcPts val="0"/>
              </a:spcBef>
              <a:spcAft>
                <a:spcPts val="0"/>
              </a:spcAft>
              <a:buFont typeface="+mj-lt"/>
              <a:buAutoNum type="arabicPeriod"/>
            </a:pPr>
            <a:r>
              <a:rPr lang="en-US" sz="2400" kern="800" dirty="0">
                <a:effectLst/>
                <a:latin typeface="Times"/>
                <a:ea typeface="Times New Roman" panose="02020603050405020304" pitchFamily="18" charset="0"/>
                <a:cs typeface="Times New Roman" panose="02020603050405020304" pitchFamily="18" charset="0"/>
              </a:rPr>
              <a:t>Handle data rates expected for an experimental research facility such as a particle accelerator (minimum. performance requirement is 4,000 scalar data sources sampled at 1 </a:t>
            </a:r>
            <a:r>
              <a:rPr lang="en-US" sz="2400" kern="800" dirty="0" err="1">
                <a:effectLst/>
                <a:latin typeface="Times"/>
                <a:ea typeface="Times New Roman" panose="02020603050405020304" pitchFamily="18" charset="0"/>
                <a:cs typeface="Times New Roman" panose="02020603050405020304" pitchFamily="18" charset="0"/>
              </a:rPr>
              <a:t>KHz</a:t>
            </a:r>
            <a:r>
              <a:rPr lang="en-US" sz="2400" kern="800" dirty="0">
                <a:effectLst/>
                <a:latin typeface="Times"/>
                <a:ea typeface="Times New Roman" panose="02020603050405020304" pitchFamily="18" charset="0"/>
                <a:cs typeface="Times New Roman" panose="02020603050405020304" pitchFamily="18" charset="0"/>
              </a:rPr>
              <a:t>, i.e., 4 million samples per second)</a:t>
            </a:r>
            <a:r>
              <a:rPr lang="en-GB" sz="2400" kern="800" dirty="0">
                <a:latin typeface="Times"/>
                <a:ea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mj-lt"/>
              <a:buAutoNum type="arabicPeriod"/>
            </a:pPr>
            <a:r>
              <a:rPr lang="en-US" sz="2400" kern="800" dirty="0">
                <a:latin typeface="Times"/>
                <a:ea typeface="Times New Roman" panose="02020603050405020304" pitchFamily="18" charset="0"/>
                <a:cs typeface="Times New Roman" panose="02020603050405020304" pitchFamily="18" charset="0"/>
              </a:rPr>
              <a:t>P</a:t>
            </a:r>
            <a:r>
              <a:rPr lang="en-US" sz="2400" kern="800" dirty="0">
                <a:effectLst/>
                <a:latin typeface="Times"/>
                <a:ea typeface="Times New Roman" panose="02020603050405020304" pitchFamily="18" charset="0"/>
                <a:cs typeface="Times New Roman" panose="02020603050405020304" pitchFamily="18" charset="0"/>
              </a:rPr>
              <a:t>rovide an API for retrieval of ingested heterogeneous data</a:t>
            </a:r>
            <a:r>
              <a:rPr lang="en-GB" sz="2400" kern="800" dirty="0">
                <a:effectLst/>
                <a:latin typeface="Times"/>
                <a:ea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mj-lt"/>
              <a:buAutoNum type="arabicPeriod"/>
            </a:pPr>
            <a:r>
              <a:rPr lang="en-US" sz="2400" kern="800" dirty="0">
                <a:latin typeface="Times"/>
                <a:ea typeface="Times New Roman" panose="02020603050405020304" pitchFamily="18" charset="0"/>
                <a:cs typeface="Times New Roman" panose="02020603050405020304" pitchFamily="18" charset="0"/>
              </a:rPr>
              <a:t>P</a:t>
            </a:r>
            <a:r>
              <a:rPr lang="en-US" sz="2400" kern="800" dirty="0">
                <a:effectLst/>
                <a:latin typeface="Times"/>
                <a:ea typeface="Times New Roman" panose="02020603050405020304" pitchFamily="18" charset="0"/>
                <a:cs typeface="Times New Roman" panose="02020603050405020304" pitchFamily="18" charset="0"/>
              </a:rPr>
              <a:t>rovide an API for exploring metadata available in the archive</a:t>
            </a:r>
            <a:r>
              <a:rPr lang="en-GB" sz="2400" kern="800" dirty="0">
                <a:latin typeface="Times"/>
                <a:ea typeface="Times New Roman" panose="02020603050405020304" pitchFamily="18" charset="0"/>
                <a:cs typeface="Times New Roman" panose="02020603050405020304" pitchFamily="18" charset="0"/>
              </a:rPr>
              <a:t>.</a:t>
            </a:r>
          </a:p>
          <a:p>
            <a:pPr marL="342900" marR="0" lvl="0" indent="-342900" algn="just">
              <a:spcBef>
                <a:spcPts val="0"/>
              </a:spcBef>
              <a:spcAft>
                <a:spcPts val="0"/>
              </a:spcAft>
              <a:buFont typeface="+mj-lt"/>
              <a:buAutoNum type="arabicPeriod"/>
            </a:pPr>
            <a:r>
              <a:rPr lang="en-US" sz="2400" kern="800" dirty="0">
                <a:latin typeface="Times"/>
                <a:ea typeface="Times New Roman" panose="02020603050405020304" pitchFamily="18" charset="0"/>
                <a:cs typeface="Times New Roman" panose="02020603050405020304" pitchFamily="18" charset="0"/>
              </a:rPr>
              <a:t>P</a:t>
            </a:r>
            <a:r>
              <a:rPr lang="en-US" sz="2400" kern="800" dirty="0">
                <a:effectLst/>
                <a:latin typeface="Times"/>
                <a:ea typeface="Times New Roman" panose="02020603050405020304" pitchFamily="18" charset="0"/>
                <a:cs typeface="Times New Roman" panose="02020603050405020304" pitchFamily="18" charset="0"/>
              </a:rPr>
              <a:t>rovide mechanisms for adding post-ingestion annotations to the archive and performing queries over those annotations.</a:t>
            </a:r>
          </a:p>
        </p:txBody>
      </p:sp>
      <p:pic>
        <p:nvPicPr>
          <p:cNvPr id="1026" name="Picture 2" descr="Osprey Distributed Control Systems">
            <a:extLst>
              <a:ext uri="{FF2B5EF4-FFF2-40B4-BE49-F238E27FC236}">
                <a16:creationId xmlns:a16="http://schemas.microsoft.com/office/drawing/2014/main" id="{54FCFF71-5DA0-D0B3-14DB-1C5A4B242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1" y="5302896"/>
            <a:ext cx="5207000" cy="18224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sprey Distributed Control Systems">
            <a:extLst>
              <a:ext uri="{FF2B5EF4-FFF2-40B4-BE49-F238E27FC236}">
                <a16:creationId xmlns:a16="http://schemas.microsoft.com/office/drawing/2014/main" id="{E0371DAB-F586-0DB6-EF9F-C712A47BF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2" y="88699"/>
            <a:ext cx="5207000" cy="520700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6636BA64-0AEB-5F9D-9C76-0819C1E297A2}"/>
              </a:ext>
            </a:extLst>
          </p:cNvPr>
          <p:cNvSpPr txBox="1"/>
          <p:nvPr/>
        </p:nvSpPr>
        <p:spPr>
          <a:xfrm>
            <a:off x="6185140" y="3442685"/>
            <a:ext cx="17373600" cy="3970318"/>
          </a:xfrm>
          <a:prstGeom prst="rect">
            <a:avLst/>
          </a:prstGeom>
          <a:noFill/>
        </p:spPr>
        <p:txBody>
          <a:bodyPr wrap="square">
            <a:spAutoFit/>
          </a:bodyPr>
          <a:lstStyle/>
          <a:p>
            <a:pPr indent="118745" algn="just"/>
            <a:r>
              <a:rPr lang="en-GB" sz="2800" b="1" i="1" dirty="0">
                <a:effectLst/>
                <a:latin typeface="Times New Roman" panose="02020603050405020304" pitchFamily="18" charset="0"/>
                <a:ea typeface="Times New Roman" panose="02020603050405020304" pitchFamily="18" charset="0"/>
              </a:rPr>
              <a:t>Abstract</a:t>
            </a:r>
            <a:endParaRPr lang="en-GB" sz="2800" b="1" dirty="0">
              <a:effectLst/>
              <a:latin typeface="Times New Roman" panose="02020603050405020304" pitchFamily="18" charset="0"/>
              <a:ea typeface="Times New Roman" panose="02020603050405020304" pitchFamily="18" charset="0"/>
            </a:endParaRPr>
          </a:p>
          <a:p>
            <a:pPr marL="0" marR="0" indent="118745"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The Data Platform is a fully independent system for management and retrieval of heterogeneous, time-series data required for machine learning and general data science applications deployed at large particle accelerator </a:t>
            </a:r>
            <a:r>
              <a:rPr lang="en-US" sz="2800" dirty="0" err="1">
                <a:effectLst/>
                <a:latin typeface="Times New Roman" panose="02020603050405020304" pitchFamily="18" charset="0"/>
                <a:ea typeface="Times New Roman" panose="02020603050405020304" pitchFamily="18" charset="0"/>
              </a:rPr>
              <a:t>facili</a:t>
            </a:r>
            <a:r>
              <a:rPr lang="en-US" sz="2800" dirty="0">
                <a:effectLst/>
                <a:latin typeface="Times New Roman" panose="02020603050405020304" pitchFamily="18" charset="0"/>
                <a:ea typeface="Times New Roman" panose="02020603050405020304" pitchFamily="18" charset="0"/>
              </a:rPr>
              <a:t>-ties. It is an independent subsystem within the larger Machine Learning Data Platform (MLDP) which provides full-stack support for such facilities and applications. The Data Platform maintains the heterogeneous data archive along with all associated metadata and post-acquisition user annotations. It also facilitates all interactions between data scientists and the data archive; thus it directly sup-ports all back-end data science use cases. Accelerator </a:t>
            </a:r>
            <a:r>
              <a:rPr lang="en-US" sz="2800" dirty="0" err="1">
                <a:effectLst/>
                <a:latin typeface="Times New Roman" panose="02020603050405020304" pitchFamily="18" charset="0"/>
                <a:ea typeface="Times New Roman" panose="02020603050405020304" pitchFamily="18" charset="0"/>
              </a:rPr>
              <a:t>facil-ities</a:t>
            </a:r>
            <a:r>
              <a:rPr lang="en-US" sz="2800" dirty="0">
                <a:effectLst/>
                <a:latin typeface="Times New Roman" panose="02020603050405020304" pitchFamily="18" charset="0"/>
                <a:ea typeface="Times New Roman" panose="02020603050405020304" pitchFamily="18" charset="0"/>
              </a:rPr>
              <a:t> include thousands of data sources sampled at high frequencies, so ingestion performance is a key requirement and the current challenge. We describe the operation, architecture, performance, and development status of the Data Platform (DP).</a:t>
            </a:r>
          </a:p>
        </p:txBody>
      </p:sp>
      <p:pic>
        <p:nvPicPr>
          <p:cNvPr id="1037" name="Picture 13">
            <a:extLst>
              <a:ext uri="{FF2B5EF4-FFF2-40B4-BE49-F238E27FC236}">
                <a16:creationId xmlns:a16="http://schemas.microsoft.com/office/drawing/2014/main" id="{2912C3C2-51E1-6702-066A-45AF8CEAF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87044" y="695525"/>
            <a:ext cx="6271356" cy="3188036"/>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Connector 46">
            <a:extLst>
              <a:ext uri="{FF2B5EF4-FFF2-40B4-BE49-F238E27FC236}">
                <a16:creationId xmlns:a16="http://schemas.microsoft.com/office/drawing/2014/main" id="{170BCF25-E84B-4B4B-5E62-FB3A3D8BA2A9}"/>
              </a:ext>
            </a:extLst>
          </p:cNvPr>
          <p:cNvCxnSpPr>
            <a:cxnSpLocks/>
          </p:cNvCxnSpPr>
          <p:nvPr/>
        </p:nvCxnSpPr>
        <p:spPr>
          <a:xfrm>
            <a:off x="1119773" y="21529393"/>
            <a:ext cx="29595596" cy="0"/>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B60B398-F0FA-5E60-1739-B06C2B10BAD5}"/>
              </a:ext>
            </a:extLst>
          </p:cNvPr>
          <p:cNvCxnSpPr>
            <a:cxnSpLocks/>
          </p:cNvCxnSpPr>
          <p:nvPr/>
        </p:nvCxnSpPr>
        <p:spPr>
          <a:xfrm>
            <a:off x="1483473" y="15181593"/>
            <a:ext cx="29159648" cy="0"/>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FDA13FA2-B899-0CD1-42B3-7A10BFF82E7D}"/>
              </a:ext>
            </a:extLst>
          </p:cNvPr>
          <p:cNvSpPr txBox="1"/>
          <p:nvPr/>
        </p:nvSpPr>
        <p:spPr>
          <a:xfrm>
            <a:off x="13230600" y="9097095"/>
            <a:ext cx="7748875" cy="4601260"/>
          </a:xfrm>
          <a:prstGeom prst="rect">
            <a:avLst/>
          </a:prstGeom>
          <a:noFill/>
        </p:spPr>
        <p:txBody>
          <a:bodyPr wrap="square" rtlCol="0">
            <a:spAutoFit/>
          </a:bodyPr>
          <a:lstStyle/>
          <a:p>
            <a:pPr marL="0" marR="0">
              <a:spcBef>
                <a:spcPts val="0"/>
              </a:spcBef>
              <a:spcAft>
                <a:spcPts val="300"/>
              </a:spcAft>
            </a:pPr>
            <a:r>
              <a:rPr lang="en-GB" sz="2400" dirty="0">
                <a:effectLst/>
                <a:latin typeface="Times"/>
                <a:ea typeface="Times New Roman" panose="02020603050405020304" pitchFamily="18" charset="0"/>
                <a:cs typeface="Times New Roman" panose="02020603050405020304" pitchFamily="18" charset="0"/>
              </a:rPr>
              <a:t>Visible to clients are 2 primary technical components.</a:t>
            </a:r>
          </a:p>
          <a:p>
            <a:pPr marL="0" marR="0">
              <a:spcBef>
                <a:spcPts val="0"/>
              </a:spcBef>
              <a:spcAft>
                <a:spcPts val="300"/>
              </a:spcAft>
            </a:pPr>
            <a:r>
              <a:rPr lang="en-GB" sz="2400" dirty="0">
                <a:effectLst/>
                <a:latin typeface="Times"/>
                <a:ea typeface="Times New Roman" panose="02020603050405020304" pitchFamily="18" charset="0"/>
                <a:cs typeface="Times New Roman" panose="02020603050405020304" pitchFamily="18" charset="0"/>
              </a:rPr>
              <a:t>  </a:t>
            </a:r>
          </a:p>
          <a:p>
            <a:pPr marL="342900" marR="0" lvl="0" indent="-342900" algn="just">
              <a:spcBef>
                <a:spcPts val="0"/>
              </a:spcBef>
              <a:spcAft>
                <a:spcPts val="0"/>
              </a:spcAft>
              <a:buFont typeface="+mj-lt"/>
              <a:buAutoNum type="arabicPeriod"/>
            </a:pPr>
            <a:r>
              <a:rPr lang="en-US" sz="2400" kern="800" dirty="0">
                <a:effectLst/>
                <a:latin typeface="Times"/>
                <a:ea typeface="Times New Roman" panose="02020603050405020304" pitchFamily="18" charset="0"/>
                <a:cs typeface="Times New Roman" panose="02020603050405020304" pitchFamily="18" charset="0"/>
              </a:rPr>
              <a:t>The </a:t>
            </a:r>
            <a:r>
              <a:rPr lang="en-US" sz="2400" i="1" kern="800" dirty="0">
                <a:effectLst/>
                <a:latin typeface="Times"/>
                <a:ea typeface="Times New Roman" panose="02020603050405020304" pitchFamily="18" charset="0"/>
                <a:cs typeface="Times New Roman" panose="02020603050405020304" pitchFamily="18" charset="0"/>
              </a:rPr>
              <a:t>DP API</a:t>
            </a:r>
            <a:r>
              <a:rPr lang="en-US" sz="2400" kern="800" dirty="0">
                <a:effectLst/>
                <a:latin typeface="Times"/>
                <a:ea typeface="Times New Roman" panose="02020603050405020304" pitchFamily="18" charset="0"/>
                <a:cs typeface="Times New Roman" panose="02020603050405020304" pitchFamily="18" charset="0"/>
              </a:rPr>
              <a:t> is built with the </a:t>
            </a:r>
            <a:r>
              <a:rPr lang="en-US" sz="2400" kern="800" dirty="0" err="1">
                <a:effectLst/>
                <a:latin typeface="Times"/>
                <a:ea typeface="Times New Roman" panose="02020603050405020304" pitchFamily="18" charset="0"/>
                <a:cs typeface="Times New Roman" panose="02020603050405020304" pitchFamily="18" charset="0"/>
              </a:rPr>
              <a:t>gRPC</a:t>
            </a:r>
            <a:r>
              <a:rPr lang="en-US" sz="2400" kern="800" dirty="0">
                <a:effectLst/>
                <a:latin typeface="Times"/>
                <a:ea typeface="Times New Roman" panose="02020603050405020304" pitchFamily="18" charset="0"/>
                <a:cs typeface="Times New Roman" panose="02020603050405020304" pitchFamily="18" charset="0"/>
              </a:rPr>
              <a:t> high-performance remote procedure call (RPC) framework.  </a:t>
            </a:r>
            <a:r>
              <a:rPr lang="en-US" sz="2400" kern="800" dirty="0">
                <a:latin typeface="Times"/>
                <a:ea typeface="Times New Roman" panose="02020603050405020304" pitchFamily="18" charset="0"/>
                <a:cs typeface="Times New Roman" panose="02020603050405020304" pitchFamily="18" charset="0"/>
              </a:rPr>
              <a:t>The API may be used directly by external applications, using </a:t>
            </a:r>
            <a:r>
              <a:rPr lang="en-US" sz="2400" kern="800" dirty="0" err="1">
                <a:latin typeface="Times"/>
                <a:ea typeface="Times New Roman" panose="02020603050405020304" pitchFamily="18" charset="0"/>
                <a:cs typeface="Times New Roman" panose="02020603050405020304" pitchFamily="18" charset="0"/>
              </a:rPr>
              <a:t>gRPC’s</a:t>
            </a:r>
            <a:r>
              <a:rPr lang="en-US" sz="2400" kern="800" dirty="0">
                <a:latin typeface="Times"/>
                <a:ea typeface="Times New Roman" panose="02020603050405020304" pitchFamily="18" charset="0"/>
                <a:cs typeface="Times New Roman" panose="02020603050405020304" pitchFamily="18" charset="0"/>
              </a:rPr>
              <a:t> many programming language bindings.  Additionally, applications may use a custom Java Client Library for higher level functionality.</a:t>
            </a:r>
          </a:p>
          <a:p>
            <a:pPr marL="342900" marR="0" lvl="0" indent="-342900" algn="just">
              <a:spcBef>
                <a:spcPts val="0"/>
              </a:spcBef>
              <a:spcAft>
                <a:spcPts val="0"/>
              </a:spcAft>
              <a:buFont typeface="+mj-lt"/>
              <a:buAutoNum type="arabicPeriod"/>
            </a:pPr>
            <a:r>
              <a:rPr lang="en-US" sz="2400" kern="800" dirty="0">
                <a:effectLst/>
                <a:latin typeface="Times"/>
                <a:ea typeface="Times New Roman" panose="02020603050405020304" pitchFamily="18" charset="0"/>
                <a:cs typeface="Times New Roman" panose="02020603050405020304" pitchFamily="18" charset="0"/>
              </a:rPr>
              <a:t>The </a:t>
            </a:r>
            <a:r>
              <a:rPr lang="en-US" sz="2400" i="1" kern="800" dirty="0">
                <a:effectLst/>
                <a:latin typeface="Times"/>
                <a:ea typeface="Times New Roman" panose="02020603050405020304" pitchFamily="18" charset="0"/>
                <a:cs typeface="Times New Roman" panose="02020603050405020304" pitchFamily="18" charset="0"/>
              </a:rPr>
              <a:t>DP Core Services</a:t>
            </a:r>
            <a:r>
              <a:rPr lang="en-US" sz="2400" kern="800" dirty="0">
                <a:effectLst/>
                <a:latin typeface="Times"/>
                <a:ea typeface="Times New Roman" panose="02020603050405020304" pitchFamily="18" charset="0"/>
                <a:cs typeface="Times New Roman" panose="02020603050405020304" pitchFamily="18" charset="0"/>
              </a:rPr>
              <a:t> are implemented as Java server ap-plications. There are currently 3 independent services: Ingestion, Query, and Annotation. All services utilize the MongoDB document-oriented database for persistence.</a:t>
            </a:r>
          </a:p>
        </p:txBody>
      </p:sp>
      <p:sp>
        <p:nvSpPr>
          <p:cNvPr id="39" name="TextBox 38">
            <a:extLst>
              <a:ext uri="{FF2B5EF4-FFF2-40B4-BE49-F238E27FC236}">
                <a16:creationId xmlns:a16="http://schemas.microsoft.com/office/drawing/2014/main" id="{38435884-F8DB-A178-5264-5B114FD3D835}"/>
              </a:ext>
            </a:extLst>
          </p:cNvPr>
          <p:cNvSpPr txBox="1"/>
          <p:nvPr/>
        </p:nvSpPr>
        <p:spPr>
          <a:xfrm>
            <a:off x="16265458" y="8154129"/>
            <a:ext cx="10431117" cy="461665"/>
          </a:xfrm>
          <a:prstGeom prst="rect">
            <a:avLst/>
          </a:prstGeom>
          <a:noFill/>
        </p:spPr>
        <p:txBody>
          <a:bodyPr wrap="square">
            <a:spAutoFit/>
          </a:bodyPr>
          <a:lstStyle/>
          <a:p>
            <a:pPr marL="0" marR="0" algn="ctr">
              <a:spcBef>
                <a:spcPts val="900"/>
              </a:spcBef>
              <a:spcAft>
                <a:spcPts val="300"/>
              </a:spcAft>
            </a:pPr>
            <a:r>
              <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rPr>
              <a:t>Data Platform technical components</a:t>
            </a:r>
          </a:p>
        </p:txBody>
      </p:sp>
      <p:sp>
        <p:nvSpPr>
          <p:cNvPr id="48" name="TextBox 47">
            <a:extLst>
              <a:ext uri="{FF2B5EF4-FFF2-40B4-BE49-F238E27FC236}">
                <a16:creationId xmlns:a16="http://schemas.microsoft.com/office/drawing/2014/main" id="{FAC8D9FB-D034-6196-79AC-04F3A3B3FDFD}"/>
              </a:ext>
            </a:extLst>
          </p:cNvPr>
          <p:cNvSpPr txBox="1"/>
          <p:nvPr/>
        </p:nvSpPr>
        <p:spPr>
          <a:xfrm>
            <a:off x="966631" y="15603768"/>
            <a:ext cx="20382615" cy="5532284"/>
          </a:xfrm>
          <a:prstGeom prst="rect">
            <a:avLst/>
          </a:prstGeom>
          <a:noFill/>
        </p:spPr>
        <p:txBody>
          <a:bodyPr wrap="square" rtlCol="0">
            <a:spAutoFit/>
          </a:bodyPr>
          <a:lstStyle/>
          <a:p>
            <a:pPr marL="0" marR="0" algn="ctr">
              <a:spcBef>
                <a:spcPts val="900"/>
              </a:spcBef>
              <a:spcAft>
                <a:spcPts val="300"/>
              </a:spcAft>
            </a:pPr>
            <a:r>
              <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rPr>
              <a:t>DP API Data model</a:t>
            </a:r>
          </a:p>
          <a:p>
            <a:pPr marL="0" marR="0">
              <a:spcBef>
                <a:spcPts val="0"/>
              </a:spcBef>
              <a:spcAft>
                <a:spcPts val="300"/>
              </a:spcAft>
            </a:pPr>
            <a:endParaRPr lang="en-GB" sz="2400" dirty="0">
              <a:effectLst/>
              <a:latin typeface="Times"/>
              <a:ea typeface="Times New Roman" panose="02020603050405020304" pitchFamily="18" charset="0"/>
              <a:cs typeface="Times New Roman" panose="02020603050405020304" pitchFamily="18" charset="0"/>
            </a:endParaRPr>
          </a:p>
          <a:p>
            <a:pPr marL="0" marR="0">
              <a:spcBef>
                <a:spcPts val="0"/>
              </a:spcBef>
              <a:spcAft>
                <a:spcPts val="300"/>
              </a:spcAft>
            </a:pPr>
            <a:r>
              <a:rPr lang="en-GB" sz="2400" dirty="0">
                <a:effectLst/>
                <a:latin typeface="Times"/>
                <a:ea typeface="Times New Roman" panose="02020603050405020304" pitchFamily="18" charset="0"/>
                <a:cs typeface="Times New Roman" panose="02020603050405020304" pitchFamily="18" charset="0"/>
              </a:rPr>
              <a:t>The </a:t>
            </a:r>
            <a:r>
              <a:rPr lang="en-GB" sz="2400" dirty="0" err="1">
                <a:effectLst/>
                <a:latin typeface="Times"/>
                <a:ea typeface="Times New Roman" panose="02020603050405020304" pitchFamily="18" charset="0"/>
                <a:cs typeface="Times New Roman" panose="02020603050405020304" pitchFamily="18" charset="0"/>
              </a:rPr>
              <a:t>gRPC</a:t>
            </a:r>
            <a:r>
              <a:rPr lang="en-GB" sz="2400" dirty="0">
                <a:effectLst/>
                <a:latin typeface="Times"/>
                <a:ea typeface="Times New Roman" panose="02020603050405020304" pitchFamily="18" charset="0"/>
                <a:cs typeface="Times New Roman" panose="02020603050405020304" pitchFamily="18" charset="0"/>
              </a:rPr>
              <a:t> API defines the data model for the Data Platform.  Key elements include Process Variables, Data Vectors, Heterogeneous Data Values, and Time.</a:t>
            </a:r>
          </a:p>
          <a:p>
            <a:pPr marL="0" marR="0">
              <a:spcBef>
                <a:spcPts val="0"/>
              </a:spcBef>
              <a:spcAft>
                <a:spcPts val="300"/>
              </a:spcAft>
            </a:pPr>
            <a:endParaRPr lang="en-US" sz="2400" kern="800" dirty="0">
              <a:latin typeface="Times"/>
              <a:ea typeface="Times New Roman" panose="02020603050405020304" pitchFamily="18" charset="0"/>
              <a:cs typeface="Times New Roman" panose="02020603050405020304" pitchFamily="18" charset="0"/>
            </a:endParaRPr>
          </a:p>
          <a:p>
            <a:pPr marL="342900" marR="0" indent="-342900">
              <a:spcBef>
                <a:spcPts val="0"/>
              </a:spcBef>
              <a:spcAft>
                <a:spcPts val="300"/>
              </a:spcAft>
              <a:buFont typeface="Arial" panose="020B0604020202020204" pitchFamily="34" charset="0"/>
              <a:buChar char="•"/>
            </a:pPr>
            <a:r>
              <a:rPr lang="en-US" sz="2400" kern="800" dirty="0">
                <a:effectLst/>
                <a:latin typeface="Times"/>
                <a:ea typeface="Times New Roman" panose="02020603050405020304" pitchFamily="18" charset="0"/>
                <a:cs typeface="Times New Roman" panose="02020603050405020304" pitchFamily="18" charset="0"/>
              </a:rPr>
              <a:t>The core data element of the DP is the </a:t>
            </a:r>
            <a:r>
              <a:rPr lang="en-US" sz="2400" i="1" kern="800" dirty="0">
                <a:effectLst/>
                <a:latin typeface="Times"/>
                <a:ea typeface="Times New Roman" panose="02020603050405020304" pitchFamily="18" charset="0"/>
                <a:cs typeface="Times New Roman" panose="02020603050405020304" pitchFamily="18" charset="0"/>
              </a:rPr>
              <a:t>process variable (PV)</a:t>
            </a:r>
            <a:r>
              <a:rPr lang="en-US" sz="2400" kern="800" dirty="0">
                <a:effectLst/>
                <a:latin typeface="Times"/>
                <a:ea typeface="Times New Roman" panose="02020603050405020304" pitchFamily="18" charset="0"/>
                <a:cs typeface="Times New Roman" panose="02020603050405020304" pitchFamily="18" charset="0"/>
              </a:rPr>
              <a:t>. These are processes within the facility being monitored or controlled. Process variables are sampled within the control system to create correlated, time-series data.</a:t>
            </a:r>
          </a:p>
          <a:p>
            <a:pPr marL="342900" marR="0" indent="-342900">
              <a:spcBef>
                <a:spcPts val="0"/>
              </a:spcBef>
              <a:spcAft>
                <a:spcPts val="300"/>
              </a:spcAft>
              <a:buFont typeface="Arial" panose="020B0604020202020204" pitchFamily="34" charset="0"/>
              <a:buChar char="•"/>
            </a:pPr>
            <a:r>
              <a:rPr lang="en-US" sz="2400" dirty="0">
                <a:effectLst/>
                <a:latin typeface="Times"/>
                <a:ea typeface="Times New Roman" panose="02020603050405020304" pitchFamily="18" charset="0"/>
                <a:cs typeface="Times New Roman" panose="02020603050405020304" pitchFamily="18" charset="0"/>
              </a:rPr>
              <a:t>The Ingestion and Query Service APIs for handling data work with </a:t>
            </a:r>
            <a:r>
              <a:rPr lang="en-US" sz="2400" i="1" dirty="0">
                <a:effectLst/>
                <a:latin typeface="Times"/>
                <a:ea typeface="Times New Roman" panose="02020603050405020304" pitchFamily="18" charset="0"/>
                <a:cs typeface="Times New Roman" panose="02020603050405020304" pitchFamily="18" charset="0"/>
              </a:rPr>
              <a:t>vectors of PV measurements</a:t>
            </a:r>
            <a:r>
              <a:rPr lang="en-US" sz="2400" dirty="0">
                <a:effectLst/>
                <a:latin typeface="Times"/>
                <a:ea typeface="Times New Roman" panose="02020603050405020304" pitchFamily="18" charset="0"/>
                <a:cs typeface="Times New Roman" panose="02020603050405020304" pitchFamily="18" charset="0"/>
              </a:rPr>
              <a:t>. In the APIs this aspect is reflected with data type "</a:t>
            </a:r>
            <a:r>
              <a:rPr lang="en-US" sz="2400" i="1" dirty="0" err="1">
                <a:effectLst/>
                <a:latin typeface="Times"/>
                <a:ea typeface="Times New Roman" panose="02020603050405020304" pitchFamily="18" charset="0"/>
                <a:cs typeface="Times New Roman" panose="02020603050405020304" pitchFamily="18" charset="0"/>
              </a:rPr>
              <a:t>DataColumn</a:t>
            </a:r>
            <a:r>
              <a:rPr lang="en-US" sz="2400" dirty="0">
                <a:effectLst/>
                <a:latin typeface="Times"/>
                <a:ea typeface="Times New Roman" panose="02020603050405020304" pitchFamily="18" charset="0"/>
                <a:cs typeface="Times New Roman" panose="02020603050405020304" pitchFamily="18" charset="0"/>
              </a:rPr>
              <a:t>", which includes a PV name and list of measurements.</a:t>
            </a:r>
          </a:p>
          <a:p>
            <a:pPr marL="342900" marR="0" indent="-342900">
              <a:spcBef>
                <a:spcPts val="0"/>
              </a:spcBef>
              <a:spcAft>
                <a:spcPts val="300"/>
              </a:spcAft>
              <a:buFont typeface="Arial" panose="020B0604020202020204" pitchFamily="34" charset="0"/>
              <a:buChar char="•"/>
            </a:pPr>
            <a:r>
              <a:rPr lang="en-US" sz="2400" dirty="0">
                <a:latin typeface="Times"/>
                <a:ea typeface="Times New Roman" panose="02020603050405020304" pitchFamily="18" charset="0"/>
                <a:cs typeface="Times New Roman" panose="02020603050405020304" pitchFamily="18" charset="0"/>
              </a:rPr>
              <a:t>The API supports </a:t>
            </a:r>
            <a:r>
              <a:rPr lang="en-US" sz="2400" i="1" dirty="0">
                <a:latin typeface="Times"/>
                <a:ea typeface="Times New Roman" panose="02020603050405020304" pitchFamily="18" charset="0"/>
                <a:cs typeface="Times New Roman" panose="02020603050405020304" pitchFamily="18" charset="0"/>
              </a:rPr>
              <a:t>heterogeneous data values</a:t>
            </a:r>
            <a:r>
              <a:rPr lang="en-US" sz="2400" dirty="0">
                <a:latin typeface="Times"/>
                <a:ea typeface="Times New Roman" panose="02020603050405020304" pitchFamily="18" charset="0"/>
                <a:cs typeface="Times New Roman" panose="02020603050405020304" pitchFamily="18" charset="0"/>
              </a:rPr>
              <a:t> in column vectors through the use of the API type “</a:t>
            </a:r>
            <a:r>
              <a:rPr lang="en-US" sz="2400" dirty="0" err="1">
                <a:latin typeface="Times"/>
                <a:ea typeface="Times New Roman" panose="02020603050405020304" pitchFamily="18" charset="0"/>
                <a:cs typeface="Times New Roman" panose="02020603050405020304" pitchFamily="18" charset="0"/>
              </a:rPr>
              <a:t>DataValue</a:t>
            </a:r>
            <a:r>
              <a:rPr lang="en-US" sz="2400" dirty="0">
                <a:latin typeface="Times"/>
                <a:ea typeface="Times New Roman" panose="02020603050405020304" pitchFamily="18" charset="0"/>
                <a:cs typeface="Times New Roman" panose="02020603050405020304" pitchFamily="18" charset="0"/>
              </a:rPr>
              <a:t>”, which allows a variety of data types for PV measurements including numerous scalar types, as well as multi-dimensional arrays, structures, and images.  Both Ingestion and Query Service APIs use this data type to provide a streamlined method interface.</a:t>
            </a:r>
          </a:p>
          <a:p>
            <a:pPr marL="342900" marR="0" indent="-342900">
              <a:spcBef>
                <a:spcPts val="0"/>
              </a:spcBef>
              <a:spcAft>
                <a:spcPts val="300"/>
              </a:spcAft>
              <a:buFont typeface="Arial" panose="020B0604020202020204" pitchFamily="34" charset="0"/>
              <a:buChar char="•"/>
            </a:pPr>
            <a:r>
              <a:rPr lang="en-US" sz="2400" i="1" dirty="0">
                <a:latin typeface="Times"/>
                <a:ea typeface="Times New Roman" panose="02020603050405020304" pitchFamily="18" charset="0"/>
                <a:cs typeface="Times New Roman" panose="02020603050405020304" pitchFamily="18" charset="0"/>
              </a:rPr>
              <a:t>Time</a:t>
            </a:r>
            <a:r>
              <a:rPr lang="en-US" sz="2400" dirty="0">
                <a:latin typeface="Times"/>
                <a:ea typeface="Times New Roman" panose="02020603050405020304" pitchFamily="18" charset="0"/>
                <a:cs typeface="Times New Roman" panose="02020603050405020304" pitchFamily="18" charset="0"/>
              </a:rPr>
              <a:t> is represented with the "Timestamp" data type. It contains fields for 1) seconds since the epoch start, and 2) nanosecond offset from the epoch second. API time methods use either the data type "</a:t>
            </a:r>
            <a:r>
              <a:rPr lang="en-US" sz="2400" dirty="0" err="1">
                <a:latin typeface="Times"/>
                <a:ea typeface="Times New Roman" panose="02020603050405020304" pitchFamily="18" charset="0"/>
                <a:cs typeface="Times New Roman" panose="02020603050405020304" pitchFamily="18" charset="0"/>
              </a:rPr>
              <a:t>TimestampList</a:t>
            </a:r>
            <a:r>
              <a:rPr lang="en-US" sz="2400" dirty="0">
                <a:latin typeface="Times"/>
                <a:ea typeface="Times New Roman" panose="02020603050405020304" pitchFamily="18" charset="0"/>
                <a:cs typeface="Times New Roman" panose="02020603050405020304" pitchFamily="18" charset="0"/>
              </a:rPr>
              <a:t>" to send an explicit list of timestamps, or a "</a:t>
            </a:r>
            <a:r>
              <a:rPr lang="en-US" sz="2400" dirty="0" err="1">
                <a:latin typeface="Times"/>
                <a:ea typeface="Times New Roman" panose="02020603050405020304" pitchFamily="18" charset="0"/>
                <a:cs typeface="Times New Roman" panose="02020603050405020304" pitchFamily="18" charset="0"/>
              </a:rPr>
              <a:t>SamplingClock</a:t>
            </a:r>
            <a:r>
              <a:rPr lang="en-US" sz="2400" dirty="0">
                <a:latin typeface="Times"/>
                <a:ea typeface="Times New Roman" panose="02020603050405020304" pitchFamily="18" charset="0"/>
                <a:cs typeface="Times New Roman" panose="02020603050405020304" pitchFamily="18" charset="0"/>
              </a:rPr>
              <a:t>" message that includes the parameters of a uniform sampling clock (i.e., start time, sample period, sample count).</a:t>
            </a:r>
          </a:p>
        </p:txBody>
      </p:sp>
      <p:pic>
        <p:nvPicPr>
          <p:cNvPr id="59" name="Picture 58" descr="A screenshot of a computer&#10;&#10;Description automatically generated">
            <a:extLst>
              <a:ext uri="{FF2B5EF4-FFF2-40B4-BE49-F238E27FC236}">
                <a16:creationId xmlns:a16="http://schemas.microsoft.com/office/drawing/2014/main" id="{D0659101-E292-B461-C94E-A889FFC46BDD}"/>
              </a:ext>
            </a:extLst>
          </p:cNvPr>
          <p:cNvPicPr>
            <a:picLocks noChangeAspect="1"/>
          </p:cNvPicPr>
          <p:nvPr/>
        </p:nvPicPr>
        <p:blipFill>
          <a:blip r:embed="rId6"/>
          <a:stretch>
            <a:fillRect/>
          </a:stretch>
        </p:blipFill>
        <p:spPr>
          <a:xfrm>
            <a:off x="22615817" y="15571264"/>
            <a:ext cx="8409039" cy="5690708"/>
          </a:xfrm>
          <a:prstGeom prst="rect">
            <a:avLst/>
          </a:prstGeom>
        </p:spPr>
      </p:pic>
      <p:cxnSp>
        <p:nvCxnSpPr>
          <p:cNvPr id="61" name="Straight Connector 60">
            <a:extLst>
              <a:ext uri="{FF2B5EF4-FFF2-40B4-BE49-F238E27FC236}">
                <a16:creationId xmlns:a16="http://schemas.microsoft.com/office/drawing/2014/main" id="{B05B3A8E-F6E2-00E0-B06D-8A52C432DB0B}"/>
              </a:ext>
            </a:extLst>
          </p:cNvPr>
          <p:cNvCxnSpPr>
            <a:cxnSpLocks/>
          </p:cNvCxnSpPr>
          <p:nvPr/>
        </p:nvCxnSpPr>
        <p:spPr>
          <a:xfrm>
            <a:off x="12132842" y="8645003"/>
            <a:ext cx="0" cy="6064910"/>
          </a:xfrm>
          <a:prstGeom prst="line">
            <a:avLst/>
          </a:prstGeom>
        </p:spPr>
        <p:style>
          <a:lnRef idx="3">
            <a:schemeClr val="dk1"/>
          </a:lnRef>
          <a:fillRef idx="0">
            <a:schemeClr val="dk1"/>
          </a:fillRef>
          <a:effectRef idx="2">
            <a:schemeClr val="dk1"/>
          </a:effectRef>
          <a:fontRef idx="minor">
            <a:schemeClr val="tx1"/>
          </a:fontRef>
        </p:style>
      </p:cxnSp>
      <p:sp>
        <p:nvSpPr>
          <p:cNvPr id="1040" name="TextBox 1039">
            <a:extLst>
              <a:ext uri="{FF2B5EF4-FFF2-40B4-BE49-F238E27FC236}">
                <a16:creationId xmlns:a16="http://schemas.microsoft.com/office/drawing/2014/main" id="{2C7BDDFE-30EF-88FC-3128-7EA7F8405CB9}"/>
              </a:ext>
            </a:extLst>
          </p:cNvPr>
          <p:cNvSpPr txBox="1"/>
          <p:nvPr/>
        </p:nvSpPr>
        <p:spPr>
          <a:xfrm>
            <a:off x="9937540" y="21744235"/>
            <a:ext cx="10431117" cy="461665"/>
          </a:xfrm>
          <a:prstGeom prst="rect">
            <a:avLst/>
          </a:prstGeom>
          <a:noFill/>
        </p:spPr>
        <p:txBody>
          <a:bodyPr wrap="square">
            <a:spAutoFit/>
          </a:bodyPr>
          <a:lstStyle/>
          <a:p>
            <a:pPr marL="0" marR="0" algn="ctr">
              <a:spcBef>
                <a:spcPts val="900"/>
              </a:spcBef>
              <a:spcAft>
                <a:spcPts val="300"/>
              </a:spcAft>
            </a:pPr>
            <a:r>
              <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rPr>
              <a:t>DP Ingestion service</a:t>
            </a:r>
          </a:p>
        </p:txBody>
      </p:sp>
      <p:cxnSp>
        <p:nvCxnSpPr>
          <p:cNvPr id="1048" name="Straight Connector 1047">
            <a:extLst>
              <a:ext uri="{FF2B5EF4-FFF2-40B4-BE49-F238E27FC236}">
                <a16:creationId xmlns:a16="http://schemas.microsoft.com/office/drawing/2014/main" id="{148C71FA-8351-D12F-9456-469C52CFD8E6}"/>
              </a:ext>
            </a:extLst>
          </p:cNvPr>
          <p:cNvCxnSpPr>
            <a:cxnSpLocks/>
          </p:cNvCxnSpPr>
          <p:nvPr/>
        </p:nvCxnSpPr>
        <p:spPr>
          <a:xfrm>
            <a:off x="1131497" y="28660585"/>
            <a:ext cx="24233164" cy="0"/>
          </a:xfrm>
          <a:prstGeom prst="line">
            <a:avLst/>
          </a:prstGeom>
        </p:spPr>
        <p:style>
          <a:lnRef idx="3">
            <a:schemeClr val="dk1"/>
          </a:lnRef>
          <a:fillRef idx="0">
            <a:schemeClr val="dk1"/>
          </a:fillRef>
          <a:effectRef idx="2">
            <a:schemeClr val="dk1"/>
          </a:effectRef>
          <a:fontRef idx="minor">
            <a:schemeClr val="tx1"/>
          </a:fontRef>
        </p:style>
      </p:cxnSp>
      <p:sp>
        <p:nvSpPr>
          <p:cNvPr id="1051" name="TextBox 1050">
            <a:extLst>
              <a:ext uri="{FF2B5EF4-FFF2-40B4-BE49-F238E27FC236}">
                <a16:creationId xmlns:a16="http://schemas.microsoft.com/office/drawing/2014/main" id="{9F19A225-28A3-2EF9-4A02-F6AB4DAA42F4}"/>
              </a:ext>
            </a:extLst>
          </p:cNvPr>
          <p:cNvSpPr txBox="1"/>
          <p:nvPr/>
        </p:nvSpPr>
        <p:spPr>
          <a:xfrm>
            <a:off x="17964775" y="29422849"/>
            <a:ext cx="10431117" cy="461665"/>
          </a:xfrm>
          <a:prstGeom prst="rect">
            <a:avLst/>
          </a:prstGeom>
          <a:noFill/>
        </p:spPr>
        <p:txBody>
          <a:bodyPr wrap="square">
            <a:spAutoFit/>
          </a:bodyPr>
          <a:lstStyle/>
          <a:p>
            <a:pPr marL="0" marR="0" algn="ctr">
              <a:spcBef>
                <a:spcPts val="900"/>
              </a:spcBef>
              <a:spcAft>
                <a:spcPts val="300"/>
              </a:spcAft>
            </a:pPr>
            <a:r>
              <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rPr>
              <a:t>DP Query service</a:t>
            </a:r>
          </a:p>
        </p:txBody>
      </p:sp>
      <p:cxnSp>
        <p:nvCxnSpPr>
          <p:cNvPr id="1052" name="Straight Connector 1051">
            <a:extLst>
              <a:ext uri="{FF2B5EF4-FFF2-40B4-BE49-F238E27FC236}">
                <a16:creationId xmlns:a16="http://schemas.microsoft.com/office/drawing/2014/main" id="{68BC7639-48AB-BF78-F0C1-44AB5AE303DC}"/>
              </a:ext>
            </a:extLst>
          </p:cNvPr>
          <p:cNvCxnSpPr>
            <a:cxnSpLocks/>
          </p:cNvCxnSpPr>
          <p:nvPr/>
        </p:nvCxnSpPr>
        <p:spPr>
          <a:xfrm>
            <a:off x="14465735" y="29884514"/>
            <a:ext cx="0" cy="13479148"/>
          </a:xfrm>
          <a:prstGeom prst="line">
            <a:avLst/>
          </a:prstGeom>
        </p:spPr>
        <p:style>
          <a:lnRef idx="3">
            <a:schemeClr val="dk1"/>
          </a:lnRef>
          <a:fillRef idx="0">
            <a:schemeClr val="dk1"/>
          </a:fillRef>
          <a:effectRef idx="2">
            <a:schemeClr val="dk1"/>
          </a:effectRef>
          <a:fontRef idx="minor">
            <a:schemeClr val="tx1"/>
          </a:fontRef>
        </p:style>
      </p:cxnSp>
      <p:pic>
        <p:nvPicPr>
          <p:cNvPr id="1055" name="Picture 1054" descr="A diagram of a computer flowchart&#10;&#10;Description automatically generated">
            <a:extLst>
              <a:ext uri="{FF2B5EF4-FFF2-40B4-BE49-F238E27FC236}">
                <a16:creationId xmlns:a16="http://schemas.microsoft.com/office/drawing/2014/main" id="{987C984A-6184-40A1-F2EA-0FEBD6A9317E}"/>
              </a:ext>
            </a:extLst>
          </p:cNvPr>
          <p:cNvPicPr>
            <a:picLocks noChangeAspect="1"/>
          </p:cNvPicPr>
          <p:nvPr/>
        </p:nvPicPr>
        <p:blipFill>
          <a:blip r:embed="rId7"/>
          <a:stretch>
            <a:fillRect/>
          </a:stretch>
        </p:blipFill>
        <p:spPr>
          <a:xfrm>
            <a:off x="14935516" y="30906719"/>
            <a:ext cx="17489536" cy="12288956"/>
          </a:xfrm>
          <a:prstGeom prst="rect">
            <a:avLst/>
          </a:prstGeom>
        </p:spPr>
      </p:pic>
      <p:pic>
        <p:nvPicPr>
          <p:cNvPr id="1062" name="Picture 1061" descr="A white line in a black background&#10;&#10;Description automatically generated">
            <a:extLst>
              <a:ext uri="{FF2B5EF4-FFF2-40B4-BE49-F238E27FC236}">
                <a16:creationId xmlns:a16="http://schemas.microsoft.com/office/drawing/2014/main" id="{4A734F50-6AD2-91CD-702A-BB26316BC5B0}"/>
              </a:ext>
            </a:extLst>
          </p:cNvPr>
          <p:cNvPicPr>
            <a:picLocks noChangeAspect="1"/>
          </p:cNvPicPr>
          <p:nvPr/>
        </p:nvPicPr>
        <p:blipFill>
          <a:blip r:embed="rId8"/>
          <a:stretch>
            <a:fillRect/>
          </a:stretch>
        </p:blipFill>
        <p:spPr>
          <a:xfrm>
            <a:off x="29767556" y="29032606"/>
            <a:ext cx="1257300" cy="3352043"/>
          </a:xfrm>
          <a:prstGeom prst="rect">
            <a:avLst/>
          </a:prstGeom>
        </p:spPr>
      </p:pic>
      <p:sp>
        <p:nvSpPr>
          <p:cNvPr id="4" name="TextBox 3">
            <a:extLst>
              <a:ext uri="{FF2B5EF4-FFF2-40B4-BE49-F238E27FC236}">
                <a16:creationId xmlns:a16="http://schemas.microsoft.com/office/drawing/2014/main" id="{4E265351-75D6-53CF-639F-F3E68F944892}"/>
              </a:ext>
            </a:extLst>
          </p:cNvPr>
          <p:cNvSpPr txBox="1"/>
          <p:nvPr/>
        </p:nvSpPr>
        <p:spPr>
          <a:xfrm>
            <a:off x="2771158" y="29217436"/>
            <a:ext cx="10431117" cy="461665"/>
          </a:xfrm>
          <a:prstGeom prst="rect">
            <a:avLst/>
          </a:prstGeom>
          <a:noFill/>
        </p:spPr>
        <p:txBody>
          <a:bodyPr wrap="square">
            <a:spAutoFit/>
          </a:bodyPr>
          <a:lstStyle/>
          <a:p>
            <a:pPr marL="0" marR="0" algn="ctr">
              <a:spcBef>
                <a:spcPts val="900"/>
              </a:spcBef>
              <a:spcAft>
                <a:spcPts val="300"/>
              </a:spcAft>
            </a:pPr>
            <a:r>
              <a:rPr lang="en-US" sz="2400" b="1" kern="800" cap="all" dirty="0">
                <a:effectLst/>
                <a:latin typeface="Times New Roman" panose="02020603050405020304" pitchFamily="18" charset="0"/>
                <a:ea typeface="Times New Roman" panose="02020603050405020304" pitchFamily="18" charset="0"/>
                <a:cs typeface="Arial" panose="020B0604020202020204" pitchFamily="34" charset="0"/>
              </a:rPr>
              <a:t>DP annotation service</a:t>
            </a:r>
          </a:p>
        </p:txBody>
      </p:sp>
      <p:pic>
        <p:nvPicPr>
          <p:cNvPr id="11" name="Picture 10" descr="A screenshot of a computer&#10;&#10;Description automatically generated">
            <a:extLst>
              <a:ext uri="{FF2B5EF4-FFF2-40B4-BE49-F238E27FC236}">
                <a16:creationId xmlns:a16="http://schemas.microsoft.com/office/drawing/2014/main" id="{333EC6E7-AC91-52BF-EBD1-533B40EDA362}"/>
              </a:ext>
            </a:extLst>
          </p:cNvPr>
          <p:cNvPicPr>
            <a:picLocks noChangeAspect="1"/>
          </p:cNvPicPr>
          <p:nvPr/>
        </p:nvPicPr>
        <p:blipFill>
          <a:blip r:embed="rId9"/>
          <a:stretch>
            <a:fillRect/>
          </a:stretch>
        </p:blipFill>
        <p:spPr>
          <a:xfrm>
            <a:off x="636307" y="29592000"/>
            <a:ext cx="13523811" cy="13918835"/>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3DC365AC-9544-0750-EFF3-0E1BD027D172}"/>
              </a:ext>
            </a:extLst>
          </p:cNvPr>
          <p:cNvPicPr>
            <a:picLocks noChangeAspect="1"/>
          </p:cNvPicPr>
          <p:nvPr/>
        </p:nvPicPr>
        <p:blipFill>
          <a:blip r:embed="rId10"/>
          <a:stretch>
            <a:fillRect/>
          </a:stretch>
        </p:blipFill>
        <p:spPr>
          <a:xfrm>
            <a:off x="316598" y="22067466"/>
            <a:ext cx="31968136" cy="6431985"/>
          </a:xfrm>
          <a:prstGeom prst="rect">
            <a:avLst/>
          </a:prstGeom>
        </p:spPr>
      </p:pic>
      <p:cxnSp>
        <p:nvCxnSpPr>
          <p:cNvPr id="14" name="Straight Connector 13">
            <a:extLst>
              <a:ext uri="{FF2B5EF4-FFF2-40B4-BE49-F238E27FC236}">
                <a16:creationId xmlns:a16="http://schemas.microsoft.com/office/drawing/2014/main" id="{72DF5DF1-CC6A-6638-C1B2-F1CA204E748F}"/>
              </a:ext>
            </a:extLst>
          </p:cNvPr>
          <p:cNvCxnSpPr>
            <a:cxnSpLocks/>
          </p:cNvCxnSpPr>
          <p:nvPr/>
        </p:nvCxnSpPr>
        <p:spPr>
          <a:xfrm>
            <a:off x="1556359" y="7820005"/>
            <a:ext cx="29159648" cy="0"/>
          </a:xfrm>
          <a:prstGeom prst="line">
            <a:avLst/>
          </a:prstGeom>
        </p:spPr>
        <p:style>
          <a:lnRef idx="3">
            <a:schemeClr val="dk1"/>
          </a:lnRef>
          <a:fillRef idx="0">
            <a:schemeClr val="dk1"/>
          </a:fillRef>
          <a:effectRef idx="2">
            <a:schemeClr val="dk1"/>
          </a:effectRef>
          <a:fontRef idx="minor">
            <a:schemeClr val="tx1"/>
          </a:fontRef>
        </p:style>
      </p:cxnSp>
      <p:pic>
        <p:nvPicPr>
          <p:cNvPr id="18" name="Picture 17" descr="A diagram of a data science process&#10;&#10;Description automatically generated">
            <a:extLst>
              <a:ext uri="{FF2B5EF4-FFF2-40B4-BE49-F238E27FC236}">
                <a16:creationId xmlns:a16="http://schemas.microsoft.com/office/drawing/2014/main" id="{7D602349-A961-1B30-FC0D-D206ACE7AA86}"/>
              </a:ext>
            </a:extLst>
          </p:cNvPr>
          <p:cNvPicPr>
            <a:picLocks noChangeAspect="1"/>
          </p:cNvPicPr>
          <p:nvPr/>
        </p:nvPicPr>
        <p:blipFill>
          <a:blip r:embed="rId11"/>
          <a:stretch>
            <a:fillRect/>
          </a:stretch>
        </p:blipFill>
        <p:spPr>
          <a:xfrm>
            <a:off x="21756759" y="8395394"/>
            <a:ext cx="9956459" cy="6776780"/>
          </a:xfrm>
          <a:prstGeom prst="rect">
            <a:avLst/>
          </a:prstGeom>
        </p:spPr>
      </p:pic>
      <p:cxnSp>
        <p:nvCxnSpPr>
          <p:cNvPr id="6" name="Straight Connector 5">
            <a:extLst>
              <a:ext uri="{FF2B5EF4-FFF2-40B4-BE49-F238E27FC236}">
                <a16:creationId xmlns:a16="http://schemas.microsoft.com/office/drawing/2014/main" id="{0518C164-86E7-84C8-F9BA-55B383A1262D}"/>
              </a:ext>
            </a:extLst>
          </p:cNvPr>
          <p:cNvCxnSpPr>
            <a:cxnSpLocks/>
          </p:cNvCxnSpPr>
          <p:nvPr/>
        </p:nvCxnSpPr>
        <p:spPr>
          <a:xfrm>
            <a:off x="24029153" y="3883561"/>
            <a:ext cx="0" cy="3497195"/>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D5602BC-688D-AEBC-F53E-CC60D69791D5}"/>
              </a:ext>
            </a:extLst>
          </p:cNvPr>
          <p:cNvSpPr txBox="1"/>
          <p:nvPr/>
        </p:nvSpPr>
        <p:spPr>
          <a:xfrm>
            <a:off x="24566631" y="4275130"/>
            <a:ext cx="7399265" cy="3200876"/>
          </a:xfrm>
          <a:prstGeom prst="rect">
            <a:avLst/>
          </a:prstGeom>
          <a:noFill/>
        </p:spPr>
        <p:txBody>
          <a:bodyPr wrap="square" rtlCol="0">
            <a:spAutoFit/>
          </a:bodyPr>
          <a:lstStyle/>
          <a:p>
            <a:pPr marL="0" marR="0">
              <a:spcBef>
                <a:spcPts val="0"/>
              </a:spcBef>
              <a:spcAft>
                <a:spcPts val="300"/>
              </a:spcAft>
            </a:pPr>
            <a:r>
              <a:rPr lang="en-GB" sz="2400" b="1" dirty="0">
                <a:effectLst/>
                <a:latin typeface="Times"/>
                <a:ea typeface="Times New Roman" panose="02020603050405020304" pitchFamily="18" charset="0"/>
                <a:cs typeface="Times New Roman" panose="02020603050405020304" pitchFamily="18" charset="0"/>
              </a:rPr>
              <a:t>Data Platform Installation and Deployment</a:t>
            </a:r>
          </a:p>
          <a:p>
            <a:pPr marL="0" marR="0">
              <a:spcBef>
                <a:spcPts val="0"/>
              </a:spcBef>
              <a:spcAft>
                <a:spcPts val="300"/>
              </a:spcAft>
            </a:pPr>
            <a:endParaRPr lang="en-GB" sz="2400" dirty="0">
              <a:effectLst/>
              <a:latin typeface="Times"/>
              <a:ea typeface="Times New Roman" panose="02020603050405020304" pitchFamily="18" charset="0"/>
              <a:cs typeface="Times New Roman" panose="02020603050405020304" pitchFamily="18" charset="0"/>
            </a:endParaRPr>
          </a:p>
          <a:p>
            <a:pPr marL="0" marR="0">
              <a:spcBef>
                <a:spcPts val="0"/>
              </a:spcBef>
              <a:spcAft>
                <a:spcPts val="300"/>
              </a:spcAft>
            </a:pPr>
            <a:r>
              <a:rPr lang="en-GB" sz="2400" dirty="0">
                <a:effectLst/>
                <a:latin typeface="Times"/>
                <a:ea typeface="Times New Roman" panose="02020603050405020304" pitchFamily="18" charset="0"/>
                <a:cs typeface="Times New Roman" panose="02020603050405020304" pitchFamily="18" charset="0"/>
              </a:rPr>
              <a:t>The DP has a formal installation system available at: </a:t>
            </a:r>
            <a:r>
              <a:rPr lang="en-GB" sz="2400" dirty="0">
                <a:effectLst/>
                <a:latin typeface="Times"/>
                <a:ea typeface="Times New Roman" panose="02020603050405020304" pitchFamily="18" charset="0"/>
                <a:cs typeface="Times New Roman" panose="02020603050405020304" pitchFamily="18" charset="0"/>
                <a:hlinkClick r:id="rId12"/>
              </a:rPr>
              <a:t>https://github.com/osprey-dcs/data-platform</a:t>
            </a:r>
            <a:r>
              <a:rPr lang="en-GB" sz="2400" dirty="0">
                <a:latin typeface="Times"/>
                <a:ea typeface="Times New Roman" panose="02020603050405020304" pitchFamily="18" charset="0"/>
                <a:cs typeface="Times New Roman" panose="02020603050405020304" pitchFamily="18" charset="0"/>
              </a:rPr>
              <a:t> </a:t>
            </a:r>
            <a:r>
              <a:rPr lang="en-GB" sz="2400" dirty="0">
                <a:effectLst/>
                <a:latin typeface="Times"/>
                <a:ea typeface="Times New Roman" panose="02020603050405020304" pitchFamily="18" charset="0"/>
                <a:cs typeface="Times New Roman" panose="02020603050405020304" pitchFamily="18" charset="0"/>
              </a:rPr>
              <a:t>which includes instructions and additional documentation. The repository access is soon to be public as we secure the API, however, interested parties can contact Osprey DCS to obtain development releases now.</a:t>
            </a:r>
            <a:endParaRPr lang="en-US" sz="2400" kern="800" dirty="0">
              <a:effectLst/>
              <a:latin typeface="Times"/>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753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4743</TotalTime>
  <Words>730</Words>
  <Application>Microsoft Macintosh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Times</vt:lpstr>
      <vt:lpstr>Times New Roman</vt:lpstr>
      <vt:lpstr>Office Theme</vt:lpstr>
      <vt:lpstr>The Data Platform: An Independent System for Management of Heterogeneous, Time-Series Data to Enable Data Science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Allen</dc:creator>
  <cp:lastModifiedBy>Craig McChesney</cp:lastModifiedBy>
  <cp:revision>47</cp:revision>
  <cp:lastPrinted>2024-04-26T23:12:03Z</cp:lastPrinted>
  <dcterms:created xsi:type="dcterms:W3CDTF">2024-04-24T23:11:29Z</dcterms:created>
  <dcterms:modified xsi:type="dcterms:W3CDTF">2024-05-15T22:36:30Z</dcterms:modified>
</cp:coreProperties>
</file>