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
      <p:font typeface="Alfa Slab On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AlfaSlabOne-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ba516f49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ba516f49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ba516f49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ba516f49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ba516f49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ba516f49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ba516f49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ba516f49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ba516f499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ba516f499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dfae404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dfae404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ba516f49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ba516f499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ba516f49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ba516f49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ba516f49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ba516f49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ba516f499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ba516f499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3ba516f49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3ba516f49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ba516f49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ba516f49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ba516f49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ba516f49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ba516f49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ba516f49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ba516f49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ba516f49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ba516f49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ba516f49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ba516f49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ba516f49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ba516f499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ba516f499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ba516f49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ba516f49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ba516f49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ba516f49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ba516f49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ba516f49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df9fd56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df9fd56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ba516f49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ba516f49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ba516f49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ba516f49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ba516f49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ba516f49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ba516f49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ba516f49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A Data Platform for Machine Learning and Data Science Applications</a:t>
            </a:r>
            <a:endParaRPr sz="3600"/>
          </a:p>
        </p:txBody>
      </p:sp>
      <p:sp>
        <p:nvSpPr>
          <p:cNvPr id="57" name="Google Shape;57;p13"/>
          <p:cNvSpPr txBox="1"/>
          <p:nvPr>
            <p:ph idx="1" type="subTitle"/>
          </p:nvPr>
        </p:nvSpPr>
        <p:spPr>
          <a:xfrm>
            <a:off x="311700" y="3177200"/>
            <a:ext cx="8520600" cy="56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 and Overview</a:t>
            </a:r>
            <a:endParaRPr/>
          </a:p>
        </p:txBody>
      </p:sp>
      <p:sp>
        <p:nvSpPr>
          <p:cNvPr id="58" name="Google Shape;58;p13"/>
          <p:cNvSpPr txBox="1"/>
          <p:nvPr/>
        </p:nvSpPr>
        <p:spPr>
          <a:xfrm>
            <a:off x="1816200" y="3814750"/>
            <a:ext cx="551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latin typeface="Proxima Nova"/>
                <a:ea typeface="Proxima Nova"/>
                <a:cs typeface="Proxima Nova"/>
                <a:sym typeface="Proxima Nova"/>
              </a:rPr>
              <a:t>Craig McChesney</a:t>
            </a:r>
            <a:endParaRPr i="1" sz="1000">
              <a:latin typeface="Proxima Nova"/>
              <a:ea typeface="Proxima Nova"/>
              <a:cs typeface="Proxima Nova"/>
              <a:sym typeface="Proxima Nova"/>
            </a:endParaRPr>
          </a:p>
          <a:p>
            <a:pPr indent="0" lvl="0" marL="0" rtl="0" algn="ctr">
              <a:spcBef>
                <a:spcPts val="0"/>
              </a:spcBef>
              <a:spcAft>
                <a:spcPts val="0"/>
              </a:spcAft>
              <a:buNone/>
            </a:pPr>
            <a:r>
              <a:rPr i="1" lang="en" sz="1000">
                <a:latin typeface="Proxima Nova"/>
                <a:ea typeface="Proxima Nova"/>
                <a:cs typeface="Proxima Nova"/>
                <a:sym typeface="Proxima Nova"/>
              </a:rPr>
              <a:t>Christopher K. Allen</a:t>
            </a:r>
            <a:endParaRPr i="1" sz="1000">
              <a:latin typeface="Proxima Nova"/>
              <a:ea typeface="Proxima Nova"/>
              <a:cs typeface="Proxima Nova"/>
              <a:sym typeface="Proxima Nova"/>
            </a:endParaRPr>
          </a:p>
          <a:p>
            <a:pPr indent="0" lvl="0" marL="0" rtl="0" algn="ctr">
              <a:spcBef>
                <a:spcPts val="0"/>
              </a:spcBef>
              <a:spcAft>
                <a:spcPts val="0"/>
              </a:spcAft>
              <a:buNone/>
            </a:pPr>
            <a:r>
              <a:rPr i="1" lang="en" sz="1000">
                <a:latin typeface="Proxima Nova"/>
                <a:ea typeface="Proxima Nova"/>
                <a:cs typeface="Proxima Nova"/>
                <a:sym typeface="Proxima Nova"/>
              </a:rPr>
              <a:t>Osprey DCS</a:t>
            </a:r>
            <a:endParaRPr i="1" sz="10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Platform Technology Stack</a:t>
            </a:r>
            <a:endParaRPr/>
          </a:p>
        </p:txBody>
      </p:sp>
      <p:sp>
        <p:nvSpPr>
          <p:cNvPr id="111" name="Google Shape;111;p22"/>
          <p:cNvSpPr txBox="1"/>
          <p:nvPr/>
        </p:nvSpPr>
        <p:spPr>
          <a:xfrm>
            <a:off x="311700" y="903525"/>
            <a:ext cx="85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The Data Platform provides full stack support for building machine learning and data science applications.</a:t>
            </a:r>
            <a:endParaRPr>
              <a:latin typeface="Proxima Nova"/>
              <a:ea typeface="Proxima Nova"/>
              <a:cs typeface="Proxima Nova"/>
              <a:sym typeface="Proxima Nova"/>
            </a:endParaRPr>
          </a:p>
        </p:txBody>
      </p:sp>
      <p:pic>
        <p:nvPicPr>
          <p:cNvPr id="112" name="Google Shape;112;p22"/>
          <p:cNvPicPr preferRelativeResize="0"/>
          <p:nvPr/>
        </p:nvPicPr>
        <p:blipFill>
          <a:blip r:embed="rId3">
            <a:alphaModFix/>
          </a:blip>
          <a:stretch>
            <a:fillRect/>
          </a:stretch>
        </p:blipFill>
        <p:spPr>
          <a:xfrm>
            <a:off x="1136225" y="1257625"/>
            <a:ext cx="5809623" cy="357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Platform Ingestion Data Flow</a:t>
            </a:r>
            <a:endParaRPr/>
          </a:p>
        </p:txBody>
      </p:sp>
      <p:pic>
        <p:nvPicPr>
          <p:cNvPr id="118" name="Google Shape;118;p23"/>
          <p:cNvPicPr preferRelativeResize="0"/>
          <p:nvPr/>
        </p:nvPicPr>
        <p:blipFill>
          <a:blip r:embed="rId3">
            <a:alphaModFix/>
          </a:blip>
          <a:stretch>
            <a:fillRect/>
          </a:stretch>
        </p:blipFill>
        <p:spPr>
          <a:xfrm>
            <a:off x="152400" y="1170125"/>
            <a:ext cx="8839204" cy="35305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 Layer: gRPC</a:t>
            </a:r>
            <a:endParaRPr/>
          </a:p>
        </p:txBody>
      </p:sp>
      <p:sp>
        <p:nvSpPr>
          <p:cNvPr id="124" name="Google Shape;124;p24"/>
          <p:cNvSpPr txBox="1"/>
          <p:nvPr>
            <p:ph idx="1" type="body"/>
          </p:nvPr>
        </p:nvSpPr>
        <p:spPr>
          <a:xfrm>
            <a:off x="311700" y="1152475"/>
            <a:ext cx="8520600" cy="333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gRPC is a high-performance, cross-platform communication framework.</a:t>
            </a:r>
            <a:endParaRPr/>
          </a:p>
          <a:p>
            <a:pPr indent="-342900" lvl="0" marL="457200" rtl="0" algn="l">
              <a:spcBef>
                <a:spcPts val="0"/>
              </a:spcBef>
              <a:spcAft>
                <a:spcPts val="0"/>
              </a:spcAft>
              <a:buSzPts val="1800"/>
              <a:buChar char="●"/>
            </a:pPr>
            <a:r>
              <a:rPr lang="en"/>
              <a:t>gRPC support is provided for pretty much every programming language.</a:t>
            </a:r>
            <a:endParaRPr/>
          </a:p>
          <a:p>
            <a:pPr indent="-342900" lvl="0" marL="457200" rtl="0" algn="l">
              <a:spcBef>
                <a:spcPts val="0"/>
              </a:spcBef>
              <a:spcAft>
                <a:spcPts val="0"/>
              </a:spcAft>
              <a:buSzPts val="1800"/>
              <a:buChar char="●"/>
            </a:pPr>
            <a:r>
              <a:rPr lang="en"/>
              <a:t>"proto" files are used to specify the API for a service along with supporting data structures.</a:t>
            </a:r>
            <a:endParaRPr/>
          </a:p>
          <a:p>
            <a:pPr indent="-342900" lvl="0" marL="457200" rtl="0" algn="l">
              <a:spcBef>
                <a:spcPts val="0"/>
              </a:spcBef>
              <a:spcAft>
                <a:spcPts val="0"/>
              </a:spcAft>
              <a:buSzPts val="1800"/>
              <a:buChar char="●"/>
            </a:pPr>
            <a:r>
              <a:rPr lang="en"/>
              <a:t>The protoc compiler generates programming language specific code for using the API and data structures.</a:t>
            </a:r>
            <a:endParaRPr/>
          </a:p>
          <a:p>
            <a:pPr indent="-342900" lvl="0" marL="457200" rtl="0" algn="l">
              <a:spcBef>
                <a:spcPts val="0"/>
              </a:spcBef>
              <a:spcAft>
                <a:spcPts val="0"/>
              </a:spcAft>
              <a:buSzPts val="1800"/>
              <a:buChar char="●"/>
            </a:pPr>
            <a:r>
              <a:rPr lang="en"/>
              <a:t>gRPC supports bidirectional streaming of data between client and server.</a:t>
            </a:r>
            <a:endParaRPr/>
          </a:p>
        </p:txBody>
      </p:sp>
      <p:pic>
        <p:nvPicPr>
          <p:cNvPr id="125" name="Google Shape;125;p24"/>
          <p:cNvPicPr preferRelativeResize="0"/>
          <p:nvPr/>
        </p:nvPicPr>
        <p:blipFill>
          <a:blip r:embed="rId3">
            <a:alphaModFix/>
          </a:blip>
          <a:stretch>
            <a:fillRect/>
          </a:stretch>
        </p:blipFill>
        <p:spPr>
          <a:xfrm>
            <a:off x="7256100" y="152400"/>
            <a:ext cx="1386259" cy="86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5805900" cy="99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Communication Layer: gRPC Service Definition "proto" files</a:t>
            </a:r>
            <a:endParaRPr/>
          </a:p>
        </p:txBody>
      </p:sp>
      <p:sp>
        <p:nvSpPr>
          <p:cNvPr id="131" name="Google Shape;131;p25"/>
          <p:cNvSpPr txBox="1"/>
          <p:nvPr/>
        </p:nvSpPr>
        <p:spPr>
          <a:xfrm>
            <a:off x="545050" y="2923188"/>
            <a:ext cx="7155000" cy="6696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service DpQueryServiceService {</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  rpc queryDataByTime (QueryDataByTimeRequest) returns (stream QueryDataResponse);</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a:t>
            </a:r>
            <a:endParaRPr sz="1050">
              <a:solidFill>
                <a:srgbClr val="00FF00"/>
              </a:solidFill>
              <a:highlight>
                <a:srgbClr val="000000"/>
              </a:highlight>
              <a:latin typeface="Courier New"/>
              <a:ea typeface="Courier New"/>
              <a:cs typeface="Courier New"/>
              <a:sym typeface="Courier New"/>
            </a:endParaRPr>
          </a:p>
        </p:txBody>
      </p:sp>
      <p:sp>
        <p:nvSpPr>
          <p:cNvPr id="132" name="Google Shape;132;p25"/>
          <p:cNvSpPr txBox="1"/>
          <p:nvPr/>
        </p:nvSpPr>
        <p:spPr>
          <a:xfrm>
            <a:off x="545050" y="1726863"/>
            <a:ext cx="7155000" cy="9927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service DpIngestionService {</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  rpc registerProvider (RegisterProviderRequest) returns (RegisterProviderResponse);</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  rpc streamingIngestion (stream IngestionRequest) returns (stream IngestionResponse);</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  rpc unaryIngestion (IngestionRequest) returns (IngestionResponse);</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a:t>
            </a:r>
            <a:r>
              <a:rPr lang="en" sz="1050">
                <a:solidFill>
                  <a:srgbClr val="00FF00"/>
                </a:solidFill>
                <a:highlight>
                  <a:srgbClr val="000000"/>
                </a:highlight>
                <a:latin typeface="Courier New"/>
                <a:ea typeface="Courier New"/>
                <a:cs typeface="Courier New"/>
                <a:sym typeface="Courier New"/>
              </a:rPr>
              <a:t>                </a:t>
            </a:r>
            <a:endParaRPr sz="1050">
              <a:solidFill>
                <a:srgbClr val="00FF00"/>
              </a:solidFill>
              <a:highlight>
                <a:srgbClr val="000000"/>
              </a:highlight>
              <a:latin typeface="Courier New"/>
              <a:ea typeface="Courier New"/>
              <a:cs typeface="Courier New"/>
              <a:sym typeface="Courier New"/>
            </a:endParaRPr>
          </a:p>
        </p:txBody>
      </p:sp>
      <p:pic>
        <p:nvPicPr>
          <p:cNvPr id="133" name="Google Shape;133;p25"/>
          <p:cNvPicPr preferRelativeResize="0"/>
          <p:nvPr/>
        </p:nvPicPr>
        <p:blipFill>
          <a:blip r:embed="rId3">
            <a:alphaModFix/>
          </a:blip>
          <a:stretch>
            <a:fillRect/>
          </a:stretch>
        </p:blipFill>
        <p:spPr>
          <a:xfrm>
            <a:off x="7256100" y="152400"/>
            <a:ext cx="1386259" cy="865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6338400" cy="99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 Layer: Ingestion and Query Services</a:t>
            </a:r>
            <a:endParaRPr/>
          </a:p>
        </p:txBody>
      </p:sp>
      <p:sp>
        <p:nvSpPr>
          <p:cNvPr id="139" name="Google Shape;139;p26"/>
          <p:cNvSpPr txBox="1"/>
          <p:nvPr>
            <p:ph idx="1" type="body"/>
          </p:nvPr>
        </p:nvSpPr>
        <p:spPr>
          <a:xfrm>
            <a:off x="311700" y="1605900"/>
            <a:ext cx="8520600" cy="299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 Platform provides Java server implementations of the Ingestion and Query service APIs as defined in the gRPC "proto" files.</a:t>
            </a:r>
            <a:endParaRPr/>
          </a:p>
          <a:p>
            <a:pPr indent="-342900" lvl="0" marL="457200" rtl="0" algn="l">
              <a:spcBef>
                <a:spcPts val="0"/>
              </a:spcBef>
              <a:spcAft>
                <a:spcPts val="0"/>
              </a:spcAft>
              <a:buSzPts val="1800"/>
              <a:buChar char="●"/>
            </a:pPr>
            <a:r>
              <a:rPr lang="en"/>
              <a:t>The Ingestion Service uses MongoDB and the filesystem to build a repository of machine data, metadata, and annotations.</a:t>
            </a:r>
            <a:endParaRPr/>
          </a:p>
          <a:p>
            <a:pPr indent="-342900" lvl="0" marL="457200" rtl="0" algn="l">
              <a:spcBef>
                <a:spcPts val="0"/>
              </a:spcBef>
              <a:spcAft>
                <a:spcPts val="0"/>
              </a:spcAft>
              <a:buSzPts val="1800"/>
              <a:buChar char="●"/>
            </a:pPr>
            <a:r>
              <a:rPr lang="en"/>
              <a:t>The Query Service provides broad data-science oriented access to that repository.  </a:t>
            </a:r>
            <a:endParaRPr/>
          </a:p>
          <a:p>
            <a:pPr indent="-342900" lvl="0" marL="457200" rtl="0" algn="l">
              <a:spcBef>
                <a:spcPts val="0"/>
              </a:spcBef>
              <a:spcAft>
                <a:spcPts val="0"/>
              </a:spcAft>
              <a:buSzPts val="1800"/>
              <a:buChar char="●"/>
            </a:pPr>
            <a:r>
              <a:rPr lang="en"/>
              <a:t>Client applications communicate with the services via the gRPC communication framework.</a:t>
            </a:r>
            <a:endParaRPr/>
          </a:p>
        </p:txBody>
      </p:sp>
      <p:pic>
        <p:nvPicPr>
          <p:cNvPr id="140" name="Google Shape;140;p26"/>
          <p:cNvPicPr preferRelativeResize="0"/>
          <p:nvPr/>
        </p:nvPicPr>
        <p:blipFill>
          <a:blip r:embed="rId3">
            <a:alphaModFix/>
          </a:blip>
          <a:stretch>
            <a:fillRect/>
          </a:stretch>
        </p:blipFill>
        <p:spPr>
          <a:xfrm>
            <a:off x="6993425" y="230149"/>
            <a:ext cx="1772726" cy="81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Service Layer: Authentication/Authorization</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Assumption is that ingestion clients run behind firewall and that authentication is not required (e.g., similar to EPICS infrastructure components).  Authentication is required for query clients. </a:t>
            </a:r>
            <a:r>
              <a:rPr lang="en"/>
              <a:t>Initial thoughts about how we will handle authentication and </a:t>
            </a:r>
            <a:r>
              <a:rPr lang="en"/>
              <a:t>authorization</a:t>
            </a:r>
            <a:r>
              <a:rPr lang="en"/>
              <a:t> in the gRPC service:</a:t>
            </a:r>
            <a:endParaRPr/>
          </a:p>
          <a:p>
            <a:pPr indent="-325755" lvl="0" marL="457200" rtl="0" algn="l">
              <a:spcBef>
                <a:spcPts val="1200"/>
              </a:spcBef>
              <a:spcAft>
                <a:spcPts val="0"/>
              </a:spcAft>
              <a:buSzPct val="100000"/>
              <a:buChar char="●"/>
            </a:pPr>
            <a:r>
              <a:rPr lang="en"/>
              <a:t>Enable server authentication and secure transport via built in gRPC support for SSL/TLS.</a:t>
            </a:r>
            <a:endParaRPr/>
          </a:p>
          <a:p>
            <a:pPr indent="-325755" lvl="0" marL="457200" rtl="0" algn="l">
              <a:spcBef>
                <a:spcPts val="0"/>
              </a:spcBef>
              <a:spcAft>
                <a:spcPts val="0"/>
              </a:spcAft>
              <a:buSzPct val="100000"/>
              <a:buChar char="●"/>
            </a:pPr>
            <a:r>
              <a:rPr lang="en"/>
              <a:t>Create a new "login" gRPC API method in the ingestion (and query) services.  The login method will use the infrastructure LDAP service to authenticate the user credentials.  It will return a JSON web token (JWT) to the caller.</a:t>
            </a:r>
            <a:endParaRPr/>
          </a:p>
          <a:p>
            <a:pPr indent="-325755" lvl="0" marL="457200" rtl="0" algn="l">
              <a:spcBef>
                <a:spcPts val="0"/>
              </a:spcBef>
              <a:spcAft>
                <a:spcPts val="0"/>
              </a:spcAft>
              <a:buSzPct val="100000"/>
              <a:buChar char="●"/>
            </a:pPr>
            <a:r>
              <a:rPr lang="en"/>
              <a:t>In subsequent gRPC API calls, the client will attach the JWT token as metadata to the request header.</a:t>
            </a:r>
            <a:endParaRPr/>
          </a:p>
          <a:p>
            <a:pPr indent="-325755" lvl="0" marL="457200" rtl="0" algn="l">
              <a:spcBef>
                <a:spcPts val="0"/>
              </a:spcBef>
              <a:spcAft>
                <a:spcPts val="0"/>
              </a:spcAft>
              <a:buSzPct val="100000"/>
              <a:buChar char="●"/>
            </a:pPr>
            <a:r>
              <a:rPr lang="en"/>
              <a:t>Investigate use of API token authentication for infrastructure applications (not tied to a specific user).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Persistence Layer: MongoDB</a:t>
            </a:r>
            <a:endParaRPr/>
          </a:p>
        </p:txBody>
      </p:sp>
      <p:sp>
        <p:nvSpPr>
          <p:cNvPr id="152" name="Google Shape;152;p28"/>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MongoDB is a document-oriented "NoSQL" database platform.</a:t>
            </a:r>
            <a:endParaRPr/>
          </a:p>
          <a:p>
            <a:pPr indent="-342900" lvl="0" marL="457200" rtl="0" algn="l">
              <a:spcBef>
                <a:spcPts val="0"/>
              </a:spcBef>
              <a:spcAft>
                <a:spcPts val="0"/>
              </a:spcAft>
              <a:buSzPts val="1800"/>
              <a:buChar char="●"/>
            </a:pPr>
            <a:r>
              <a:rPr lang="en"/>
              <a:t>We are using the "Community Edition" which can be used without a licensing fee.</a:t>
            </a:r>
            <a:endParaRPr/>
          </a:p>
          <a:p>
            <a:pPr indent="-342900" lvl="0" marL="457200" rtl="0" algn="l">
              <a:spcBef>
                <a:spcPts val="0"/>
              </a:spcBef>
              <a:spcAft>
                <a:spcPts val="0"/>
              </a:spcAft>
              <a:buSzPts val="1800"/>
              <a:buChar char="●"/>
            </a:pPr>
            <a:r>
              <a:rPr lang="en"/>
              <a:t>JSON-like documents are used to store data.</a:t>
            </a:r>
            <a:endParaRPr/>
          </a:p>
        </p:txBody>
      </p:sp>
      <p:pic>
        <p:nvPicPr>
          <p:cNvPr id="153" name="Google Shape;153;p28"/>
          <p:cNvPicPr preferRelativeResize="0"/>
          <p:nvPr/>
        </p:nvPicPr>
        <p:blipFill>
          <a:blip r:embed="rId3">
            <a:alphaModFix/>
          </a:blip>
          <a:stretch>
            <a:fillRect/>
          </a:stretch>
        </p:blipFill>
        <p:spPr>
          <a:xfrm>
            <a:off x="7225425" y="355999"/>
            <a:ext cx="1522075" cy="332950"/>
          </a:xfrm>
          <a:prstGeom prst="rect">
            <a:avLst/>
          </a:prstGeom>
          <a:noFill/>
          <a:ln>
            <a:noFill/>
          </a:ln>
        </p:spPr>
      </p:pic>
      <p:pic>
        <p:nvPicPr>
          <p:cNvPr id="154" name="Google Shape;154;p28"/>
          <p:cNvPicPr preferRelativeResize="0"/>
          <p:nvPr/>
        </p:nvPicPr>
        <p:blipFill>
          <a:blip r:embed="rId4">
            <a:alphaModFix/>
          </a:blip>
          <a:stretch>
            <a:fillRect/>
          </a:stretch>
        </p:blipFill>
        <p:spPr>
          <a:xfrm>
            <a:off x="2400300" y="2845850"/>
            <a:ext cx="4343400" cy="179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Persistence Layer: Filesystem</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files are used to store image data and possibly other complex data types.</a:t>
            </a:r>
            <a:endParaRPr/>
          </a:p>
          <a:p>
            <a:pPr indent="-342900" lvl="0" marL="457200" rtl="0" algn="l">
              <a:spcBef>
                <a:spcPts val="0"/>
              </a:spcBef>
              <a:spcAft>
                <a:spcPts val="0"/>
              </a:spcAft>
              <a:buSzPts val="1800"/>
              <a:buChar char="●"/>
            </a:pPr>
            <a:r>
              <a:rPr lang="en"/>
              <a:t>Elements stored in MongoDB reference those data files via indexes.</a:t>
            </a:r>
            <a:endParaRPr/>
          </a:p>
          <a:p>
            <a:pPr indent="-342900" lvl="0" marL="457200" rtl="0" algn="l">
              <a:spcBef>
                <a:spcPts val="0"/>
              </a:spcBef>
              <a:spcAft>
                <a:spcPts val="0"/>
              </a:spcAft>
              <a:buSzPts val="1800"/>
              <a:buChar char="●"/>
            </a:pPr>
            <a:r>
              <a:rPr lang="en"/>
              <a:t>We are evaluating the use of HDF5 files for longer term storage of infrequently accessed data. </a:t>
            </a:r>
            <a:endParaRPr/>
          </a:p>
        </p:txBody>
      </p:sp>
      <p:pic>
        <p:nvPicPr>
          <p:cNvPr id="161" name="Google Shape;161;p29"/>
          <p:cNvPicPr preferRelativeResize="0"/>
          <p:nvPr/>
        </p:nvPicPr>
        <p:blipFill>
          <a:blip r:embed="rId3">
            <a:alphaModFix/>
          </a:blip>
          <a:stretch>
            <a:fillRect/>
          </a:stretch>
        </p:blipFill>
        <p:spPr>
          <a:xfrm>
            <a:off x="7142400" y="253599"/>
            <a:ext cx="1621250" cy="354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Layer: Low-Level API vs. High-Level Library</a:t>
            </a:r>
            <a:endParaRPr/>
          </a:p>
        </p:txBody>
      </p:sp>
      <p:sp>
        <p:nvSpPr>
          <p:cNvPr id="167" name="Google Shape;167;p30"/>
          <p:cNvSpPr txBox="1"/>
          <p:nvPr>
            <p:ph idx="1" type="body"/>
          </p:nvPr>
        </p:nvSpPr>
        <p:spPr>
          <a:xfrm>
            <a:off x="387275" y="1628700"/>
            <a:ext cx="2975700" cy="188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Applications can be built at two levels, either using the lower-level gRPC API directly or using the higher-level Java client library.</a:t>
            </a:r>
            <a:endParaRPr/>
          </a:p>
        </p:txBody>
      </p:sp>
      <p:pic>
        <p:nvPicPr>
          <p:cNvPr id="168" name="Google Shape;168;p30"/>
          <p:cNvPicPr preferRelativeResize="0"/>
          <p:nvPr/>
        </p:nvPicPr>
        <p:blipFill>
          <a:blip r:embed="rId3">
            <a:alphaModFix/>
          </a:blip>
          <a:stretch>
            <a:fillRect/>
          </a:stretch>
        </p:blipFill>
        <p:spPr>
          <a:xfrm>
            <a:off x="3848250" y="1738225"/>
            <a:ext cx="3791442" cy="25084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Layer: gRPC API Clients</a:t>
            </a:r>
            <a:endParaRPr/>
          </a:p>
        </p:txBody>
      </p:sp>
      <p:sp>
        <p:nvSpPr>
          <p:cNvPr id="174" name="Google Shape;174;p31"/>
          <p:cNvSpPr txBox="1"/>
          <p:nvPr>
            <p:ph idx="1" type="body"/>
          </p:nvPr>
        </p:nvSpPr>
        <p:spPr>
          <a:xfrm>
            <a:off x="311700" y="1152475"/>
            <a:ext cx="8520600" cy="154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low-level gRPC Ingestion and Query Service APIs can be used from a wide variety of programming languages to build applications.</a:t>
            </a:r>
            <a:endParaRPr/>
          </a:p>
          <a:p>
            <a:pPr indent="-342900" lvl="0" marL="457200" rtl="0" algn="l">
              <a:spcBef>
                <a:spcPts val="0"/>
              </a:spcBef>
              <a:spcAft>
                <a:spcPts val="0"/>
              </a:spcAft>
              <a:buSzPts val="1800"/>
              <a:buChar char="●"/>
            </a:pPr>
            <a:r>
              <a:rPr lang="en"/>
              <a:t>The "protoc" compiler generates appropriate code for using the data structures and invoking procedures defined in the service "proto" API files.</a:t>
            </a:r>
            <a:endParaRPr/>
          </a:p>
        </p:txBody>
      </p:sp>
      <p:sp>
        <p:nvSpPr>
          <p:cNvPr id="175" name="Google Shape;175;p31"/>
          <p:cNvSpPr txBox="1"/>
          <p:nvPr/>
        </p:nvSpPr>
        <p:spPr>
          <a:xfrm>
            <a:off x="1114650" y="2758325"/>
            <a:ext cx="6914700" cy="1693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IngestionRequest.Builder requestBuilder = IngestionRequest.</a:t>
            </a:r>
            <a:r>
              <a:rPr i="1" lang="en" sz="1050">
                <a:solidFill>
                  <a:srgbClr val="00FF00"/>
                </a:solidFill>
                <a:highlight>
                  <a:srgbClr val="000000"/>
                </a:highlight>
                <a:latin typeface="Courier New"/>
                <a:ea typeface="Courier New"/>
                <a:cs typeface="Courier New"/>
                <a:sym typeface="Courier New"/>
              </a:rPr>
              <a:t>newBuilder</a:t>
            </a:r>
            <a:r>
              <a:rPr lang="en" sz="1050">
                <a:solidFill>
                  <a:srgbClr val="00FF00"/>
                </a:solidFill>
                <a:highlight>
                  <a:srgbClr val="000000"/>
                </a:highlight>
                <a:latin typeface="Courier New"/>
                <a:ea typeface="Courier New"/>
                <a:cs typeface="Courier New"/>
                <a:sym typeface="Courier New"/>
              </a:rPr>
              <a:t>();</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Timestamp.Builder snapshotTimestampBuilder = Timestamp.</a:t>
            </a:r>
            <a:r>
              <a:rPr i="1" lang="en" sz="1050">
                <a:solidFill>
                  <a:srgbClr val="00FF00"/>
                </a:solidFill>
                <a:highlight>
                  <a:srgbClr val="000000"/>
                </a:highlight>
                <a:latin typeface="Courier New"/>
                <a:ea typeface="Courier New"/>
                <a:cs typeface="Courier New"/>
                <a:sym typeface="Courier New"/>
              </a:rPr>
              <a:t>newBuilder</a:t>
            </a:r>
            <a:r>
              <a:rPr lang="en" sz="1050">
                <a:solidFill>
                  <a:srgbClr val="00FF00"/>
                </a:solidFill>
                <a:highlight>
                  <a:srgbClr val="000000"/>
                </a:highlight>
                <a:latin typeface="Courier New"/>
                <a:ea typeface="Courier New"/>
                <a:cs typeface="Courier New"/>
                <a:sym typeface="Courier New"/>
              </a:rPr>
              <a:t>();</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snapshotTimestampBuilder.setEpochSeconds(params.snapshotTimestampSeconds);</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snapshotTimestampBuilder.setNanoseconds(params.snapshotTimestampNanos);</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snapshotTimestampBuilder.build();</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requestBuilder.setSnapshotTimestamp(snapshotTimestampBuilder);</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requestBuilder.build();</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FF00"/>
                </a:solidFill>
                <a:highlight>
                  <a:srgbClr val="000000"/>
                </a:highlight>
                <a:latin typeface="Courier New"/>
                <a:ea typeface="Courier New"/>
                <a:cs typeface="Courier New"/>
                <a:sym typeface="Courier New"/>
              </a:rPr>
              <a:t>IngestionResponse = blockingStub.unaryIngestion(requestBuilder);</a:t>
            </a:r>
            <a:endParaRPr sz="1050">
              <a:solidFill>
                <a:srgbClr val="00FF00"/>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76" name="Google Shape;176;p31"/>
          <p:cNvPicPr preferRelativeResize="0"/>
          <p:nvPr/>
        </p:nvPicPr>
        <p:blipFill>
          <a:blip r:embed="rId3">
            <a:alphaModFix/>
          </a:blip>
          <a:stretch>
            <a:fillRect/>
          </a:stretch>
        </p:blipFill>
        <p:spPr>
          <a:xfrm>
            <a:off x="7837375" y="223875"/>
            <a:ext cx="1047674" cy="653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Approach</a:t>
            </a:r>
            <a:endParaRPr/>
          </a:p>
          <a:p>
            <a:pPr indent="-342900" lvl="0" marL="457200" rtl="0" algn="l">
              <a:spcBef>
                <a:spcPts val="0"/>
              </a:spcBef>
              <a:spcAft>
                <a:spcPts val="0"/>
              </a:spcAft>
              <a:buSzPts val="1800"/>
              <a:buChar char="●"/>
            </a:pPr>
            <a:r>
              <a:rPr lang="en"/>
              <a:t>Status</a:t>
            </a:r>
            <a:endParaRPr/>
          </a:p>
          <a:p>
            <a:pPr indent="-342900" lvl="0" marL="457200" rtl="0" algn="l">
              <a:spcBef>
                <a:spcPts val="0"/>
              </a:spcBef>
              <a:spcAft>
                <a:spcPts val="0"/>
              </a:spcAft>
              <a:buSzPts val="1800"/>
              <a:buChar char="●"/>
            </a:pPr>
            <a:r>
              <a:rPr lang="en"/>
              <a:t>Development Plan</a:t>
            </a:r>
            <a:endParaRPr/>
          </a:p>
          <a:p>
            <a:pPr indent="-342900" lvl="0" marL="457200" rtl="0" algn="l">
              <a:spcBef>
                <a:spcPts val="0"/>
              </a:spcBef>
              <a:spcAft>
                <a:spcPts val="0"/>
              </a:spcAft>
              <a:buSzPts val="1800"/>
              <a:buChar char="●"/>
            </a:pPr>
            <a:r>
              <a:rPr lang="en"/>
              <a:t>Technology Drill-Down</a:t>
            </a:r>
            <a:endParaRPr/>
          </a:p>
          <a:p>
            <a:pPr indent="-342900" lvl="0" marL="457200" rtl="0" algn="l">
              <a:spcBef>
                <a:spcPts val="0"/>
              </a:spcBef>
              <a:spcAft>
                <a:spcPts val="0"/>
              </a:spcAft>
              <a:buSzPts val="1800"/>
              <a:buChar char="●"/>
            </a:pPr>
            <a:r>
              <a:rPr lang="en"/>
              <a:t>Installation and Deployment</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60250" y="267000"/>
            <a:ext cx="6687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Layer: Java Client Library</a:t>
            </a:r>
            <a:endParaRPr/>
          </a:p>
        </p:txBody>
      </p:sp>
      <p:sp>
        <p:nvSpPr>
          <p:cNvPr id="182" name="Google Shape;182;p32"/>
          <p:cNvSpPr txBox="1"/>
          <p:nvPr>
            <p:ph idx="1" type="body"/>
          </p:nvPr>
        </p:nvSpPr>
        <p:spPr>
          <a:xfrm>
            <a:off x="311700" y="1152475"/>
            <a:ext cx="8520600" cy="150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Java client library provides a high-level data science oriented </a:t>
            </a:r>
            <a:r>
              <a:rPr lang="en"/>
              <a:t>interface</a:t>
            </a:r>
            <a:r>
              <a:rPr lang="en"/>
              <a:t> to the data platform.</a:t>
            </a:r>
            <a:endParaRPr/>
          </a:p>
          <a:p>
            <a:pPr indent="-342900" lvl="0" marL="457200" rtl="0" algn="l">
              <a:spcBef>
                <a:spcPts val="0"/>
              </a:spcBef>
              <a:spcAft>
                <a:spcPts val="0"/>
              </a:spcAft>
              <a:buSzPts val="1800"/>
              <a:buChar char="●"/>
            </a:pPr>
            <a:r>
              <a:rPr lang="en"/>
              <a:t>It hides the gRPC API implementation from developers, allowing them to focus on the application instead of communication details.</a:t>
            </a:r>
            <a:endParaRPr/>
          </a:p>
        </p:txBody>
      </p:sp>
      <p:pic>
        <p:nvPicPr>
          <p:cNvPr id="183" name="Google Shape;183;p32"/>
          <p:cNvPicPr preferRelativeResize="0"/>
          <p:nvPr/>
        </p:nvPicPr>
        <p:blipFill>
          <a:blip r:embed="rId3">
            <a:alphaModFix/>
          </a:blip>
          <a:stretch>
            <a:fillRect/>
          </a:stretch>
        </p:blipFill>
        <p:spPr>
          <a:xfrm>
            <a:off x="7398250" y="122550"/>
            <a:ext cx="1434051" cy="895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263425"/>
            <a:ext cx="7003500" cy="7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Application Layer: Java Client Library</a:t>
            </a:r>
            <a:r>
              <a:rPr lang="en" sz="2600"/>
              <a:t> Ingestion Example</a:t>
            </a:r>
            <a:endParaRPr sz="2600"/>
          </a:p>
        </p:txBody>
      </p:sp>
      <p:sp>
        <p:nvSpPr>
          <p:cNvPr id="189" name="Google Shape;189;p33"/>
          <p:cNvSpPr txBox="1"/>
          <p:nvPr>
            <p:ph idx="1" type="body"/>
          </p:nvPr>
        </p:nvSpPr>
        <p:spPr>
          <a:xfrm>
            <a:off x="565850" y="2800450"/>
            <a:ext cx="7300200" cy="1975500"/>
          </a:xfrm>
          <a:prstGeom prst="rect">
            <a:avLst/>
          </a:prstGeom>
          <a:solidFill>
            <a:srgbClr val="00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935"/>
              <a:buNone/>
            </a:pPr>
            <a:r>
              <a:rPr lang="en" sz="1200">
                <a:solidFill>
                  <a:srgbClr val="00FF00"/>
                </a:solidFill>
                <a:latin typeface="Courier New"/>
                <a:ea typeface="Courier New"/>
                <a:cs typeface="Courier New"/>
                <a:sym typeface="Courier New"/>
              </a:rPr>
              <a:t>// Create interface to streaming ingestion service.</a:t>
            </a:r>
            <a:endParaRPr sz="1200">
              <a:solidFill>
                <a:srgbClr val="00FF00"/>
              </a:solidFill>
              <a:latin typeface="Courier New"/>
              <a:ea typeface="Courier New"/>
              <a:cs typeface="Courier New"/>
              <a:sym typeface="Courier New"/>
            </a:endParaRPr>
          </a:p>
          <a:p>
            <a:pPr indent="0" lvl="0" marL="0" rtl="0" algn="l">
              <a:lnSpc>
                <a:spcPct val="90000"/>
              </a:lnSpc>
              <a:spcBef>
                <a:spcPts val="0"/>
              </a:spcBef>
              <a:spcAft>
                <a:spcPts val="0"/>
              </a:spcAft>
              <a:buSzPts val="935"/>
              <a:buNone/>
            </a:pPr>
            <a:r>
              <a:rPr lang="en" sz="1200">
                <a:solidFill>
                  <a:srgbClr val="00FF00"/>
                </a:solidFill>
                <a:latin typeface="Courier New"/>
                <a:ea typeface="Courier New"/>
                <a:cs typeface="Courier New"/>
                <a:sym typeface="Courier New"/>
              </a:rPr>
              <a:t>IIngestionStream ingStream = DsIngestionServiceFactory.connectStream();</a:t>
            </a:r>
            <a:endParaRPr sz="1200">
              <a:solidFill>
                <a:srgbClr val="00FF00"/>
              </a:solidFill>
              <a:latin typeface="Courier New"/>
              <a:ea typeface="Courier New"/>
              <a:cs typeface="Courier New"/>
              <a:sym typeface="Courier New"/>
            </a:endParaRPr>
          </a:p>
          <a:p>
            <a:pPr indent="0" lvl="0" marL="0" rtl="0" algn="l">
              <a:lnSpc>
                <a:spcPct val="90000"/>
              </a:lnSpc>
              <a:spcBef>
                <a:spcPts val="0"/>
              </a:spcBef>
              <a:spcAft>
                <a:spcPts val="0"/>
              </a:spcAft>
              <a:buSzPts val="935"/>
              <a:buNone/>
            </a:pPr>
            <a:r>
              <a:t/>
            </a:r>
            <a:endParaRPr sz="1200">
              <a:solidFill>
                <a:srgbClr val="00FF00"/>
              </a:solidFill>
              <a:latin typeface="Courier New"/>
              <a:ea typeface="Courier New"/>
              <a:cs typeface="Courier New"/>
              <a:sym typeface="Courier New"/>
            </a:endParaRPr>
          </a:p>
          <a:p>
            <a:pPr indent="0" lvl="0" marL="0" rtl="0" algn="l">
              <a:lnSpc>
                <a:spcPct val="90000"/>
              </a:lnSpc>
              <a:spcBef>
                <a:spcPts val="0"/>
              </a:spcBef>
              <a:spcAft>
                <a:spcPts val="0"/>
              </a:spcAft>
              <a:buSzPts val="935"/>
              <a:buNone/>
            </a:pPr>
            <a:r>
              <a:rPr lang="en" sz="1200">
                <a:solidFill>
                  <a:srgbClr val="00FF00"/>
                </a:solidFill>
                <a:latin typeface="Courier New"/>
                <a:ea typeface="Courier New"/>
                <a:cs typeface="Courier New"/>
                <a:sym typeface="Courier New"/>
              </a:rPr>
              <a:t>// Open stream for PV data provider registration.</a:t>
            </a:r>
            <a:endParaRPr sz="1200">
              <a:solidFill>
                <a:srgbClr val="00FF00"/>
              </a:solidFill>
              <a:latin typeface="Courier New"/>
              <a:ea typeface="Courier New"/>
              <a:cs typeface="Courier New"/>
              <a:sym typeface="Courier New"/>
            </a:endParaRPr>
          </a:p>
          <a:p>
            <a:pPr indent="0" lvl="0" marL="0" rtl="0" algn="l">
              <a:lnSpc>
                <a:spcPct val="90000"/>
              </a:lnSpc>
              <a:spcBef>
                <a:spcPts val="0"/>
              </a:spcBef>
              <a:spcAft>
                <a:spcPts val="0"/>
              </a:spcAft>
              <a:buSzPts val="935"/>
              <a:buNone/>
            </a:pPr>
            <a:r>
              <a:rPr lang="en" sz="1200">
                <a:solidFill>
                  <a:srgbClr val="00FF00"/>
                </a:solidFill>
                <a:latin typeface="Courier New"/>
                <a:ea typeface="Courier New"/>
                <a:cs typeface="Courier New"/>
                <a:sym typeface="Courier New"/>
              </a:rPr>
              <a:t>ingStream.openStream(pvProviderRegistration);</a:t>
            </a:r>
            <a:endParaRPr sz="1200">
              <a:solidFill>
                <a:srgbClr val="00FF00"/>
              </a:solidFill>
              <a:latin typeface="Courier New"/>
              <a:ea typeface="Courier New"/>
              <a:cs typeface="Courier New"/>
              <a:sym typeface="Courier New"/>
            </a:endParaRPr>
          </a:p>
          <a:p>
            <a:pPr indent="0" lvl="0" marL="0" rtl="0" algn="l">
              <a:lnSpc>
                <a:spcPct val="90000"/>
              </a:lnSpc>
              <a:spcBef>
                <a:spcPts val="0"/>
              </a:spcBef>
              <a:spcAft>
                <a:spcPts val="0"/>
              </a:spcAft>
              <a:buSzPts val="935"/>
              <a:buNone/>
            </a:pPr>
            <a:r>
              <a:t/>
            </a:r>
            <a:endParaRPr sz="1200">
              <a:solidFill>
                <a:srgbClr val="00FF00"/>
              </a:solidFill>
              <a:latin typeface="Courier New"/>
              <a:ea typeface="Courier New"/>
              <a:cs typeface="Courier New"/>
              <a:sym typeface="Courier New"/>
            </a:endParaRPr>
          </a:p>
          <a:p>
            <a:pPr indent="0" lvl="0" marL="0" rtl="0" algn="l">
              <a:lnSpc>
                <a:spcPct val="90000"/>
              </a:lnSpc>
              <a:spcBef>
                <a:spcPts val="0"/>
              </a:spcBef>
              <a:spcAft>
                <a:spcPts val="0"/>
              </a:spcAft>
              <a:buSzPts val="935"/>
              <a:buNone/>
            </a:pPr>
            <a:r>
              <a:rPr lang="en" sz="1200">
                <a:solidFill>
                  <a:srgbClr val="00FF00"/>
                </a:solidFill>
                <a:latin typeface="Courier New"/>
                <a:ea typeface="Courier New"/>
                <a:cs typeface="Courier New"/>
                <a:sym typeface="Courier New"/>
              </a:rPr>
              <a:t>// Create DataFrame from PV table for current interval.</a:t>
            </a:r>
            <a:endParaRPr sz="1200">
              <a:solidFill>
                <a:srgbClr val="00FF00"/>
              </a:solidFill>
              <a:latin typeface="Courier New"/>
              <a:ea typeface="Courier New"/>
              <a:cs typeface="Courier New"/>
              <a:sym typeface="Courier New"/>
            </a:endParaRPr>
          </a:p>
          <a:p>
            <a:pPr indent="0" lvl="0" marL="0" rtl="0" algn="l">
              <a:lnSpc>
                <a:spcPct val="90000"/>
              </a:lnSpc>
              <a:spcBef>
                <a:spcPts val="0"/>
              </a:spcBef>
              <a:spcAft>
                <a:spcPts val="0"/>
              </a:spcAft>
              <a:buSzPts val="935"/>
              <a:buNone/>
            </a:pPr>
            <a:r>
              <a:rPr lang="en" sz="1200">
                <a:solidFill>
                  <a:srgbClr val="00FF00"/>
                </a:solidFill>
                <a:latin typeface="Courier New"/>
                <a:ea typeface="Courier New"/>
                <a:cs typeface="Courier New"/>
                <a:sym typeface="Courier New"/>
              </a:rPr>
              <a:t>DataFrame dataFrameCurrentInterval = DataFrame.from(pvValueTable);</a:t>
            </a:r>
            <a:endParaRPr sz="1200">
              <a:solidFill>
                <a:srgbClr val="00FF00"/>
              </a:solidFill>
              <a:latin typeface="Courier New"/>
              <a:ea typeface="Courier New"/>
              <a:cs typeface="Courier New"/>
              <a:sym typeface="Courier New"/>
            </a:endParaRPr>
          </a:p>
          <a:p>
            <a:pPr indent="0" lvl="0" marL="0" rtl="0" algn="l">
              <a:lnSpc>
                <a:spcPct val="90000"/>
              </a:lnSpc>
              <a:spcBef>
                <a:spcPts val="0"/>
              </a:spcBef>
              <a:spcAft>
                <a:spcPts val="0"/>
              </a:spcAft>
              <a:buSzPts val="935"/>
              <a:buNone/>
            </a:pPr>
            <a:r>
              <a:t/>
            </a:r>
            <a:endParaRPr sz="1200">
              <a:solidFill>
                <a:srgbClr val="00FF00"/>
              </a:solidFill>
              <a:latin typeface="Courier New"/>
              <a:ea typeface="Courier New"/>
              <a:cs typeface="Courier New"/>
              <a:sym typeface="Courier New"/>
            </a:endParaRPr>
          </a:p>
          <a:p>
            <a:pPr indent="0" lvl="0" marL="0" rtl="0" algn="l">
              <a:lnSpc>
                <a:spcPct val="90000"/>
              </a:lnSpc>
              <a:spcBef>
                <a:spcPts val="0"/>
              </a:spcBef>
              <a:spcAft>
                <a:spcPts val="0"/>
              </a:spcAft>
              <a:buSzPts val="935"/>
              <a:buNone/>
            </a:pPr>
            <a:r>
              <a:rPr lang="en" sz="1200">
                <a:solidFill>
                  <a:srgbClr val="00FF00"/>
                </a:solidFill>
                <a:latin typeface="Courier New"/>
                <a:ea typeface="Courier New"/>
                <a:cs typeface="Courier New"/>
                <a:sym typeface="Courier New"/>
              </a:rPr>
              <a:t>// Send data frame to ingestion service in current stream.</a:t>
            </a:r>
            <a:endParaRPr sz="1200">
              <a:solidFill>
                <a:srgbClr val="00FF00"/>
              </a:solidFill>
              <a:latin typeface="Courier New"/>
              <a:ea typeface="Courier New"/>
              <a:cs typeface="Courier New"/>
              <a:sym typeface="Courier New"/>
            </a:endParaRPr>
          </a:p>
          <a:p>
            <a:pPr indent="0" lvl="0" marL="0" rtl="0" algn="l">
              <a:lnSpc>
                <a:spcPct val="90000"/>
              </a:lnSpc>
              <a:spcBef>
                <a:spcPts val="0"/>
              </a:spcBef>
              <a:spcAft>
                <a:spcPts val="0"/>
              </a:spcAft>
              <a:buSzPts val="935"/>
              <a:buNone/>
            </a:pPr>
            <a:r>
              <a:rPr lang="en" sz="1200">
                <a:solidFill>
                  <a:srgbClr val="00FF00"/>
                </a:solidFill>
                <a:latin typeface="Courier New"/>
                <a:ea typeface="Courier New"/>
                <a:cs typeface="Courier New"/>
                <a:sym typeface="Courier New"/>
              </a:rPr>
              <a:t>ingStream.streamData(dataFrameCurrentInterval);</a:t>
            </a:r>
            <a:endParaRPr sz="1200">
              <a:solidFill>
                <a:srgbClr val="00FF00"/>
              </a:solidFill>
              <a:latin typeface="Courier New"/>
              <a:ea typeface="Courier New"/>
              <a:cs typeface="Courier New"/>
              <a:sym typeface="Courier New"/>
            </a:endParaRPr>
          </a:p>
        </p:txBody>
      </p:sp>
      <p:sp>
        <p:nvSpPr>
          <p:cNvPr id="190" name="Google Shape;190;p33"/>
          <p:cNvSpPr txBox="1"/>
          <p:nvPr>
            <p:ph idx="2" type="body"/>
          </p:nvPr>
        </p:nvSpPr>
        <p:spPr>
          <a:xfrm>
            <a:off x="139350" y="1167275"/>
            <a:ext cx="5370600" cy="615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rgbClr val="000000"/>
              </a:buClr>
              <a:buSzPts val="935"/>
              <a:buFont typeface="Arial"/>
              <a:buNone/>
            </a:pPr>
            <a:r>
              <a:rPr b="1" i="1" lang="en" sz="1390"/>
              <a:t>Example:</a:t>
            </a:r>
            <a:r>
              <a:rPr lang="en" sz="1390"/>
              <a:t> Open streaming connection to Datastore Ingestion Service, create data frame for current interval, send to service.</a:t>
            </a:r>
            <a:endParaRPr b="1" i="1"/>
          </a:p>
        </p:txBody>
      </p:sp>
      <p:grpSp>
        <p:nvGrpSpPr>
          <p:cNvPr id="191" name="Google Shape;191;p33"/>
          <p:cNvGrpSpPr/>
          <p:nvPr/>
        </p:nvGrpSpPr>
        <p:grpSpPr>
          <a:xfrm>
            <a:off x="3809050" y="1838900"/>
            <a:ext cx="4765427" cy="782500"/>
            <a:chOff x="3024125" y="1673375"/>
            <a:chExt cx="4765427" cy="782500"/>
          </a:xfrm>
        </p:grpSpPr>
        <p:pic>
          <p:nvPicPr>
            <p:cNvPr id="192" name="Google Shape;192;p33"/>
            <p:cNvPicPr preferRelativeResize="0"/>
            <p:nvPr/>
          </p:nvPicPr>
          <p:blipFill>
            <a:blip r:embed="rId3">
              <a:alphaModFix/>
            </a:blip>
            <a:stretch>
              <a:fillRect/>
            </a:stretch>
          </p:blipFill>
          <p:spPr>
            <a:xfrm>
              <a:off x="3024125" y="1673375"/>
              <a:ext cx="2567325" cy="782500"/>
            </a:xfrm>
            <a:prstGeom prst="rect">
              <a:avLst/>
            </a:prstGeom>
            <a:noFill/>
            <a:ln>
              <a:noFill/>
            </a:ln>
          </p:spPr>
        </p:pic>
        <p:pic>
          <p:nvPicPr>
            <p:cNvPr id="193" name="Google Shape;193;p33"/>
            <p:cNvPicPr preferRelativeResize="0"/>
            <p:nvPr/>
          </p:nvPicPr>
          <p:blipFill>
            <a:blip r:embed="rId4">
              <a:alphaModFix/>
            </a:blip>
            <a:stretch>
              <a:fillRect/>
            </a:stretch>
          </p:blipFill>
          <p:spPr>
            <a:xfrm>
              <a:off x="6207350" y="1714037"/>
              <a:ext cx="1582202" cy="701174"/>
            </a:xfrm>
            <a:prstGeom prst="rect">
              <a:avLst/>
            </a:prstGeom>
            <a:noFill/>
            <a:ln>
              <a:noFill/>
            </a:ln>
          </p:spPr>
        </p:pic>
        <p:cxnSp>
          <p:nvCxnSpPr>
            <p:cNvPr id="194" name="Google Shape;194;p33"/>
            <p:cNvCxnSpPr>
              <a:stCxn id="192" idx="3"/>
              <a:endCxn id="193" idx="1"/>
            </p:cNvCxnSpPr>
            <p:nvPr/>
          </p:nvCxnSpPr>
          <p:spPr>
            <a:xfrm>
              <a:off x="5591450" y="2064625"/>
              <a:ext cx="615900" cy="0"/>
            </a:xfrm>
            <a:prstGeom prst="straightConnector1">
              <a:avLst/>
            </a:prstGeom>
            <a:noFill/>
            <a:ln cap="flat" cmpd="sng" w="19050">
              <a:solidFill>
                <a:schemeClr val="dk2"/>
              </a:solidFill>
              <a:prstDash val="solid"/>
              <a:round/>
              <a:headEnd len="med" w="med" type="none"/>
              <a:tailEnd len="med" w="med" type="triangle"/>
            </a:ln>
          </p:spPr>
        </p:cxnSp>
      </p:grpSp>
      <p:pic>
        <p:nvPicPr>
          <p:cNvPr id="195" name="Google Shape;195;p33"/>
          <p:cNvPicPr preferRelativeResize="0"/>
          <p:nvPr/>
        </p:nvPicPr>
        <p:blipFill>
          <a:blip r:embed="rId5">
            <a:alphaModFix/>
          </a:blip>
          <a:stretch>
            <a:fillRect/>
          </a:stretch>
        </p:blipFill>
        <p:spPr>
          <a:xfrm>
            <a:off x="7398250" y="122550"/>
            <a:ext cx="1434051" cy="8951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03625" y="185688"/>
            <a:ext cx="6777000" cy="76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8076"/>
              <a:buFont typeface="Arial"/>
              <a:buNone/>
            </a:pPr>
            <a:r>
              <a:rPr lang="en" sz="2600"/>
              <a:t>Application Layer: Java Client Library </a:t>
            </a:r>
            <a:r>
              <a:rPr lang="en" sz="2600"/>
              <a:t>Data Science Example</a:t>
            </a:r>
            <a:endParaRPr/>
          </a:p>
        </p:txBody>
      </p:sp>
      <p:sp>
        <p:nvSpPr>
          <p:cNvPr id="201" name="Google Shape;201;p34"/>
          <p:cNvSpPr txBox="1"/>
          <p:nvPr>
            <p:ph idx="1" type="body"/>
          </p:nvPr>
        </p:nvSpPr>
        <p:spPr>
          <a:xfrm>
            <a:off x="235725" y="1053163"/>
            <a:ext cx="4519200" cy="148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i="1" lang="en" sz="1390"/>
              <a:t>Objective:</a:t>
            </a:r>
            <a:r>
              <a:rPr lang="en" sz="1390"/>
              <a:t> Retrieve PV data from Datastore Repository to train a machine learning model, or feed data to predictive ML model embedded in a control application.</a:t>
            </a:r>
            <a:endParaRPr sz="1390"/>
          </a:p>
          <a:p>
            <a:pPr indent="0" lvl="0" marL="0" rtl="0" algn="l">
              <a:lnSpc>
                <a:spcPct val="95000"/>
              </a:lnSpc>
              <a:spcBef>
                <a:spcPts val="1200"/>
              </a:spcBef>
              <a:spcAft>
                <a:spcPts val="0"/>
              </a:spcAft>
              <a:buSzPts val="935"/>
              <a:buNone/>
            </a:pPr>
            <a:r>
              <a:rPr b="1" i="1" lang="en" sz="1390"/>
              <a:t>Approach:</a:t>
            </a:r>
            <a:r>
              <a:rPr lang="en" sz="1390"/>
              <a:t> Use Datastore streaming query API to retrieve latest BPM values for relevant PVs and feed them to ML model.</a:t>
            </a:r>
            <a:endParaRPr sz="1390"/>
          </a:p>
          <a:p>
            <a:pPr indent="0" lvl="0" marL="0" rtl="0" algn="l">
              <a:lnSpc>
                <a:spcPct val="95000"/>
              </a:lnSpc>
              <a:spcBef>
                <a:spcPts val="1200"/>
              </a:spcBef>
              <a:spcAft>
                <a:spcPts val="1200"/>
              </a:spcAft>
              <a:buSzPts val="935"/>
              <a:buNone/>
            </a:pPr>
            <a:r>
              <a:t/>
            </a:r>
            <a:endParaRPr sz="1390"/>
          </a:p>
        </p:txBody>
      </p:sp>
      <p:sp>
        <p:nvSpPr>
          <p:cNvPr id="202" name="Google Shape;202;p34"/>
          <p:cNvSpPr txBox="1"/>
          <p:nvPr/>
        </p:nvSpPr>
        <p:spPr>
          <a:xfrm>
            <a:off x="235725" y="2634325"/>
            <a:ext cx="8520600" cy="22164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0FF00"/>
                </a:solidFill>
                <a:latin typeface="Courier New"/>
                <a:ea typeface="Courier New"/>
                <a:cs typeface="Courier New"/>
                <a:sym typeface="Courier New"/>
              </a:rPr>
              <a:t>/ Create interface to query service.</a:t>
            </a:r>
            <a:endParaRPr sz="120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FF00"/>
                </a:solidFill>
                <a:latin typeface="Courier New"/>
                <a:ea typeface="Courier New"/>
                <a:cs typeface="Courier New"/>
                <a:sym typeface="Courier New"/>
              </a:rPr>
              <a:t>IQueryServiceData qrySvc = DsQueryServiceFactory.connectData();</a:t>
            </a:r>
            <a:endParaRPr sz="1200">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FF00"/>
                </a:solidFill>
                <a:latin typeface="Courier New"/>
                <a:ea typeface="Courier New"/>
                <a:cs typeface="Courier New"/>
                <a:sym typeface="Courier New"/>
              </a:rPr>
              <a:t>// Create query request for relevant PVs starting from now.</a:t>
            </a:r>
            <a:endParaRPr sz="120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FF00"/>
                </a:solidFill>
                <a:latin typeface="Courier New"/>
                <a:ea typeface="Courier New"/>
                <a:cs typeface="Courier New"/>
                <a:sym typeface="Courier New"/>
              </a:rPr>
              <a:t>qryRequest = qrySvc.newRequest();</a:t>
            </a:r>
            <a:endParaRPr sz="120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FF00"/>
                </a:solidFill>
                <a:latin typeface="Courier New"/>
                <a:ea typeface="Courier New"/>
                <a:cs typeface="Courier New"/>
                <a:sym typeface="Courier New"/>
              </a:rPr>
              <a:t>qryRequest.rangeAfter(Instant.now()); // or use "rangeBetween" to specify time range</a:t>
            </a:r>
            <a:endParaRPr sz="120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FF00"/>
                </a:solidFill>
                <a:latin typeface="Courier New"/>
                <a:ea typeface="Courier New"/>
                <a:cs typeface="Courier New"/>
                <a:sym typeface="Courier New"/>
              </a:rPr>
              <a:t>qryRequest.selectPvs("scalar_PV", "array_PV", "image_PV", "structure_PV");</a:t>
            </a:r>
            <a:endParaRPr sz="1200">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FF00"/>
                </a:solidFill>
                <a:latin typeface="Courier New"/>
                <a:ea typeface="Courier New"/>
                <a:cs typeface="Courier New"/>
                <a:sym typeface="Courier New"/>
              </a:rPr>
              <a:t>// Send query request and invoke callbackFunction with query results as they are available.</a:t>
            </a:r>
            <a:endParaRPr sz="1200">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00FF00"/>
                </a:solidFill>
                <a:latin typeface="Courier New"/>
                <a:ea typeface="Courier New"/>
                <a:cs typeface="Courier New"/>
                <a:sym typeface="Courier New"/>
              </a:rPr>
              <a:t>IDataTableDynamic tblResult = qrySvc.requestDataAsync(qryRequest, callbackFunction);</a:t>
            </a:r>
            <a:endParaRPr sz="1200">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grpSp>
        <p:nvGrpSpPr>
          <p:cNvPr id="203" name="Google Shape;203;p34"/>
          <p:cNvGrpSpPr/>
          <p:nvPr/>
        </p:nvGrpSpPr>
        <p:grpSpPr>
          <a:xfrm>
            <a:off x="4754925" y="1348850"/>
            <a:ext cx="3945925" cy="689299"/>
            <a:chOff x="4754925" y="1348850"/>
            <a:chExt cx="3945925" cy="689299"/>
          </a:xfrm>
        </p:grpSpPr>
        <p:pic>
          <p:nvPicPr>
            <p:cNvPr id="204" name="Google Shape;204;p34"/>
            <p:cNvPicPr preferRelativeResize="0"/>
            <p:nvPr/>
          </p:nvPicPr>
          <p:blipFill>
            <a:blip r:embed="rId3">
              <a:alphaModFix/>
            </a:blip>
            <a:stretch>
              <a:fillRect/>
            </a:stretch>
          </p:blipFill>
          <p:spPr>
            <a:xfrm>
              <a:off x="4754925" y="1348850"/>
              <a:ext cx="1531426" cy="689299"/>
            </a:xfrm>
            <a:prstGeom prst="rect">
              <a:avLst/>
            </a:prstGeom>
            <a:noFill/>
            <a:ln>
              <a:noFill/>
            </a:ln>
          </p:spPr>
        </p:pic>
        <p:pic>
          <p:nvPicPr>
            <p:cNvPr id="205" name="Google Shape;205;p34"/>
            <p:cNvPicPr preferRelativeResize="0"/>
            <p:nvPr/>
          </p:nvPicPr>
          <p:blipFill>
            <a:blip r:embed="rId4">
              <a:alphaModFix/>
            </a:blip>
            <a:stretch>
              <a:fillRect/>
            </a:stretch>
          </p:blipFill>
          <p:spPr>
            <a:xfrm>
              <a:off x="6620907" y="1376525"/>
              <a:ext cx="2079944" cy="633950"/>
            </a:xfrm>
            <a:prstGeom prst="rect">
              <a:avLst/>
            </a:prstGeom>
            <a:noFill/>
            <a:ln>
              <a:noFill/>
            </a:ln>
          </p:spPr>
        </p:pic>
        <p:cxnSp>
          <p:nvCxnSpPr>
            <p:cNvPr id="206" name="Google Shape;206;p34"/>
            <p:cNvCxnSpPr/>
            <p:nvPr/>
          </p:nvCxnSpPr>
          <p:spPr>
            <a:xfrm>
              <a:off x="6286351" y="1617300"/>
              <a:ext cx="334500" cy="0"/>
            </a:xfrm>
            <a:prstGeom prst="straightConnector1">
              <a:avLst/>
            </a:prstGeom>
            <a:noFill/>
            <a:ln cap="flat" cmpd="sng" w="19050">
              <a:solidFill>
                <a:schemeClr val="dk2"/>
              </a:solidFill>
              <a:prstDash val="solid"/>
              <a:round/>
              <a:headEnd len="med" w="med" type="none"/>
              <a:tailEnd len="med" w="med" type="triangle"/>
            </a:ln>
          </p:spPr>
        </p:cxnSp>
      </p:grpSp>
      <p:pic>
        <p:nvPicPr>
          <p:cNvPr id="207" name="Google Shape;207;p34"/>
          <p:cNvPicPr preferRelativeResize="0"/>
          <p:nvPr/>
        </p:nvPicPr>
        <p:blipFill>
          <a:blip r:embed="rId5">
            <a:alphaModFix/>
          </a:blip>
          <a:stretch>
            <a:fillRect/>
          </a:stretch>
        </p:blipFill>
        <p:spPr>
          <a:xfrm>
            <a:off x="7398250" y="122550"/>
            <a:ext cx="1434051" cy="8951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628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Toolbox: Feeding EPICS Data to the Ingestion Service</a:t>
            </a:r>
            <a:endParaRPr/>
          </a:p>
        </p:txBody>
      </p:sp>
      <p:sp>
        <p:nvSpPr>
          <p:cNvPr id="213" name="Google Shape;213;p35"/>
          <p:cNvSpPr txBox="1"/>
          <p:nvPr>
            <p:ph idx="1" type="body"/>
          </p:nvPr>
        </p:nvSpPr>
        <p:spPr>
          <a:xfrm>
            <a:off x="311700" y="1468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work in progress to enhance the EPICS Aggregator so that it can feed the Data Platform Ingestion Service.</a:t>
            </a:r>
            <a:endParaRPr/>
          </a:p>
          <a:p>
            <a:pPr indent="-342900" lvl="0" marL="457200" rtl="0" algn="l">
              <a:spcBef>
                <a:spcPts val="0"/>
              </a:spcBef>
              <a:spcAft>
                <a:spcPts val="0"/>
              </a:spcAft>
              <a:buSzPts val="1800"/>
              <a:buChar char="●"/>
            </a:pPr>
            <a:r>
              <a:rPr lang="en"/>
              <a:t>It subscribes to EPICS data for a configured set of PVs, and pushes data to Ingestion Service using the gRPC API.</a:t>
            </a:r>
            <a:endParaRPr/>
          </a:p>
        </p:txBody>
      </p:sp>
      <p:pic>
        <p:nvPicPr>
          <p:cNvPr id="214" name="Google Shape;214;p35"/>
          <p:cNvPicPr preferRelativeResize="0"/>
          <p:nvPr/>
        </p:nvPicPr>
        <p:blipFill>
          <a:blip r:embed="rId3">
            <a:alphaModFix/>
          </a:blip>
          <a:stretch>
            <a:fillRect/>
          </a:stretch>
        </p:blipFill>
        <p:spPr>
          <a:xfrm>
            <a:off x="7662575" y="357965"/>
            <a:ext cx="1076825" cy="607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650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Toolbox</a:t>
            </a:r>
            <a:r>
              <a:rPr lang="en" sz="2600"/>
              <a:t>: DB Tools for Data Access</a:t>
            </a:r>
            <a:endParaRPr sz="2600"/>
          </a:p>
        </p:txBody>
      </p:sp>
      <p:sp>
        <p:nvSpPr>
          <p:cNvPr id="220" name="Google Shape;220;p36"/>
          <p:cNvSpPr txBox="1"/>
          <p:nvPr>
            <p:ph idx="1" type="body"/>
          </p:nvPr>
        </p:nvSpPr>
        <p:spPr>
          <a:xfrm>
            <a:off x="311700" y="1152475"/>
            <a:ext cx="4146900" cy="123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MongoDB provides a command shell and web portal for direct database access and data manipulation.</a:t>
            </a:r>
            <a:endParaRPr/>
          </a:p>
        </p:txBody>
      </p:sp>
      <p:pic>
        <p:nvPicPr>
          <p:cNvPr id="221" name="Google Shape;221;p36"/>
          <p:cNvPicPr preferRelativeResize="0"/>
          <p:nvPr/>
        </p:nvPicPr>
        <p:blipFill>
          <a:blip r:embed="rId3">
            <a:alphaModFix/>
          </a:blip>
          <a:stretch>
            <a:fillRect/>
          </a:stretch>
        </p:blipFill>
        <p:spPr>
          <a:xfrm>
            <a:off x="4458600" y="1667751"/>
            <a:ext cx="3921474" cy="2953650"/>
          </a:xfrm>
          <a:prstGeom prst="rect">
            <a:avLst/>
          </a:prstGeom>
          <a:noFill/>
          <a:ln>
            <a:noFill/>
          </a:ln>
        </p:spPr>
      </p:pic>
      <p:sp>
        <p:nvSpPr>
          <p:cNvPr id="222" name="Google Shape;222;p36"/>
          <p:cNvSpPr txBox="1"/>
          <p:nvPr/>
        </p:nvSpPr>
        <p:spPr>
          <a:xfrm>
            <a:off x="6138625" y="4345950"/>
            <a:ext cx="14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MongoDB Portal</a:t>
            </a:r>
            <a:endParaRPr>
              <a:latin typeface="Proxima Nova"/>
              <a:ea typeface="Proxima Nova"/>
              <a:cs typeface="Proxima Nova"/>
              <a:sym typeface="Proxima Nova"/>
            </a:endParaRPr>
          </a:p>
        </p:txBody>
      </p:sp>
      <p:pic>
        <p:nvPicPr>
          <p:cNvPr id="223" name="Google Shape;223;p36"/>
          <p:cNvPicPr preferRelativeResize="0"/>
          <p:nvPr/>
        </p:nvPicPr>
        <p:blipFill>
          <a:blip r:embed="rId4">
            <a:alphaModFix/>
          </a:blip>
          <a:stretch>
            <a:fillRect/>
          </a:stretch>
        </p:blipFill>
        <p:spPr>
          <a:xfrm>
            <a:off x="7773500" y="330348"/>
            <a:ext cx="1218100" cy="687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28850"/>
            <a:ext cx="492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Toolbox: </a:t>
            </a:r>
            <a:r>
              <a:rPr lang="en"/>
              <a:t>Web Application</a:t>
            </a:r>
            <a:endParaRPr/>
          </a:p>
        </p:txBody>
      </p:sp>
      <p:pic>
        <p:nvPicPr>
          <p:cNvPr id="229" name="Google Shape;229;p37"/>
          <p:cNvPicPr preferRelativeResize="0"/>
          <p:nvPr/>
        </p:nvPicPr>
        <p:blipFill>
          <a:blip r:embed="rId3">
            <a:alphaModFix/>
          </a:blip>
          <a:stretch>
            <a:fillRect/>
          </a:stretch>
        </p:blipFill>
        <p:spPr>
          <a:xfrm>
            <a:off x="3746625" y="1602375"/>
            <a:ext cx="4064001" cy="3023274"/>
          </a:xfrm>
          <a:prstGeom prst="rect">
            <a:avLst/>
          </a:prstGeom>
          <a:noFill/>
          <a:ln>
            <a:noFill/>
          </a:ln>
        </p:spPr>
      </p:pic>
      <p:sp>
        <p:nvSpPr>
          <p:cNvPr id="230" name="Google Shape;230;p37"/>
          <p:cNvSpPr txBox="1"/>
          <p:nvPr/>
        </p:nvSpPr>
        <p:spPr>
          <a:xfrm>
            <a:off x="442200" y="1235125"/>
            <a:ext cx="270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JavaScript web application uses gRPC Query API to navigate Data Platform repository.</a:t>
            </a:r>
            <a:endParaRPr>
              <a:latin typeface="Proxima Nova"/>
              <a:ea typeface="Proxima Nova"/>
              <a:cs typeface="Proxima Nova"/>
              <a:sym typeface="Proxima Nova"/>
            </a:endParaRPr>
          </a:p>
        </p:txBody>
      </p:sp>
      <p:pic>
        <p:nvPicPr>
          <p:cNvPr id="231" name="Google Shape;231;p37"/>
          <p:cNvPicPr preferRelativeResize="0"/>
          <p:nvPr/>
        </p:nvPicPr>
        <p:blipFill>
          <a:blip r:embed="rId4">
            <a:alphaModFix/>
          </a:blip>
          <a:stretch>
            <a:fillRect/>
          </a:stretch>
        </p:blipFill>
        <p:spPr>
          <a:xfrm>
            <a:off x="7492075" y="245240"/>
            <a:ext cx="1340225" cy="756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100"/>
              <a:t>Installation and Deployment</a:t>
            </a:r>
            <a:endParaRPr sz="4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Platform </a:t>
            </a:r>
            <a:r>
              <a:rPr lang="en"/>
              <a:t>Installation Process</a:t>
            </a:r>
            <a:endParaRPr/>
          </a:p>
        </p:txBody>
      </p:sp>
      <p:sp>
        <p:nvSpPr>
          <p:cNvPr id="242" name="Google Shape;24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install MongoDB database package</a:t>
            </a:r>
            <a:endParaRPr/>
          </a:p>
          <a:p>
            <a:pPr indent="-342900" lvl="0" marL="457200" rtl="0" algn="l">
              <a:spcBef>
                <a:spcPts val="0"/>
              </a:spcBef>
              <a:spcAft>
                <a:spcPts val="0"/>
              </a:spcAft>
              <a:buSzPts val="1800"/>
              <a:buChar char="●"/>
            </a:pPr>
            <a:r>
              <a:rPr lang="en"/>
              <a:t>install repos for Java data platform server applications</a:t>
            </a:r>
            <a:endParaRPr/>
          </a:p>
          <a:p>
            <a:pPr indent="-342900" lvl="0" marL="457200" rtl="0" algn="l">
              <a:spcBef>
                <a:spcPts val="0"/>
              </a:spcBef>
              <a:spcAft>
                <a:spcPts val="0"/>
              </a:spcAft>
              <a:buSzPts val="1800"/>
              <a:buChar char="●"/>
            </a:pPr>
            <a:r>
              <a:rPr lang="en"/>
              <a:t>optionally install repos for Java client library</a:t>
            </a:r>
            <a:endParaRPr/>
          </a:p>
          <a:p>
            <a:pPr indent="-342900" lvl="0" marL="457200" rtl="0" algn="l">
              <a:spcBef>
                <a:spcPts val="0"/>
              </a:spcBef>
              <a:spcAft>
                <a:spcPts val="0"/>
              </a:spcAft>
              <a:buSzPts val="1800"/>
              <a:buChar char="●"/>
            </a:pPr>
            <a:r>
              <a:rPr lang="en"/>
              <a:t>optionally install repo for JavaScript web application</a:t>
            </a:r>
            <a:endParaRPr/>
          </a:p>
          <a:p>
            <a:pPr indent="-342900" lvl="0" marL="457200" rtl="0" algn="l">
              <a:spcBef>
                <a:spcPts val="0"/>
              </a:spcBef>
              <a:spcAft>
                <a:spcPts val="0"/>
              </a:spcAft>
              <a:buSzPts val="1800"/>
              <a:buChar char="●"/>
            </a:pPr>
            <a:r>
              <a:rPr lang="en"/>
              <a:t>install support repo for managing data platform ecosystem (building apps, managing services and applications,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i="1" lang="en"/>
              <a:t>Our goal is to provide full stack support for machine learning and general data science applications.  We will provide tools to:</a:t>
            </a:r>
            <a:endParaRPr b="1" i="1"/>
          </a:p>
          <a:p>
            <a:pPr indent="-325755" lvl="0" marL="457200" rtl="0" algn="l">
              <a:spcBef>
                <a:spcPts val="1200"/>
              </a:spcBef>
              <a:spcAft>
                <a:spcPts val="0"/>
              </a:spcAft>
              <a:buSzPct val="100000"/>
              <a:buChar char="●"/>
            </a:pPr>
            <a:r>
              <a:rPr lang="en"/>
              <a:t>capture time-correlated machine </a:t>
            </a:r>
            <a:r>
              <a:rPr lang="en"/>
              <a:t>data from </a:t>
            </a:r>
            <a:r>
              <a:rPr lang="en"/>
              <a:t>arbitrary data sources to a central repository</a:t>
            </a:r>
            <a:endParaRPr/>
          </a:p>
          <a:p>
            <a:pPr indent="-325755" lvl="0" marL="457200" rtl="0" algn="l">
              <a:spcBef>
                <a:spcPts val="0"/>
              </a:spcBef>
              <a:spcAft>
                <a:spcPts val="0"/>
              </a:spcAft>
              <a:buSzPct val="100000"/>
              <a:buChar char="●"/>
            </a:pPr>
            <a:r>
              <a:rPr lang="en"/>
              <a:t>support ingestion of heterogeneous data types: scalar, array, table, structure, and image</a:t>
            </a:r>
            <a:endParaRPr/>
          </a:p>
          <a:p>
            <a:pPr indent="-325755" lvl="0" marL="457200" rtl="0" algn="l">
              <a:spcBef>
                <a:spcPts val="0"/>
              </a:spcBef>
              <a:spcAft>
                <a:spcPts val="0"/>
              </a:spcAft>
              <a:buSzPct val="100000"/>
              <a:buChar char="●"/>
            </a:pPr>
            <a:r>
              <a:rPr lang="en"/>
              <a:t>associate machine data with important events via "snapshot" metadata</a:t>
            </a:r>
            <a:endParaRPr/>
          </a:p>
          <a:p>
            <a:pPr indent="-325755" lvl="0" marL="457200" rtl="0" algn="l">
              <a:spcBef>
                <a:spcPts val="0"/>
              </a:spcBef>
              <a:spcAft>
                <a:spcPts val="0"/>
              </a:spcAft>
              <a:buSzPct val="100000"/>
              <a:buChar char="●"/>
            </a:pPr>
            <a:r>
              <a:rPr lang="en"/>
              <a:t>support</a:t>
            </a:r>
            <a:r>
              <a:rPr lang="en"/>
              <a:t> post-ingestion annotation including comments, associations, and calculations</a:t>
            </a:r>
            <a:endParaRPr/>
          </a:p>
          <a:p>
            <a:pPr indent="-325755" lvl="0" marL="457200" rtl="0" algn="l">
              <a:spcBef>
                <a:spcPts val="0"/>
              </a:spcBef>
              <a:spcAft>
                <a:spcPts val="0"/>
              </a:spcAft>
              <a:buSzPct val="100000"/>
              <a:buChar char="●"/>
            </a:pPr>
            <a:r>
              <a:rPr lang="en"/>
              <a:t>upload derived datasets and link datasets to show provenance and relationships</a:t>
            </a:r>
            <a:endParaRPr/>
          </a:p>
          <a:p>
            <a:pPr indent="-325755" lvl="0" marL="457200" rtl="0" algn="l">
              <a:spcBef>
                <a:spcPts val="0"/>
              </a:spcBef>
              <a:spcAft>
                <a:spcPts val="0"/>
              </a:spcAft>
              <a:buSzPct val="100000"/>
              <a:buChar char="●"/>
            </a:pPr>
            <a:r>
              <a:rPr lang="en"/>
              <a:t>provide broad data-science oriented retrieval</a:t>
            </a:r>
            <a:r>
              <a:rPr lang="en"/>
              <a:t> of heterogeneous data and annotations</a:t>
            </a:r>
            <a:endParaRPr/>
          </a:p>
          <a:p>
            <a:pPr indent="-325755" lvl="0" marL="457200" rtl="0" algn="l">
              <a:spcBef>
                <a:spcPts val="0"/>
              </a:spcBef>
              <a:spcAft>
                <a:spcPts val="0"/>
              </a:spcAft>
              <a:buSzPct val="100000"/>
              <a:buChar char="●"/>
            </a:pPr>
            <a:r>
              <a:rPr lang="en"/>
              <a:t>minimize time required to make data available in the repository: our performance goal is to continuously capture data for 4000 PVs each sampled at 1KHz</a:t>
            </a:r>
            <a:endParaRPr/>
          </a:p>
          <a:p>
            <a:pPr indent="-325755" lvl="0" marL="457200" rtl="0" algn="l">
              <a:spcBef>
                <a:spcPts val="0"/>
              </a:spcBef>
              <a:spcAft>
                <a:spcPts val="0"/>
              </a:spcAft>
              <a:buSzPct val="100000"/>
              <a:buChar char="●"/>
            </a:pPr>
            <a:r>
              <a:rPr lang="en"/>
              <a:t>provide a web application for exploring the data platform repository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Java server applications providing data ingestion, query, and other services such as annotation and export</a:t>
            </a:r>
            <a:endParaRPr/>
          </a:p>
          <a:p>
            <a:pPr indent="-342900" lvl="0" marL="457200" rtl="0" algn="l">
              <a:spcBef>
                <a:spcPts val="0"/>
              </a:spcBef>
              <a:spcAft>
                <a:spcPts val="0"/>
              </a:spcAft>
              <a:buSzPts val="1800"/>
              <a:buChar char="●"/>
            </a:pPr>
            <a:r>
              <a:rPr lang="en"/>
              <a:t>utilize a central database platform for storing time series data and metadata, and indexing data files created outside the database</a:t>
            </a:r>
            <a:endParaRPr/>
          </a:p>
          <a:p>
            <a:pPr indent="-342900" lvl="0" marL="457200" rtl="0" algn="l">
              <a:spcBef>
                <a:spcPts val="0"/>
              </a:spcBef>
              <a:spcAft>
                <a:spcPts val="0"/>
              </a:spcAft>
              <a:buSzPts val="1800"/>
              <a:buChar char="●"/>
            </a:pPr>
            <a:r>
              <a:rPr lang="en"/>
              <a:t>provide a cross-platform, high-performance API that supports a wide variety of programming languages and types of applications</a:t>
            </a:r>
            <a:endParaRPr/>
          </a:p>
          <a:p>
            <a:pPr indent="-342900" lvl="0" marL="457200" rtl="0" algn="l">
              <a:spcBef>
                <a:spcPts val="0"/>
              </a:spcBef>
              <a:spcAft>
                <a:spcPts val="0"/>
              </a:spcAft>
              <a:buSzPts val="1800"/>
              <a:buChar char="●"/>
            </a:pPr>
            <a:r>
              <a:rPr lang="en"/>
              <a:t>provide high-level libraries for building data science applications</a:t>
            </a:r>
            <a:endParaRPr/>
          </a:p>
          <a:p>
            <a:pPr indent="-342900" lvl="0" marL="457200" rtl="0" algn="l">
              <a:spcBef>
                <a:spcPts val="0"/>
              </a:spcBef>
              <a:spcAft>
                <a:spcPts val="0"/>
              </a:spcAft>
              <a:buSzPts val="1800"/>
              <a:buChar char="●"/>
            </a:pPr>
            <a:r>
              <a:rPr lang="en"/>
              <a:t>build a JavaScript web application for retrieving, viewing, exporting, annotating, and manipulating data in the repository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18625"/>
            <a:ext cx="8520600" cy="106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an ingestion service API instead of writing directly to the database?</a:t>
            </a:r>
            <a:endParaRPr/>
          </a:p>
        </p:txBody>
      </p:sp>
      <p:sp>
        <p:nvSpPr>
          <p:cNvPr id="82" name="Google Shape;82;p17"/>
          <p:cNvSpPr txBox="1"/>
          <p:nvPr>
            <p:ph idx="1" type="body"/>
          </p:nvPr>
        </p:nvSpPr>
        <p:spPr>
          <a:xfrm>
            <a:off x="311700" y="1508525"/>
            <a:ext cx="8520600" cy="314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is a common question, and is understandable when the focus is on ingestion performance.  Using a service API facilitates:</a:t>
            </a:r>
            <a:endParaRPr/>
          </a:p>
          <a:p>
            <a:pPr indent="-334327" lvl="0" marL="457200" rtl="0" algn="l">
              <a:spcBef>
                <a:spcPts val="1200"/>
              </a:spcBef>
              <a:spcAft>
                <a:spcPts val="0"/>
              </a:spcAft>
              <a:buSzPct val="100000"/>
              <a:buChar char="●"/>
            </a:pPr>
            <a:r>
              <a:rPr lang="en"/>
              <a:t>Changing the underlying persistence technology or database schema transparently to the clients</a:t>
            </a:r>
            <a:endParaRPr/>
          </a:p>
          <a:p>
            <a:pPr indent="-334327" lvl="0" marL="457200" rtl="0" algn="l">
              <a:spcBef>
                <a:spcPts val="0"/>
              </a:spcBef>
              <a:spcAft>
                <a:spcPts val="0"/>
              </a:spcAft>
              <a:buSzPct val="100000"/>
              <a:buChar char="●"/>
            </a:pPr>
            <a:r>
              <a:rPr lang="en"/>
              <a:t>Capturing data from a wide variety of devices without creating a custom capture client for each of them that exposes the details of the underlying persistence mechanism and must be kept in sync with database/schema changes </a:t>
            </a:r>
            <a:endParaRPr/>
          </a:p>
          <a:p>
            <a:pPr indent="-334327" lvl="0" marL="457200" rtl="0" algn="l">
              <a:spcBef>
                <a:spcPts val="0"/>
              </a:spcBef>
              <a:spcAft>
                <a:spcPts val="0"/>
              </a:spcAft>
              <a:buSzPct val="100000"/>
              <a:buChar char="●"/>
            </a:pPr>
            <a:r>
              <a:rPr lang="en"/>
              <a:t>Including time-correlated data for those devices in a single result set</a:t>
            </a:r>
            <a:endParaRPr/>
          </a:p>
          <a:p>
            <a:pPr indent="0" lvl="0" marL="0" rtl="0" algn="l">
              <a:spcBef>
                <a:spcPts val="1200"/>
              </a:spcBef>
              <a:spcAft>
                <a:spcPts val="1200"/>
              </a:spcAft>
              <a:buNone/>
            </a:pPr>
            <a:r>
              <a:rPr lang="en"/>
              <a:t>The performance measured for the initial ingestion service implementation is in the same range as our benchmark for writing data directly to MongoDB, so using the service API doesn't seem to degrade performance significantly.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Status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investigated gRPC authentication/authorization approach (9/2023)</a:t>
            </a:r>
            <a:endParaRPr/>
          </a:p>
          <a:p>
            <a:pPr indent="-342900" lvl="0" marL="457200" rtl="0" algn="l">
              <a:spcBef>
                <a:spcPts val="0"/>
              </a:spcBef>
              <a:spcAft>
                <a:spcPts val="0"/>
              </a:spcAft>
              <a:buSzPts val="1800"/>
              <a:buChar char="●"/>
            </a:pPr>
            <a:r>
              <a:rPr lang="en"/>
              <a:t>re-implemented ingestion service utilizing MongoDB to store time series data and metadata, exceeding baseline performance goal for scalar data (9/2023)</a:t>
            </a:r>
            <a:endParaRPr/>
          </a:p>
          <a:p>
            <a:pPr indent="-342900" lvl="0" marL="457200" rtl="0" algn="l">
              <a:spcBef>
                <a:spcPts val="0"/>
              </a:spcBef>
              <a:spcAft>
                <a:spcPts val="0"/>
              </a:spcAft>
              <a:buSzPts val="1800"/>
              <a:buChar char="●"/>
            </a:pPr>
            <a:r>
              <a:rPr lang="en"/>
              <a:t>simplified API specification, eliminated InfluxDB from tech stack (8/2023)</a:t>
            </a:r>
            <a:endParaRPr/>
          </a:p>
          <a:p>
            <a:pPr indent="-342900" lvl="0" marL="457200" rtl="0" algn="l">
              <a:spcBef>
                <a:spcPts val="0"/>
              </a:spcBef>
              <a:spcAft>
                <a:spcPts val="0"/>
              </a:spcAft>
              <a:buSzPts val="1800"/>
              <a:buChar char="●"/>
            </a:pPr>
            <a:r>
              <a:rPr lang="en"/>
              <a:t>completed performance benchmark study of technology stack alternatives (8/2023)</a:t>
            </a:r>
            <a:endParaRPr/>
          </a:p>
          <a:p>
            <a:pPr indent="-342900" lvl="0" marL="457200" rtl="0" algn="l">
              <a:spcBef>
                <a:spcPts val="0"/>
              </a:spcBef>
              <a:spcAft>
                <a:spcPts val="0"/>
              </a:spcAft>
              <a:buSzPts val="1800"/>
              <a:buChar char="●"/>
            </a:pPr>
            <a:r>
              <a:rPr lang="en"/>
              <a:t>built prototype web application demonstrating use of query service API from JavaScript app running in the browser (1/2022)</a:t>
            </a:r>
            <a:endParaRPr/>
          </a:p>
          <a:p>
            <a:pPr indent="-342900" lvl="0" marL="457200" rtl="0" algn="l">
              <a:spcBef>
                <a:spcPts val="0"/>
              </a:spcBef>
              <a:spcAft>
                <a:spcPts val="0"/>
              </a:spcAft>
              <a:buSzPts val="1800"/>
              <a:buChar char="●"/>
            </a:pPr>
            <a:r>
              <a:rPr lang="en"/>
              <a:t>built prototype ingestion and query services demonstrating use of gRPC API for capturing heterogeneous data types from arbitrary data sources (12/2022)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 Map / Development Plan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documentation and build process for new data platform implementation (10/2023)</a:t>
            </a:r>
            <a:endParaRPr/>
          </a:p>
          <a:p>
            <a:pPr indent="-342900" lvl="0" marL="457200" rtl="0" algn="l">
              <a:spcBef>
                <a:spcPts val="0"/>
              </a:spcBef>
              <a:spcAft>
                <a:spcPts val="0"/>
              </a:spcAft>
              <a:buSzPts val="1800"/>
              <a:buChar char="●"/>
            </a:pPr>
            <a:r>
              <a:rPr lang="en"/>
              <a:t>build query service that reflects API changes and new repository structure, focusing initially on scalar data (10/2023)</a:t>
            </a:r>
            <a:endParaRPr/>
          </a:p>
          <a:p>
            <a:pPr indent="-342900" lvl="0" marL="457200" rtl="0" algn="l">
              <a:spcBef>
                <a:spcPts val="0"/>
              </a:spcBef>
              <a:spcAft>
                <a:spcPts val="0"/>
              </a:spcAft>
              <a:buSzPts val="1800"/>
              <a:buChar char="●"/>
            </a:pPr>
            <a:r>
              <a:rPr lang="en"/>
              <a:t>add handling to ingestion and query services for arrays, tables, structures, and images (12/2023)</a:t>
            </a:r>
            <a:endParaRPr/>
          </a:p>
          <a:p>
            <a:pPr indent="-342900" lvl="0" marL="457200" rtl="0" algn="l">
              <a:spcBef>
                <a:spcPts val="0"/>
              </a:spcBef>
              <a:spcAft>
                <a:spcPts val="0"/>
              </a:spcAft>
              <a:buSzPts val="1800"/>
              <a:buChar char="●"/>
            </a:pPr>
            <a:r>
              <a:rPr lang="en"/>
              <a:t>add authentication/authorization mechanism</a:t>
            </a:r>
            <a:endParaRPr/>
          </a:p>
          <a:p>
            <a:pPr indent="-342900" lvl="0" marL="457200" rtl="0" algn="l">
              <a:spcBef>
                <a:spcPts val="0"/>
              </a:spcBef>
              <a:spcAft>
                <a:spcPts val="0"/>
              </a:spcAft>
              <a:buSzPts val="1800"/>
              <a:buChar char="●"/>
            </a:pPr>
            <a:r>
              <a:rPr lang="en"/>
              <a:t>add support for post-ingestion annotation of data</a:t>
            </a:r>
            <a:endParaRPr/>
          </a:p>
          <a:p>
            <a:pPr indent="-342900" lvl="0" marL="457200" rtl="0" algn="l">
              <a:spcBef>
                <a:spcPts val="0"/>
              </a:spcBef>
              <a:spcAft>
                <a:spcPts val="0"/>
              </a:spcAft>
              <a:buSzPts val="1800"/>
              <a:buChar char="●"/>
            </a:pPr>
            <a:r>
              <a:rPr lang="en"/>
              <a:t>add support for exporting data</a:t>
            </a:r>
            <a:endParaRPr/>
          </a:p>
          <a:p>
            <a:pPr indent="-342900" lvl="0" marL="457200" rtl="0" algn="l">
              <a:spcBef>
                <a:spcPts val="0"/>
              </a:spcBef>
              <a:spcAft>
                <a:spcPts val="0"/>
              </a:spcAft>
              <a:buSzPts val="1800"/>
              <a:buChar char="●"/>
            </a:pPr>
            <a:r>
              <a:rPr lang="en"/>
              <a:t>add support for uploading and linking datasets, data provenance</a:t>
            </a:r>
            <a:endParaRPr/>
          </a:p>
          <a:p>
            <a:pPr indent="-342900" lvl="0" marL="457200" rtl="0" algn="l">
              <a:spcBef>
                <a:spcPts val="0"/>
              </a:spcBef>
              <a:spcAft>
                <a:spcPts val="0"/>
              </a:spcAft>
              <a:buSzPts val="1800"/>
              <a:buChar char="●"/>
            </a:pPr>
            <a:r>
              <a:rPr lang="en"/>
              <a:t>revamp web application to reflect API changes and add new features</a:t>
            </a:r>
            <a:endParaRPr/>
          </a:p>
          <a:p>
            <a:pPr indent="-342900" lvl="0" marL="457200" rtl="0" algn="l">
              <a:spcBef>
                <a:spcPts val="0"/>
              </a:spcBef>
              <a:spcAft>
                <a:spcPts val="0"/>
              </a:spcAft>
              <a:buSzPts val="1800"/>
              <a:buChar char="●"/>
            </a:pPr>
            <a:r>
              <a:rPr lang="en"/>
              <a:t>deployment, prodictionization, configuration, and scaling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800"/>
              <a:t>Technology Drill Down</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Platform Technology Drill Down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Architecture Diagrams</a:t>
            </a:r>
            <a:endParaRPr/>
          </a:p>
          <a:p>
            <a:pPr indent="-317500" lvl="1" marL="914400" rtl="0" algn="l">
              <a:spcBef>
                <a:spcPts val="0"/>
              </a:spcBef>
              <a:spcAft>
                <a:spcPts val="0"/>
              </a:spcAft>
              <a:buSzPts val="1400"/>
              <a:buChar char="○"/>
            </a:pPr>
            <a:r>
              <a:rPr lang="en"/>
              <a:t>Technology Stack</a:t>
            </a:r>
            <a:endParaRPr/>
          </a:p>
          <a:p>
            <a:pPr indent="-317500" lvl="1" marL="914400" rtl="0" algn="l">
              <a:spcBef>
                <a:spcPts val="0"/>
              </a:spcBef>
              <a:spcAft>
                <a:spcPts val="0"/>
              </a:spcAft>
              <a:buSzPts val="1400"/>
              <a:buChar char="○"/>
            </a:pPr>
            <a:r>
              <a:rPr lang="en"/>
              <a:t>Data Flow</a:t>
            </a:r>
            <a:endParaRPr/>
          </a:p>
          <a:p>
            <a:pPr indent="-342900" lvl="0" marL="457200" rtl="0" algn="l">
              <a:spcBef>
                <a:spcPts val="0"/>
              </a:spcBef>
              <a:spcAft>
                <a:spcPts val="0"/>
              </a:spcAft>
              <a:buSzPts val="1800"/>
              <a:buChar char="●"/>
            </a:pPr>
            <a:r>
              <a:rPr lang="en"/>
              <a:t>Technology Stack Elements</a:t>
            </a:r>
            <a:endParaRPr/>
          </a:p>
          <a:p>
            <a:pPr indent="-317500" lvl="1" marL="914400" rtl="0" algn="l">
              <a:spcBef>
                <a:spcPts val="0"/>
              </a:spcBef>
              <a:spcAft>
                <a:spcPts val="0"/>
              </a:spcAft>
              <a:buSzPts val="1400"/>
              <a:buChar char="○"/>
            </a:pPr>
            <a:r>
              <a:rPr lang="en"/>
              <a:t>Communication Layer</a:t>
            </a:r>
            <a:endParaRPr/>
          </a:p>
          <a:p>
            <a:pPr indent="-317500" lvl="1" marL="914400" rtl="0" algn="l">
              <a:spcBef>
                <a:spcPts val="0"/>
              </a:spcBef>
              <a:spcAft>
                <a:spcPts val="0"/>
              </a:spcAft>
              <a:buSzPts val="1400"/>
              <a:buChar char="○"/>
            </a:pPr>
            <a:r>
              <a:rPr lang="en"/>
              <a:t>Service Layer</a:t>
            </a:r>
            <a:endParaRPr/>
          </a:p>
          <a:p>
            <a:pPr indent="-317500" lvl="1" marL="914400" rtl="0" algn="l">
              <a:spcBef>
                <a:spcPts val="0"/>
              </a:spcBef>
              <a:spcAft>
                <a:spcPts val="0"/>
              </a:spcAft>
              <a:buSzPts val="1400"/>
              <a:buChar char="○"/>
            </a:pPr>
            <a:r>
              <a:rPr lang="en"/>
              <a:t>Persistence Layer</a:t>
            </a:r>
            <a:endParaRPr/>
          </a:p>
          <a:p>
            <a:pPr indent="-317500" lvl="1" marL="914400" rtl="0" algn="l">
              <a:spcBef>
                <a:spcPts val="0"/>
              </a:spcBef>
              <a:spcAft>
                <a:spcPts val="0"/>
              </a:spcAft>
              <a:buSzPts val="1400"/>
              <a:buChar char="○"/>
            </a:pPr>
            <a:r>
              <a:rPr lang="en"/>
              <a:t>Application Layer</a:t>
            </a:r>
            <a:endParaRPr/>
          </a:p>
          <a:p>
            <a:pPr indent="-317500" lvl="1" marL="914400" rtl="0" algn="l">
              <a:spcBef>
                <a:spcPts val="0"/>
              </a:spcBef>
              <a:spcAft>
                <a:spcPts val="0"/>
              </a:spcAft>
              <a:buSzPts val="1400"/>
              <a:buChar char="○"/>
            </a:pPr>
            <a:r>
              <a:rPr lang="en"/>
              <a:t>Toolbox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