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3004800" cy="9753600"/>
  <p:notesSz cx="6858000" cy="9144000"/>
  <p:defaultTextStyle>
    <a:lvl1pPr>
      <a:defRPr sz="1200">
        <a:latin typeface="Gill Sans"/>
        <a:ea typeface="Gill Sans"/>
        <a:cs typeface="Gill Sans"/>
        <a:sym typeface="Gill Sans"/>
      </a:defRPr>
    </a:lvl1pPr>
    <a:lvl2pPr indent="457200">
      <a:defRPr sz="1200">
        <a:latin typeface="Gill Sans"/>
        <a:ea typeface="Gill Sans"/>
        <a:cs typeface="Gill Sans"/>
        <a:sym typeface="Gill Sans"/>
      </a:defRPr>
    </a:lvl2pPr>
    <a:lvl3pPr indent="914400">
      <a:defRPr sz="1200">
        <a:latin typeface="Gill Sans"/>
        <a:ea typeface="Gill Sans"/>
        <a:cs typeface="Gill Sans"/>
        <a:sym typeface="Gill Sans"/>
      </a:defRPr>
    </a:lvl3pPr>
    <a:lvl4pPr indent="1371600">
      <a:defRPr sz="1200">
        <a:latin typeface="Gill Sans"/>
        <a:ea typeface="Gill Sans"/>
        <a:cs typeface="Gill Sans"/>
        <a:sym typeface="Gill Sans"/>
      </a:defRPr>
    </a:lvl4pPr>
    <a:lvl5pPr indent="1828800">
      <a:defRPr sz="1200">
        <a:latin typeface="Gill Sans"/>
        <a:ea typeface="Gill Sans"/>
        <a:cs typeface="Gill Sans"/>
        <a:sym typeface="Gill Sans"/>
      </a:defRPr>
    </a:lvl5pPr>
    <a:lvl6pPr>
      <a:defRPr sz="1200">
        <a:latin typeface="Gill Sans"/>
        <a:ea typeface="Gill Sans"/>
        <a:cs typeface="Gill Sans"/>
        <a:sym typeface="Gill Sans"/>
      </a:defRPr>
    </a:lvl6pPr>
    <a:lvl7pPr>
      <a:defRPr sz="1200">
        <a:latin typeface="Gill Sans"/>
        <a:ea typeface="Gill Sans"/>
        <a:cs typeface="Gill Sans"/>
        <a:sym typeface="Gill Sans"/>
      </a:defRPr>
    </a:lvl7pPr>
    <a:lvl8pPr>
      <a:defRPr sz="1200">
        <a:latin typeface="Gill Sans"/>
        <a:ea typeface="Gill Sans"/>
        <a:cs typeface="Gill Sans"/>
        <a:sym typeface="Gill Sans"/>
      </a:defRPr>
    </a:lvl8pPr>
    <a:lvl9pPr>
      <a:defRPr sz="1200">
        <a:latin typeface="Gill Sans"/>
        <a:ea typeface="Gill Sans"/>
        <a:cs typeface="Gill Sans"/>
        <a:sym typeface="Gill San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EDEDED"/>
          </a:solidFill>
        </a:fill>
      </a:tcStyle>
    </a:wholeTbl>
    <a:band2H>
      <a:tcTxStyle b="def" i="def"/>
      <a:tcStyle>
        <a:tcBdr/>
        <a:fill>
          <a:solidFill>
            <a:srgbClr val="F6F6F6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DCDC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FFFFF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CCCDA"/>
          </a:solidFill>
        </a:fill>
      </a:tcStyle>
    </a:wholeTbl>
    <a:band2H>
      <a:tcTxStyle b="def" i="def"/>
      <a:tcStyle>
        <a:tcBdr/>
        <a:fill>
          <a:solidFill>
            <a:srgbClr val="E7E7ED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2E2E8B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CDCD"/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DCDC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Gill Sans"/>
          <a:ea typeface="Gill Sans"/>
          <a:cs typeface="Gill Sans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1"/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  <p:sp>
        <p:nvSpPr>
          <p:cNvPr id="40" name="Shape 4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1pPr>
    <a:lvl2pPr indent="228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2pPr>
    <a:lvl3pPr indent="457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3pPr>
    <a:lvl4pPr indent="685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4pPr>
    <a:lvl5pPr indent="9144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5pPr>
    <a:lvl6pPr indent="11430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6pPr>
    <a:lvl7pPr indent="13716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7pPr>
    <a:lvl8pPr indent="16002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8pPr>
    <a:lvl9pPr indent="1828800" defTabSz="457200">
      <a:lnSpc>
        <a:spcPct val="125000"/>
      </a:lnSpc>
      <a:defRPr sz="2400">
        <a:latin typeface="+mj-lt"/>
        <a:ea typeface="+mj-ea"/>
        <a:cs typeface="+mj-cs"/>
        <a:sym typeface="Avenir Roman"/>
      </a:defRPr>
    </a:lvl9pPr>
  </p:notesStyle>
</p:notesMaster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6" name="Shape 6"/>
          <p:cNvSpPr/>
          <p:nvPr>
            <p:ph type="body" idx="1"/>
          </p:nvPr>
        </p:nvSpPr>
        <p:spPr>
          <a:xfrm>
            <a:off x="1270000" y="2705537"/>
            <a:ext cx="10464800" cy="5841126"/>
          </a:xfrm>
          <a:prstGeom prst="rect">
            <a:avLst/>
          </a:prstGeom>
        </p:spPr>
        <p:txBody>
          <a:bodyPr anchor="ctr"/>
          <a:lstStyle>
            <a:lvl1pPr marL="838200" indent="-571500">
              <a:spcBef>
                <a:spcPts val="2400"/>
              </a:spcBef>
              <a:defRPr sz="4200"/>
            </a:lvl1pPr>
            <a:lvl2pPr marL="1282700" indent="-571500">
              <a:spcBef>
                <a:spcPts val="2400"/>
              </a:spcBef>
              <a:defRPr sz="4200"/>
            </a:lvl2pPr>
            <a:lvl3pPr marL="1727200" indent="-571500">
              <a:spcBef>
                <a:spcPts val="2400"/>
              </a:spcBef>
              <a:defRPr sz="4200"/>
            </a:lvl3pPr>
            <a:lvl4pPr marL="2171700" indent="-571500">
              <a:spcBef>
                <a:spcPts val="2400"/>
              </a:spcBef>
              <a:defRPr sz="4200"/>
            </a:lvl4pPr>
            <a:lvl5pPr marL="2616200" indent="-571500">
              <a:spcBef>
                <a:spcPts val="2400"/>
              </a:spcBef>
              <a:defRPr sz="4200"/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29" name="Shape 29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2" name="Shape 32"/>
          <p:cNvSpPr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5" name="Shape 35"/>
          <p:cNvSpPr/>
          <p:nvPr>
            <p:ph type="body" idx="1"/>
          </p:nvPr>
        </p:nvSpPr>
        <p:spPr>
          <a:xfrm>
            <a:off x="7772400" y="2705537"/>
            <a:ext cx="3962400" cy="584112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7"/>
          <p:cNvSpPr/>
          <p:nvPr>
            <p:ph type="title"/>
          </p:nvPr>
        </p:nvSpPr>
        <p:spPr>
          <a:xfrm>
            <a:off x="1270000" y="240862"/>
            <a:ext cx="10464800" cy="246467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8" name="Shape 38"/>
          <p:cNvSpPr/>
          <p:nvPr>
            <p:ph type="body" idx="1"/>
          </p:nvPr>
        </p:nvSpPr>
        <p:spPr>
          <a:xfrm>
            <a:off x="1270000" y="2705537"/>
            <a:ext cx="5041900" cy="5841126"/>
          </a:xfrm>
          <a:prstGeom prst="rect">
            <a:avLst/>
          </a:prstGeom>
        </p:spPr>
        <p:txBody>
          <a:bodyPr anchor="ctr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>
            <p:ph type="title"/>
          </p:nvPr>
        </p:nvSpPr>
        <p:spPr>
          <a:xfrm>
            <a:off x="1270000" y="0"/>
            <a:ext cx="10464800" cy="4940300"/>
          </a:xfrm>
          <a:prstGeom prst="rect">
            <a:avLst/>
          </a:prstGeom>
        </p:spPr>
        <p:txBody>
          <a:bodyPr anchor="b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9" name="Shape 9"/>
          <p:cNvSpPr/>
          <p:nvPr>
            <p:ph type="body" idx="1"/>
          </p:nvPr>
        </p:nvSpPr>
        <p:spPr>
          <a:xfrm>
            <a:off x="1270000" y="5029200"/>
            <a:ext cx="10464800" cy="3568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6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6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6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6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600"/>
            </a:lvl5pPr>
          </a:lstStyle>
          <a:p>
            <a:pPr lvl="0">
              <a:defRPr sz="1800"/>
            </a:pPr>
            <a:r>
              <a:rPr sz="3600"/>
              <a:t>Body Level One</a:t>
            </a:r>
            <a:endParaRPr sz="3600"/>
          </a:p>
          <a:p>
            <a:pPr lvl="1">
              <a:defRPr sz="1800"/>
            </a:pPr>
            <a:r>
              <a:rPr sz="3600"/>
              <a:t>Body Level Two</a:t>
            </a:r>
            <a:endParaRPr sz="3600"/>
          </a:p>
          <a:p>
            <a:pPr lvl="2">
              <a:defRPr sz="1800"/>
            </a:pPr>
            <a:r>
              <a:rPr sz="3600"/>
              <a:t>Body Level Three</a:t>
            </a:r>
            <a:endParaRPr sz="3600"/>
          </a:p>
          <a:p>
            <a:pPr lvl="3">
              <a:defRPr sz="1800"/>
            </a:pPr>
            <a:r>
              <a:rPr sz="3600"/>
              <a:t>Body Level Four</a:t>
            </a:r>
            <a:endParaRPr sz="3600"/>
          </a:p>
          <a:p>
            <a:pPr lvl="4">
              <a:defRPr sz="1800"/>
            </a:pPr>
            <a:r>
              <a:rPr sz="36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/>
          <p:nvPr>
            <p:ph type="title"/>
          </p:nvPr>
        </p:nvSpPr>
        <p:spPr>
          <a:xfrm>
            <a:off x="1270000" y="2971800"/>
            <a:ext cx="10464800" cy="38100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>
            <p:ph type="body" idx="1"/>
          </p:nvPr>
        </p:nvSpPr>
        <p:spPr>
          <a:xfrm>
            <a:off x="1270000" y="1270000"/>
            <a:ext cx="10464800" cy="7213600"/>
          </a:xfrm>
          <a:prstGeom prst="rect">
            <a:avLst/>
          </a:prstGeom>
        </p:spPr>
        <p:txBody>
          <a:bodyPr anchor="ctr"/>
          <a:lstStyle>
            <a:lvl1pPr marL="838200" indent="-571500">
              <a:spcBef>
                <a:spcPts val="4800"/>
              </a:spcBef>
              <a:defRPr sz="4200"/>
            </a:lvl1pPr>
            <a:lvl2pPr marL="1282700" indent="-571500">
              <a:spcBef>
                <a:spcPts val="4800"/>
              </a:spcBef>
              <a:defRPr sz="4200"/>
            </a:lvl2pPr>
            <a:lvl3pPr marL="1727200" indent="-571500">
              <a:spcBef>
                <a:spcPts val="4800"/>
              </a:spcBef>
              <a:defRPr sz="4200"/>
            </a:lvl3pPr>
            <a:lvl4pPr marL="2171700" indent="-571500">
              <a:spcBef>
                <a:spcPts val="4800"/>
              </a:spcBef>
              <a:defRPr sz="4200"/>
            </a:lvl4pPr>
            <a:lvl5pPr marL="2616200" indent="-571500">
              <a:spcBef>
                <a:spcPts val="4800"/>
              </a:spcBef>
              <a:defRPr sz="4200"/>
            </a:lvl5pPr>
          </a:lstStyle>
          <a:p>
            <a:pPr lvl="0">
              <a:defRPr sz="1800"/>
            </a:pPr>
            <a:r>
              <a:rPr sz="4200"/>
              <a:t>Body Level One</a:t>
            </a:r>
            <a:endParaRPr sz="4200"/>
          </a:p>
          <a:p>
            <a:pPr lvl="1">
              <a:defRPr sz="1800"/>
            </a:pPr>
            <a:r>
              <a:rPr sz="4200"/>
              <a:t>Body Level Two</a:t>
            </a:r>
            <a:endParaRPr sz="4200"/>
          </a:p>
          <a:p>
            <a:pPr lvl="2">
              <a:defRPr sz="1800"/>
            </a:pPr>
            <a:r>
              <a:rPr sz="4200"/>
              <a:t>Body Level Three</a:t>
            </a:r>
            <a:endParaRPr sz="4200"/>
          </a:p>
          <a:p>
            <a:pPr lvl="3">
              <a:defRPr sz="1800"/>
            </a:pPr>
            <a:r>
              <a:rPr sz="4200"/>
              <a:t>Body Level Four</a:t>
            </a:r>
            <a:endParaRPr sz="4200"/>
          </a:p>
          <a:p>
            <a:pPr lvl="4">
              <a:defRPr sz="1800"/>
            </a:pPr>
            <a:r>
              <a:rPr sz="4200"/>
              <a:t>Body Level Five</a:t>
            </a:r>
          </a:p>
        </p:txBody>
      </p:sp>
    </p:spTree>
  </p:cSld>
  <p:clrMapOvr>
    <a:masterClrMapping/>
  </p:clrMapOvr>
  <p:transition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/>
          <p:nvPr>
            <p:ph type="title"/>
          </p:nvPr>
        </p:nvSpPr>
        <p:spPr>
          <a:xfrm>
            <a:off x="1270000" y="7366000"/>
            <a:ext cx="10464800" cy="17018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20" name="Shape 20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/>
          <p:nvPr>
            <p:ph type="body" idx="1"/>
          </p:nvPr>
        </p:nvSpPr>
        <p:spPr>
          <a:xfrm>
            <a:off x="635000" y="4787900"/>
            <a:ext cx="5867400" cy="49657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0"/>
              </a:spcBef>
              <a:buSzTx/>
              <a:buFontTx/>
              <a:buNone/>
              <a:defRPr sz="3400"/>
            </a:lvl1pPr>
            <a:lvl2pPr marL="0" indent="0" algn="ctr">
              <a:spcBef>
                <a:spcPts val="0"/>
              </a:spcBef>
              <a:buSzTx/>
              <a:buFontTx/>
              <a:buNone/>
              <a:defRPr sz="3400"/>
            </a:lvl2pPr>
            <a:lvl3pPr marL="0" indent="0" algn="ctr">
              <a:spcBef>
                <a:spcPts val="0"/>
              </a:spcBef>
              <a:buSzTx/>
              <a:buFontTx/>
              <a:buNone/>
              <a:defRPr sz="3400"/>
            </a:lvl3pPr>
            <a:lvl4pPr marL="0" indent="0" algn="ctr">
              <a:spcBef>
                <a:spcPts val="0"/>
              </a:spcBef>
              <a:buSzTx/>
              <a:buFontTx/>
              <a:buNone/>
              <a:defRPr sz="3400"/>
            </a:lvl4pPr>
            <a:lvl5pPr marL="0" indent="0" algn="ctr">
              <a:spcBef>
                <a:spcPts val="0"/>
              </a:spcBef>
              <a:buSzTx/>
              <a:buFontTx/>
              <a:buNone/>
              <a:defRPr sz="3400"/>
            </a:lvl5pPr>
          </a:lstStyle>
          <a:p>
            <a:pPr lvl="0">
              <a:defRPr sz="1800"/>
            </a:pPr>
            <a:r>
              <a:rPr sz="3400"/>
              <a:t>Body Level One</a:t>
            </a:r>
            <a:endParaRPr sz="3400"/>
          </a:p>
          <a:p>
            <a:pPr lvl="1">
              <a:defRPr sz="1800"/>
            </a:pPr>
            <a:r>
              <a:rPr sz="3400"/>
              <a:t>Body Level Two</a:t>
            </a:r>
            <a:endParaRPr sz="3400"/>
          </a:p>
          <a:p>
            <a:pPr lvl="2">
              <a:defRPr sz="1800"/>
            </a:pPr>
            <a:r>
              <a:rPr sz="3400"/>
              <a:t>Body Level Three</a:t>
            </a:r>
            <a:endParaRPr sz="3400"/>
          </a:p>
          <a:p>
            <a:pPr lvl="3">
              <a:defRPr sz="1800"/>
            </a:pPr>
            <a:r>
              <a:rPr sz="3400"/>
              <a:t>Body Level Four</a:t>
            </a:r>
            <a:endParaRPr sz="3400"/>
          </a:p>
          <a:p>
            <a:pPr lvl="4">
              <a:defRPr sz="1800"/>
            </a:pPr>
            <a:r>
              <a:rPr sz="3400"/>
              <a:t>Body Level Five</a:t>
            </a:r>
          </a:p>
        </p:txBody>
      </p:sp>
      <p:sp>
        <p:nvSpPr>
          <p:cNvPr id="23" name="Shape 23"/>
          <p:cNvSpPr/>
          <p:nvPr>
            <p:ph type="title"/>
          </p:nvPr>
        </p:nvSpPr>
        <p:spPr>
          <a:xfrm>
            <a:off x="635000" y="0"/>
            <a:ext cx="5867400" cy="4711700"/>
          </a:xfrm>
          <a:prstGeom prst="rect">
            <a:avLst/>
          </a:prstGeom>
        </p:spPr>
        <p:txBody>
          <a:bodyPr anchor="b"/>
          <a:lstStyle>
            <a:lvl1pPr>
              <a:defRPr sz="7000"/>
            </a:lvl1pPr>
          </a:lstStyle>
          <a:p>
            <a:pPr lvl="0">
              <a:defRPr sz="1800"/>
            </a:pPr>
            <a:r>
              <a:rPr sz="70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1" showMasterPhAnim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/>
          <p:nvPr>
            <p:ph type="title"/>
          </p:nvPr>
        </p:nvSpPr>
        <p:spPr>
          <a:xfrm>
            <a:off x="1270000" y="254000"/>
            <a:ext cx="10464800" cy="243840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</p:spTree>
  </p:cSld>
  <p:clrMapOvr>
    <a:masterClrMapping/>
  </p:clrMapOvr>
  <p:transition spd="med" advClick="1"/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type="title"/>
          </p:nvPr>
        </p:nvSpPr>
        <p:spPr>
          <a:xfrm>
            <a:off x="1270000" y="177800"/>
            <a:ext cx="10464800" cy="2590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lvl="0">
              <a:defRPr sz="1800"/>
            </a:pPr>
            <a:r>
              <a:rPr sz="8400"/>
              <a:t>Title Text</a:t>
            </a:r>
          </a:p>
        </p:txBody>
      </p:sp>
      <p:sp>
        <p:nvSpPr>
          <p:cNvPr id="3" name="Shape 3"/>
          <p:cNvSpPr/>
          <p:nvPr>
            <p:ph type="body" idx="1"/>
          </p:nvPr>
        </p:nvSpPr>
        <p:spPr>
          <a:xfrm>
            <a:off x="1270000" y="2768600"/>
            <a:ext cx="10464800" cy="6985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/>
          <a:lstStyle/>
          <a:p>
            <a:pPr lvl="0">
              <a:defRPr sz="1800"/>
            </a:pPr>
            <a:r>
              <a:rPr sz="3200"/>
              <a:t>Body Level One</a:t>
            </a:r>
            <a:endParaRPr sz="3200"/>
          </a:p>
          <a:p>
            <a:pPr lvl="1">
              <a:defRPr sz="1800"/>
            </a:pPr>
            <a:r>
              <a:rPr sz="3200"/>
              <a:t>Body Level Two</a:t>
            </a:r>
            <a:endParaRPr sz="3200"/>
          </a:p>
          <a:p>
            <a:pPr lvl="2">
              <a:defRPr sz="1800"/>
            </a:pPr>
            <a:r>
              <a:rPr sz="3200"/>
              <a:t>Body Level Three</a:t>
            </a:r>
            <a:endParaRPr sz="3200"/>
          </a:p>
          <a:p>
            <a:pPr lvl="3">
              <a:defRPr sz="1800"/>
            </a:pPr>
            <a:r>
              <a:rPr sz="3200"/>
              <a:t>Body Level Four</a:t>
            </a:r>
            <a:endParaRPr sz="3200"/>
          </a:p>
          <a:p>
            <a:pPr lvl="4">
              <a:defRPr sz="1800"/>
            </a:pPr>
            <a:r>
              <a:rPr sz="3200"/>
              <a:t>Body Level Five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transition spd="med" advClick="1"/>
  <p:txStyles>
    <p:titleStyle>
      <a:lvl1pPr algn="ctr">
        <a:defRPr sz="8400">
          <a:latin typeface="Gill Sans"/>
          <a:ea typeface="Gill Sans"/>
          <a:cs typeface="Gill Sans"/>
          <a:sym typeface="Gill Sans"/>
        </a:defRPr>
      </a:lvl1pPr>
      <a:lvl2pPr algn="ctr">
        <a:defRPr sz="8400">
          <a:latin typeface="Gill Sans"/>
          <a:ea typeface="Gill Sans"/>
          <a:cs typeface="Gill Sans"/>
          <a:sym typeface="Gill Sans"/>
        </a:defRPr>
      </a:lvl2pPr>
      <a:lvl3pPr algn="ctr">
        <a:defRPr sz="8400">
          <a:latin typeface="Gill Sans"/>
          <a:ea typeface="Gill Sans"/>
          <a:cs typeface="Gill Sans"/>
          <a:sym typeface="Gill Sans"/>
        </a:defRPr>
      </a:lvl3pPr>
      <a:lvl4pPr algn="ctr">
        <a:defRPr sz="8400">
          <a:latin typeface="Gill Sans"/>
          <a:ea typeface="Gill Sans"/>
          <a:cs typeface="Gill Sans"/>
          <a:sym typeface="Gill Sans"/>
        </a:defRPr>
      </a:lvl4pPr>
      <a:lvl5pPr algn="ctr">
        <a:defRPr sz="8400">
          <a:latin typeface="Gill Sans"/>
          <a:ea typeface="Gill Sans"/>
          <a:cs typeface="Gill Sans"/>
          <a:sym typeface="Gill Sans"/>
        </a:defRPr>
      </a:lvl5pPr>
      <a:lvl6pPr indent="457200" algn="ctr">
        <a:defRPr sz="8400">
          <a:latin typeface="Gill Sans"/>
          <a:ea typeface="Gill Sans"/>
          <a:cs typeface="Gill Sans"/>
          <a:sym typeface="Gill Sans"/>
        </a:defRPr>
      </a:lvl6pPr>
      <a:lvl7pPr indent="914400" algn="ctr">
        <a:defRPr sz="8400">
          <a:latin typeface="Gill Sans"/>
          <a:ea typeface="Gill Sans"/>
          <a:cs typeface="Gill Sans"/>
          <a:sym typeface="Gill Sans"/>
        </a:defRPr>
      </a:lvl7pPr>
      <a:lvl8pPr indent="1371600" algn="ctr">
        <a:defRPr sz="8400">
          <a:latin typeface="Gill Sans"/>
          <a:ea typeface="Gill Sans"/>
          <a:cs typeface="Gill Sans"/>
          <a:sym typeface="Gill Sans"/>
        </a:defRPr>
      </a:lvl8pPr>
      <a:lvl9pPr indent="1828800" algn="ctr">
        <a:defRPr sz="8400">
          <a:latin typeface="Gill Sans"/>
          <a:ea typeface="Gill Sans"/>
          <a:cs typeface="Gill Sans"/>
          <a:sym typeface="Gill Sans"/>
        </a:defRPr>
      </a:lvl9pPr>
    </p:titleStyle>
    <p:bodyStyle>
      <a:lvl1pPr marL="7604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1pPr>
      <a:lvl2pPr marL="12049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2pPr>
      <a:lvl3pPr marL="16494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3pPr>
      <a:lvl4pPr marL="20939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4pPr>
      <a:lvl5pPr marL="25384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5pPr>
      <a:lvl6pPr marL="29956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6pPr>
      <a:lvl7pPr marL="34528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7pPr>
      <a:lvl8pPr marL="39100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8pPr>
      <a:lvl9pPr marL="4367212" indent="-493712">
        <a:spcBef>
          <a:spcPts val="3800"/>
        </a:spcBef>
        <a:buSzPct val="171000"/>
        <a:buFont typeface="Gill Sans"/>
        <a:buChar char="•"/>
        <a:defRPr sz="3200">
          <a:latin typeface="Gill Sans"/>
          <a:ea typeface="Gill Sans"/>
          <a:cs typeface="Gill Sans"/>
          <a:sym typeface="Gill Sans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5pPr>
      <a:lvl6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6pPr>
      <a:lvl7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7pPr>
      <a:lvl8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8pPr>
      <a:lvl9pPr algn="r">
        <a:defRPr sz="1200">
          <a:solidFill>
            <a:schemeClr val="tx1"/>
          </a:solidFill>
          <a:latin typeface="+mn-lt"/>
          <a:ea typeface="+mn-ea"/>
          <a:cs typeface="+mn-cs"/>
          <a:sym typeface="Gill San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/Relationships>
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hyperlink" Target="http://wiki.hotels.com/display/HUX/UX9343+-+Travel+guides+redesign" TargetMode="External"/></Relationships>
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/Relationships>
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UX9343 - Travel guide redesign</a:t>
            </a:r>
          </a:p>
        </p:txBody>
      </p:sp>
      <p:sp>
        <p:nvSpPr>
          <p:cNvPr id="43" name="Shape 43"/>
          <p:cNvSpPr/>
          <p:nvPr/>
        </p:nvSpPr>
        <p:spPr>
          <a:xfrm>
            <a:off x="723900" y="22346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High bounce rate</a:t>
            </a:r>
          </a:p>
        </p:txBody>
      </p:sp>
      <p:sp>
        <p:nvSpPr>
          <p:cNvPr id="44" name="Shape 44"/>
          <p:cNvSpPr/>
          <p:nvPr/>
        </p:nvSpPr>
        <p:spPr>
          <a:xfrm>
            <a:off x="723900" y="31998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No clear ‘next steps’ or calls to action</a:t>
            </a:r>
          </a:p>
        </p:txBody>
      </p:sp>
      <p:sp>
        <p:nvSpPr>
          <p:cNvPr id="45" name="Shape 45"/>
          <p:cNvSpPr/>
          <p:nvPr/>
        </p:nvSpPr>
        <p:spPr>
          <a:xfrm>
            <a:off x="723900" y="52699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Not much of a looker</a:t>
            </a:r>
          </a:p>
        </p:txBody>
      </p:sp>
      <p:sp>
        <p:nvSpPr>
          <p:cNvPr id="46" name="Shape 46"/>
          <p:cNvSpPr/>
          <p:nvPr/>
        </p:nvSpPr>
        <p:spPr>
          <a:xfrm>
            <a:off x="723900" y="42539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Doesn’t ‘sell’ the Hotels.com brand and service</a:t>
            </a:r>
          </a:p>
        </p:txBody>
      </p:sp>
    </p:spTree>
  </p:cSld>
  <p:clrMapOvr>
    <a:masterClrMapping/>
  </p:clrMapOvr>
  <p:transition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Shape 186"/>
          <p:cNvSpPr/>
          <p:nvPr/>
        </p:nvSpPr>
        <p:spPr>
          <a:xfrm>
            <a:off x="7137400" y="2514600"/>
            <a:ext cx="4445000" cy="4914900"/>
          </a:xfrm>
          <a:prstGeom prst="rect">
            <a:avLst/>
          </a:prstGeom>
          <a:solidFill>
            <a:srgbClr val="CDCDCD"/>
          </a:solidFill>
          <a:ln w="25400">
            <a:solidFill>
              <a:srgbClr val="B3B3B3"/>
            </a:solidFill>
            <a:miter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187" name="Shape 187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Destination snap-shot</a:t>
            </a:r>
          </a:p>
        </p:txBody>
      </p:sp>
      <p:pic>
        <p:nvPicPr>
          <p:cNvPr id="188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505700" y="2819400"/>
            <a:ext cx="3746500" cy="4216400"/>
          </a:xfrm>
          <a:prstGeom prst="rect">
            <a:avLst/>
          </a:prstGeom>
          <a:ln w="12700">
            <a:miter lim="400000"/>
          </a:ln>
        </p:spPr>
      </p:pic>
      <p:sp>
        <p:nvSpPr>
          <p:cNvPr id="189" name="Shape 189"/>
          <p:cNvSpPr/>
          <p:nvPr/>
        </p:nvSpPr>
        <p:spPr>
          <a:xfrm>
            <a:off x="762000" y="2589020"/>
            <a:ext cx="415290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Added to a destination hub page </a:t>
            </a:r>
          </a:p>
        </p:txBody>
      </p:sp>
      <p:sp>
        <p:nvSpPr>
          <p:cNvPr id="190" name="Shape 190"/>
          <p:cNvSpPr/>
          <p:nvPr/>
        </p:nvSpPr>
        <p:spPr>
          <a:xfrm>
            <a:off x="762000" y="3389120"/>
            <a:ext cx="4152900" cy="16418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Made up of: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Destination characteristics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Popular visiting times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Climate data by month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Ave hotel price by month</a:t>
            </a:r>
          </a:p>
        </p:txBody>
      </p:sp>
    </p:spTree>
  </p:cSld>
  <p:clrMapOvr>
    <a:masterClrMapping/>
  </p:clrMapOvr>
  <p:transition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/>
          <p:nvPr/>
        </p:nvSpPr>
        <p:spPr>
          <a:xfrm>
            <a:off x="685800" y="724613"/>
            <a:ext cx="4178300" cy="9764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Neighbourhood guides</a:t>
            </a:r>
          </a:p>
        </p:txBody>
      </p:sp>
      <p:pic>
        <p:nvPicPr>
          <p:cNvPr id="193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854700" y="673100"/>
            <a:ext cx="6819900" cy="8737600"/>
          </a:xfrm>
          <a:prstGeom prst="rect">
            <a:avLst/>
          </a:prstGeom>
          <a:ln w="12700">
            <a:miter lim="400000"/>
          </a:ln>
        </p:spPr>
      </p:pic>
      <p:sp>
        <p:nvSpPr>
          <p:cNvPr id="194" name="Shape 194"/>
          <p:cNvSpPr/>
          <p:nvPr/>
        </p:nvSpPr>
        <p:spPr>
          <a:xfrm>
            <a:off x="698500" y="2258820"/>
            <a:ext cx="47371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Allows users to learn about and compare different neighbourhoods in a city</a:t>
            </a:r>
          </a:p>
        </p:txBody>
      </p:sp>
      <p:sp>
        <p:nvSpPr>
          <p:cNvPr id="195" name="Shape 195"/>
          <p:cNvSpPr/>
          <p:nvPr/>
        </p:nvSpPr>
        <p:spPr>
          <a:xfrm>
            <a:off x="698500" y="3643120"/>
            <a:ext cx="47371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All the information displayed here is extracted and aggregated from data that currently exists and includes:</a:t>
            </a:r>
          </a:p>
        </p:txBody>
      </p:sp>
      <p:sp>
        <p:nvSpPr>
          <p:cNvPr id="196" name="Shape 196"/>
          <p:cNvSpPr/>
          <p:nvPr/>
        </p:nvSpPr>
        <p:spPr>
          <a:xfrm>
            <a:off x="698500" y="5027004"/>
            <a:ext cx="4737100" cy="17442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Neighbourhood popularity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Neighbourhood name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Neigbourhood characteristics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Neighbourhood description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Nearby landmarks</a:t>
            </a: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000">
                <a:latin typeface="Arial"/>
                <a:ea typeface="Arial"/>
                <a:cs typeface="Arial"/>
                <a:sym typeface="Arial"/>
              </a:rPr>
              <a:t>Hotel prices and rating </a:t>
            </a:r>
          </a:p>
        </p:txBody>
      </p:sp>
    </p:spTree>
  </p:cSld>
  <p:clrMapOvr>
    <a:masterClrMapping/>
  </p:clrMapOvr>
  <p:transition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Shape 198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Top rated hotels</a:t>
            </a:r>
          </a:p>
        </p:txBody>
      </p:sp>
      <p:pic>
        <p:nvPicPr>
          <p:cNvPr id="199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689600" y="927100"/>
            <a:ext cx="6400800" cy="8255000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Shape 200"/>
          <p:cNvSpPr/>
          <p:nvPr/>
        </p:nvSpPr>
        <p:spPr>
          <a:xfrm>
            <a:off x="685800" y="2055620"/>
            <a:ext cx="41529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Gives us the opportunity to showcase hotels that are highly rated by hotels.com customers</a:t>
            </a:r>
          </a:p>
        </p:txBody>
      </p:sp>
      <p:sp>
        <p:nvSpPr>
          <p:cNvPr id="201" name="Shape 201"/>
          <p:cNvSpPr/>
          <p:nvPr/>
        </p:nvSpPr>
        <p:spPr>
          <a:xfrm>
            <a:off x="685800" y="3414520"/>
            <a:ext cx="5029200" cy="2302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Multiple lists can be created by cutting the data in a variety of ways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 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Trip type (family, business, etc...)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Price range (Luxury, Budget, etc...)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Amenities/Theme (Spa, Beach, etc...)</a:t>
            </a:r>
            <a:endParaRPr sz="22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Shape 203"/>
          <p:cNvSpPr/>
          <p:nvPr/>
        </p:nvSpPr>
        <p:spPr>
          <a:xfrm>
            <a:off x="127000" y="5440585"/>
            <a:ext cx="13004800" cy="3456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 algn="ctr">
              <a:defRPr sz="2400">
                <a:latin typeface="Arial"/>
                <a:ea typeface="Arial"/>
                <a:cs typeface="Arial"/>
                <a:sym typeface="Arial"/>
                <a:hlinkClick r:id="rId2" invalidUrl="" action="" tgtFrame="" tooltip="" history="1" highlightClick="0" endSnd="0"/>
              </a:defRPr>
            </a:lvl1pPr>
          </a:lstStyle>
          <a:p>
            <a:pPr lvl="0">
              <a:defRPr sz="1800"/>
            </a:pPr>
            <a:r>
              <a:rPr sz="2400">
                <a:hlinkClick r:id="rId2" invalidUrl="" action="" tgtFrame="" tooltip="" history="1" highlightClick="0" endSnd="0"/>
              </a:rPr>
              <a:t>http://wiki.hotels.com/display/HUX/UX9343+-+Travel+guides+redesign</a:t>
            </a:r>
          </a:p>
        </p:txBody>
      </p:sp>
      <p:sp>
        <p:nvSpPr>
          <p:cNvPr id="204" name="Shape 204"/>
          <p:cNvSpPr/>
          <p:nvPr/>
        </p:nvSpPr>
        <p:spPr>
          <a:xfrm>
            <a:off x="4813300" y="46298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On the Wiki</a:t>
            </a:r>
          </a:p>
        </p:txBody>
      </p:sp>
    </p:spTree>
  </p:cSld>
  <p:clrMapOvr>
    <a:masterClrMapping/>
  </p:clrMapOvr>
  <p:transition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Early exploration</a:t>
            </a:r>
          </a:p>
        </p:txBody>
      </p:sp>
      <p:sp>
        <p:nvSpPr>
          <p:cNvPr id="49" name="Shape 49"/>
          <p:cNvSpPr/>
          <p:nvPr/>
        </p:nvSpPr>
        <p:spPr>
          <a:xfrm>
            <a:off x="736600" y="16504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How do the Travel guides fit within the HCOM Ecosystem?</a:t>
            </a:r>
          </a:p>
        </p:txBody>
      </p:sp>
      <p:sp>
        <p:nvSpPr>
          <p:cNvPr id="50" name="Shape 50"/>
          <p:cNvSpPr/>
          <p:nvPr/>
        </p:nvSpPr>
        <p:spPr>
          <a:xfrm>
            <a:off x="736600" y="26156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What information are people looking for?</a:t>
            </a:r>
          </a:p>
        </p:txBody>
      </p:sp>
      <p:sp>
        <p:nvSpPr>
          <p:cNvPr id="51" name="Shape 51"/>
          <p:cNvSpPr/>
          <p:nvPr/>
        </p:nvSpPr>
        <p:spPr>
          <a:xfrm>
            <a:off x="736600" y="35808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What content do we have to work with?</a:t>
            </a:r>
          </a:p>
        </p:txBody>
      </p:sp>
    </p:spTree>
  </p:cSld>
  <p:clrMapOvr>
    <a:masterClrMapping/>
  </p:clrMapOvr>
  <p:transition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/>
          <p:nvPr/>
        </p:nvSpPr>
        <p:spPr>
          <a:xfrm>
            <a:off x="1028700" y="4902200"/>
            <a:ext cx="6553201" cy="4292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9679" h="19679" fill="norm" stroke="1" extrusionOk="0">
                <a:moveTo>
                  <a:pt x="16796" y="2882"/>
                </a:moveTo>
                <a:cubicBezTo>
                  <a:pt x="20639" y="6724"/>
                  <a:pt x="20639" y="12954"/>
                  <a:pt x="16796" y="16796"/>
                </a:cubicBezTo>
                <a:cubicBezTo>
                  <a:pt x="12954" y="20639"/>
                  <a:pt x="6724" y="20639"/>
                  <a:pt x="2882" y="16796"/>
                </a:cubicBezTo>
                <a:cubicBezTo>
                  <a:pt x="-961" y="12954"/>
                  <a:pt x="-961" y="6724"/>
                  <a:pt x="2882" y="2882"/>
                </a:cubicBezTo>
                <a:cubicBezTo>
                  <a:pt x="6724" y="-961"/>
                  <a:pt x="12954" y="-961"/>
                  <a:pt x="16796" y="2882"/>
                </a:cubicBezTo>
                <a:close/>
              </a:path>
            </a:pathLst>
          </a:custGeom>
          <a:solidFill>
            <a:srgbClr val="CDCDCD"/>
          </a:solidFill>
          <a:ln w="254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4" name="Shape 54"/>
          <p:cNvSpPr/>
          <p:nvPr/>
        </p:nvSpPr>
        <p:spPr>
          <a:xfrm>
            <a:off x="571500" y="2540000"/>
            <a:ext cx="11303000" cy="1270000"/>
          </a:xfrm>
          <a:prstGeom prst="rect">
            <a:avLst/>
          </a:prstGeom>
          <a:solidFill>
            <a:srgbClr val="E6E6E6"/>
          </a:solidFill>
          <a:ln w="254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5" name="Shape 55"/>
          <p:cNvSpPr/>
          <p:nvPr/>
        </p:nvSpPr>
        <p:spPr>
          <a:xfrm>
            <a:off x="2387600" y="2794000"/>
            <a:ext cx="3467100" cy="762000"/>
          </a:xfrm>
          <a:prstGeom prst="rect">
            <a:avLst/>
          </a:prstGeom>
          <a:solidFill>
            <a:srgbClr val="CDCDCD"/>
          </a:solidFill>
          <a:ln w="254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/>
          <a:lstStyle/>
          <a:p>
            <a:pPr lvl="0"/>
          </a:p>
        </p:txBody>
      </p:sp>
      <p:sp>
        <p:nvSpPr>
          <p:cNvPr id="56" name="Shape 56"/>
          <p:cNvSpPr/>
          <p:nvPr/>
        </p:nvSpPr>
        <p:spPr>
          <a:xfrm>
            <a:off x="1181100" y="2971266"/>
            <a:ext cx="76366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4D4D4D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D"/>
                </a:solidFill>
              </a:rPr>
              <a:t>Plan</a:t>
            </a:r>
          </a:p>
        </p:txBody>
      </p:sp>
      <p:sp>
        <p:nvSpPr>
          <p:cNvPr id="57" name="Shape 57"/>
          <p:cNvSpPr/>
          <p:nvPr/>
        </p:nvSpPr>
        <p:spPr>
          <a:xfrm>
            <a:off x="2806700" y="2971266"/>
            <a:ext cx="76314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Find</a:t>
            </a:r>
          </a:p>
        </p:txBody>
      </p:sp>
      <p:sp>
        <p:nvSpPr>
          <p:cNvPr id="58" name="Shape 58"/>
          <p:cNvSpPr/>
          <p:nvPr/>
        </p:nvSpPr>
        <p:spPr>
          <a:xfrm>
            <a:off x="4432300" y="2971266"/>
            <a:ext cx="9017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800"/>
              <a:t>Book</a:t>
            </a:r>
          </a:p>
        </p:txBody>
      </p:sp>
      <p:sp>
        <p:nvSpPr>
          <p:cNvPr id="59" name="Shape 59"/>
          <p:cNvSpPr/>
          <p:nvPr/>
        </p:nvSpPr>
        <p:spPr>
          <a:xfrm>
            <a:off x="6197600" y="2971266"/>
            <a:ext cx="133717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4D4D4D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D"/>
                </a:solidFill>
              </a:rPr>
              <a:t>Prepare</a:t>
            </a:r>
          </a:p>
        </p:txBody>
      </p:sp>
      <p:sp>
        <p:nvSpPr>
          <p:cNvPr id="60" name="Shape 60"/>
          <p:cNvSpPr/>
          <p:nvPr/>
        </p:nvSpPr>
        <p:spPr>
          <a:xfrm>
            <a:off x="8394700" y="2971266"/>
            <a:ext cx="506512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4D4D4D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D"/>
                </a:solidFill>
              </a:rPr>
              <a:t>Go</a:t>
            </a:r>
          </a:p>
        </p:txBody>
      </p:sp>
      <p:sp>
        <p:nvSpPr>
          <p:cNvPr id="61" name="Shape 61"/>
          <p:cNvSpPr/>
          <p:nvPr/>
        </p:nvSpPr>
        <p:spPr>
          <a:xfrm>
            <a:off x="9766300" y="2971266"/>
            <a:ext cx="1158503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solidFill>
                  <a:srgbClr val="4D4D4D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800">
                <a:solidFill>
                  <a:srgbClr val="4D4D4D"/>
                </a:solidFill>
              </a:rPr>
              <a:t>Return</a:t>
            </a:r>
          </a:p>
        </p:txBody>
      </p:sp>
      <p:sp>
        <p:nvSpPr>
          <p:cNvPr id="62" name="Shape 62"/>
          <p:cNvSpPr/>
          <p:nvPr/>
        </p:nvSpPr>
        <p:spPr>
          <a:xfrm>
            <a:off x="4533900" y="5637020"/>
            <a:ext cx="1651000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Landing pages</a:t>
            </a:r>
          </a:p>
        </p:txBody>
      </p:sp>
      <p:sp>
        <p:nvSpPr>
          <p:cNvPr id="63" name="Shape 63"/>
          <p:cNvSpPr/>
          <p:nvPr/>
        </p:nvSpPr>
        <p:spPr>
          <a:xfrm>
            <a:off x="1917700" y="7224520"/>
            <a:ext cx="19050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Facebook app / social marketing</a:t>
            </a:r>
          </a:p>
        </p:txBody>
      </p:sp>
      <p:sp>
        <p:nvSpPr>
          <p:cNvPr id="64" name="Shape 64"/>
          <p:cNvSpPr/>
          <p:nvPr/>
        </p:nvSpPr>
        <p:spPr>
          <a:xfrm>
            <a:off x="5372100" y="7440420"/>
            <a:ext cx="190500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SEO / SEM</a:t>
            </a:r>
          </a:p>
        </p:txBody>
      </p:sp>
      <p:sp>
        <p:nvSpPr>
          <p:cNvPr id="65" name="Shape 65"/>
          <p:cNvSpPr/>
          <p:nvPr/>
        </p:nvSpPr>
        <p:spPr>
          <a:xfrm>
            <a:off x="3886200" y="8170670"/>
            <a:ext cx="1905000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Email Marketing</a:t>
            </a:r>
          </a:p>
        </p:txBody>
      </p:sp>
      <p:sp>
        <p:nvSpPr>
          <p:cNvPr id="66" name="Shape 66"/>
          <p:cNvSpPr/>
          <p:nvPr/>
        </p:nvSpPr>
        <p:spPr>
          <a:xfrm>
            <a:off x="2616200" y="5637020"/>
            <a:ext cx="1435100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200"/>
              <a:t>Travel guides</a:t>
            </a:r>
          </a:p>
        </p:txBody>
      </p:sp>
      <p:sp>
        <p:nvSpPr>
          <p:cNvPr id="67" name="Shape 67"/>
          <p:cNvSpPr/>
          <p:nvPr/>
        </p:nvSpPr>
        <p:spPr>
          <a:xfrm>
            <a:off x="774700" y="496220"/>
            <a:ext cx="10579100" cy="493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5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500"/>
              <a:t>Travel guides place in the HCOM Ecosystem</a:t>
            </a:r>
          </a:p>
        </p:txBody>
      </p:sp>
      <p:sp>
        <p:nvSpPr>
          <p:cNvPr id="68" name="Shape 68"/>
          <p:cNvSpPr/>
          <p:nvPr/>
        </p:nvSpPr>
        <p:spPr>
          <a:xfrm flipV="1">
            <a:off x="5453062" y="9855199"/>
            <a:ext cx="1589" cy="1698627"/>
          </a:xfrm>
          <a:prstGeom prst="line">
            <a:avLst/>
          </a:prstGeom>
          <a:ln w="38100">
            <a:solidFill/>
            <a:miter/>
            <a:headEnd type="stealth"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  <p:sp>
        <p:nvSpPr>
          <p:cNvPr id="69" name="Shape 69"/>
          <p:cNvSpPr/>
          <p:nvPr/>
        </p:nvSpPr>
        <p:spPr>
          <a:xfrm>
            <a:off x="7950200" y="1928620"/>
            <a:ext cx="190500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Trip lifecycle</a:t>
            </a:r>
          </a:p>
        </p:txBody>
      </p:sp>
      <p:sp>
        <p:nvSpPr>
          <p:cNvPr id="70" name="Shape 70"/>
          <p:cNvSpPr/>
          <p:nvPr/>
        </p:nvSpPr>
        <p:spPr>
          <a:xfrm>
            <a:off x="2717800" y="1979420"/>
            <a:ext cx="443230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solidFill>
                  <a:srgbClr val="676767"/>
                </a:solidFill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200">
                <a:solidFill>
                  <a:srgbClr val="676767"/>
                </a:solidFill>
              </a:rPr>
              <a:t>HCOM core flow</a:t>
            </a:r>
          </a:p>
        </p:txBody>
      </p:sp>
      <p:sp>
        <p:nvSpPr>
          <p:cNvPr id="71" name="Shape 71"/>
          <p:cNvSpPr/>
          <p:nvPr/>
        </p:nvSpPr>
        <p:spPr>
          <a:xfrm>
            <a:off x="8331200" y="6487920"/>
            <a:ext cx="38608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Relevant communication with customers throughout the trip life-cycle  </a:t>
            </a:r>
          </a:p>
        </p:txBody>
      </p:sp>
      <p:sp>
        <p:nvSpPr>
          <p:cNvPr id="72" name="Shape 72"/>
          <p:cNvSpPr/>
          <p:nvPr/>
        </p:nvSpPr>
        <p:spPr>
          <a:xfrm>
            <a:off x="8331200" y="7834120"/>
            <a:ext cx="3860800" cy="6512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200"/>
              <a:t>Guide people into the core flow</a:t>
            </a:r>
          </a:p>
        </p:txBody>
      </p:sp>
      <p:sp>
        <p:nvSpPr>
          <p:cNvPr id="73" name="Shape 73"/>
          <p:cNvSpPr/>
          <p:nvPr/>
        </p:nvSpPr>
        <p:spPr>
          <a:xfrm>
            <a:off x="8331200" y="5802120"/>
            <a:ext cx="3860800" cy="3210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200"/>
              <a:t>Purpose of these tools</a:t>
            </a:r>
          </a:p>
        </p:txBody>
      </p:sp>
      <p:sp>
        <p:nvSpPr>
          <p:cNvPr id="74" name="Shape 74"/>
          <p:cNvSpPr/>
          <p:nvPr/>
        </p:nvSpPr>
        <p:spPr>
          <a:xfrm>
            <a:off x="4000500" y="3416299"/>
            <a:ext cx="1" cy="1520827"/>
          </a:xfrm>
          <a:prstGeom prst="line">
            <a:avLst/>
          </a:prstGeom>
          <a:ln w="38100">
            <a:solidFill/>
            <a:miter/>
            <a:headEnd type="stealth"/>
          </a:ln>
        </p:spPr>
        <p:txBody>
          <a:bodyPr lIns="0" tIns="0" rIns="0" bIns="0"/>
          <a:lstStyle/>
          <a:p>
            <a:pPr lvl="0" defTabSz="457200">
              <a:defRPr>
                <a:latin typeface="+mn-lt"/>
                <a:ea typeface="+mn-ea"/>
                <a:cs typeface="+mn-cs"/>
                <a:sym typeface="Helvetica"/>
              </a:defRPr>
            </a:pPr>
          </a:p>
        </p:txBody>
      </p:sp>
    </p:spTree>
  </p:cSld>
  <p:clrMapOvr>
    <a:masterClrMapping/>
  </p:clrMapOvr>
  <p:transition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/>
          <p:nvPr/>
        </p:nvSpPr>
        <p:spPr>
          <a:xfrm>
            <a:off x="6426200" y="7315200"/>
            <a:ext cx="5943600" cy="1905000"/>
          </a:xfrm>
          <a:prstGeom prst="rect">
            <a:avLst/>
          </a:prstGeom>
          <a:solidFill>
            <a:srgbClr val="E6E6E6"/>
          </a:solidFill>
          <a:ln w="25400">
            <a:solidFill>
              <a:srgbClr val="000000">
                <a:alpha val="0"/>
              </a:srgbClr>
            </a:solidFill>
            <a:miter/>
          </a:ln>
        </p:spPr>
        <p:txBody>
          <a:bodyPr lIns="0" tIns="0" rIns="0" bIns="0"/>
          <a:lstStyle/>
          <a:p>
            <a:pPr lvl="0"/>
          </a:p>
        </p:txBody>
      </p:sp>
      <p:grpSp>
        <p:nvGrpSpPr>
          <p:cNvPr id="79" name="Group 79"/>
          <p:cNvGrpSpPr/>
          <p:nvPr/>
        </p:nvGrpSpPr>
        <p:grpSpPr>
          <a:xfrm>
            <a:off x="584200" y="3835400"/>
            <a:ext cx="1058863" cy="1204913"/>
            <a:chOff x="0" y="0"/>
            <a:chExt cx="1058862" cy="1204912"/>
          </a:xfrm>
        </p:grpSpPr>
        <p:sp>
          <p:nvSpPr>
            <p:cNvPr id="77" name="Shape 77"/>
            <p:cNvSpPr/>
            <p:nvPr/>
          </p:nvSpPr>
          <p:spPr>
            <a:xfrm>
              <a:off x="0" y="0"/>
              <a:ext cx="1058863" cy="1204913"/>
            </a:xfrm>
            <a:prstGeom prst="roundRect">
              <a:avLst>
                <a:gd name="adj" fmla="val 7199"/>
              </a:avLst>
            </a:prstGeom>
            <a:solidFill>
              <a:srgbClr val="FFFFFF"/>
            </a:solidFill>
            <a:ln w="12700" cap="flat">
              <a:solidFill>
                <a:srgbClr val="E6E6E6"/>
              </a:solidFill>
              <a:prstDash val="solid"/>
              <a:miter lim="800000"/>
            </a:ln>
            <a:effectLst>
              <a:outerShdw sx="100000" sy="100000" kx="0" ky="0" algn="b" rotWithShape="0" blurRad="63500" dist="12699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pic>
          <p:nvPicPr>
            <p:cNvPr id="78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52387" y="61912"/>
              <a:ext cx="968376" cy="110172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2" name="Group 82"/>
          <p:cNvGrpSpPr/>
          <p:nvPr/>
        </p:nvGrpSpPr>
        <p:grpSpPr>
          <a:xfrm>
            <a:off x="546100" y="2133600"/>
            <a:ext cx="1054100" cy="1200150"/>
            <a:chOff x="0" y="0"/>
            <a:chExt cx="1054100" cy="1200150"/>
          </a:xfrm>
        </p:grpSpPr>
        <p:sp>
          <p:nvSpPr>
            <p:cNvPr id="80" name="Shape 80"/>
            <p:cNvSpPr/>
            <p:nvPr/>
          </p:nvSpPr>
          <p:spPr>
            <a:xfrm>
              <a:off x="0" y="0"/>
              <a:ext cx="1054100" cy="1200150"/>
            </a:xfrm>
            <a:prstGeom prst="roundRect">
              <a:avLst>
                <a:gd name="adj" fmla="val 7236"/>
              </a:avLst>
            </a:prstGeom>
            <a:solidFill>
              <a:srgbClr val="FFFFFF"/>
            </a:solidFill>
            <a:ln w="12700" cap="flat">
              <a:solidFill>
                <a:srgbClr val="E6E6E6"/>
              </a:solidFill>
              <a:prstDash val="solid"/>
              <a:miter lim="800000"/>
            </a:ln>
            <a:effectLst>
              <a:outerShdw sx="100000" sy="100000" kx="0" ky="0" algn="b" rotWithShape="0" blurRad="63500" dist="12699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pic>
          <p:nvPicPr>
            <p:cNvPr id="81" name="image.png"/>
            <p:cNvPicPr/>
            <p:nvPr/>
          </p:nvPicPr>
          <p:blipFill>
            <a:blip r:embed="rId3">
              <a:extLst/>
            </a:blip>
            <a:stretch>
              <a:fillRect/>
            </a:stretch>
          </p:blipFill>
          <p:spPr>
            <a:xfrm>
              <a:off x="50800" y="61912"/>
              <a:ext cx="960438" cy="111125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5" name="Group 85"/>
          <p:cNvGrpSpPr/>
          <p:nvPr/>
        </p:nvGrpSpPr>
        <p:grpSpPr>
          <a:xfrm>
            <a:off x="393700" y="7327900"/>
            <a:ext cx="1217613" cy="1296988"/>
            <a:chOff x="0" y="0"/>
            <a:chExt cx="1217612" cy="1296987"/>
          </a:xfrm>
        </p:grpSpPr>
        <p:sp>
          <p:nvSpPr>
            <p:cNvPr id="83" name="Shape 83"/>
            <p:cNvSpPr/>
            <p:nvPr/>
          </p:nvSpPr>
          <p:spPr>
            <a:xfrm>
              <a:off x="0" y="0"/>
              <a:ext cx="1217613" cy="1296988"/>
            </a:xfrm>
            <a:prstGeom prst="roundRect">
              <a:avLst>
                <a:gd name="adj" fmla="val 6255"/>
              </a:avLst>
            </a:prstGeom>
            <a:solidFill>
              <a:srgbClr val="FFFFFF"/>
            </a:solidFill>
            <a:ln w="12700" cap="flat">
              <a:solidFill>
                <a:srgbClr val="E6E6E6"/>
              </a:solidFill>
              <a:prstDash val="solid"/>
              <a:miter lim="800000"/>
            </a:ln>
            <a:effectLst>
              <a:outerShdw sx="100000" sy="100000" kx="0" ky="0" algn="b" rotWithShape="0" blurRad="63500" dist="12699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pic>
          <p:nvPicPr>
            <p:cNvPr id="84" name="image.png"/>
            <p:cNvPicPr/>
            <p:nvPr/>
          </p:nvPicPr>
          <p:blipFill>
            <a:blip r:embed="rId4">
              <a:extLst/>
            </a:blip>
            <a:stretch>
              <a:fillRect/>
            </a:stretch>
          </p:blipFill>
          <p:spPr>
            <a:xfrm>
              <a:off x="52387" y="55562"/>
              <a:ext cx="1111251" cy="1208088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88" name="Group 88"/>
          <p:cNvGrpSpPr/>
          <p:nvPr/>
        </p:nvGrpSpPr>
        <p:grpSpPr>
          <a:xfrm>
            <a:off x="381000" y="5524500"/>
            <a:ext cx="1258888" cy="1204913"/>
            <a:chOff x="0" y="0"/>
            <a:chExt cx="1258887" cy="1204912"/>
          </a:xfrm>
        </p:grpSpPr>
        <p:sp>
          <p:nvSpPr>
            <p:cNvPr id="86" name="Shape 86"/>
            <p:cNvSpPr/>
            <p:nvPr/>
          </p:nvSpPr>
          <p:spPr>
            <a:xfrm>
              <a:off x="0" y="0"/>
              <a:ext cx="1258888" cy="1204913"/>
            </a:xfrm>
            <a:prstGeom prst="roundRect">
              <a:avLst>
                <a:gd name="adj" fmla="val 5398"/>
              </a:avLst>
            </a:prstGeom>
            <a:solidFill>
              <a:srgbClr val="FFFFFF"/>
            </a:solidFill>
            <a:ln w="12700" cap="flat">
              <a:solidFill>
                <a:srgbClr val="E6E6E6"/>
              </a:solidFill>
              <a:prstDash val="solid"/>
              <a:miter lim="800000"/>
            </a:ln>
            <a:effectLst>
              <a:outerShdw sx="100000" sy="100000" kx="0" ky="0" algn="b" rotWithShape="0" blurRad="63500" dist="12699" dir="5400000">
                <a:srgbClr val="000000">
                  <a:alpha val="50000"/>
                </a:srgbClr>
              </a:outerShdw>
            </a:effectLst>
          </p:spPr>
          <p:txBody>
            <a:bodyPr wrap="square" lIns="0" tIns="0" rIns="0" bIns="0" numCol="1" anchor="t">
              <a:noAutofit/>
            </a:bodyPr>
            <a:lstStyle/>
            <a:p>
              <a:pPr lvl="0"/>
            </a:p>
          </p:txBody>
        </p:sp>
        <p:pic>
          <p:nvPicPr>
            <p:cNvPr id="87" name="image.png"/>
            <p:cNvPicPr/>
            <p:nvPr/>
          </p:nvPicPr>
          <p:blipFill>
            <a:blip r:embed="rId5">
              <a:extLst/>
            </a:blip>
            <a:stretch>
              <a:fillRect/>
            </a:stretch>
          </p:blipFill>
          <p:spPr>
            <a:xfrm>
              <a:off x="52387" y="57150"/>
              <a:ext cx="1154113" cy="1122363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sp>
        <p:nvSpPr>
          <p:cNvPr id="89" name="Shape 89"/>
          <p:cNvSpPr/>
          <p:nvPr/>
        </p:nvSpPr>
        <p:spPr>
          <a:xfrm>
            <a:off x="398462" y="552747"/>
            <a:ext cx="938530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200"/>
              <a:t>What information are people looking for*</a:t>
            </a:r>
          </a:p>
        </p:txBody>
      </p:sp>
      <p:sp>
        <p:nvSpPr>
          <p:cNvPr id="90" name="Shape 90"/>
          <p:cNvSpPr/>
          <p:nvPr/>
        </p:nvSpPr>
        <p:spPr>
          <a:xfrm>
            <a:off x="6654800" y="2298166"/>
            <a:ext cx="183133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When to go</a:t>
            </a:r>
          </a:p>
        </p:txBody>
      </p:sp>
      <p:sp>
        <p:nvSpPr>
          <p:cNvPr id="91" name="Shape 91"/>
          <p:cNvSpPr/>
          <p:nvPr/>
        </p:nvSpPr>
        <p:spPr>
          <a:xfrm>
            <a:off x="6654800" y="3606266"/>
            <a:ext cx="2206377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Where to stay</a:t>
            </a:r>
          </a:p>
        </p:txBody>
      </p:sp>
      <p:sp>
        <p:nvSpPr>
          <p:cNvPr id="92" name="Shape 92"/>
          <p:cNvSpPr/>
          <p:nvPr/>
        </p:nvSpPr>
        <p:spPr>
          <a:xfrm>
            <a:off x="6667500" y="4863566"/>
            <a:ext cx="173236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What to do</a:t>
            </a:r>
          </a:p>
        </p:txBody>
      </p:sp>
      <p:sp>
        <p:nvSpPr>
          <p:cNvPr id="93" name="Shape 93"/>
          <p:cNvSpPr/>
          <p:nvPr/>
        </p:nvSpPr>
        <p:spPr>
          <a:xfrm>
            <a:off x="6654800" y="6197066"/>
            <a:ext cx="2384525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What to expect</a:t>
            </a:r>
          </a:p>
        </p:txBody>
      </p:sp>
      <p:sp>
        <p:nvSpPr>
          <p:cNvPr id="94" name="Shape 94"/>
          <p:cNvSpPr/>
          <p:nvPr/>
        </p:nvSpPr>
        <p:spPr>
          <a:xfrm>
            <a:off x="1981200" y="5686781"/>
            <a:ext cx="3416300" cy="75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“I want to impress my colleagues by finding a great restaurant near the hotel”</a:t>
            </a:r>
          </a:p>
        </p:txBody>
      </p:sp>
      <p:sp>
        <p:nvSpPr>
          <p:cNvPr id="95" name="Shape 95"/>
          <p:cNvSpPr/>
          <p:nvPr/>
        </p:nvSpPr>
        <p:spPr>
          <a:xfrm>
            <a:off x="1930400" y="3857981"/>
            <a:ext cx="3416300" cy="50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“I want to make sure the location is safe and family-friendly”</a:t>
            </a:r>
          </a:p>
        </p:txBody>
      </p:sp>
      <p:sp>
        <p:nvSpPr>
          <p:cNvPr id="96" name="Shape 96"/>
          <p:cNvSpPr/>
          <p:nvPr/>
        </p:nvSpPr>
        <p:spPr>
          <a:xfrm>
            <a:off x="1930400" y="4543781"/>
            <a:ext cx="3416300" cy="50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“I want to know about the things we can do as a family”</a:t>
            </a:r>
          </a:p>
        </p:txBody>
      </p:sp>
      <p:sp>
        <p:nvSpPr>
          <p:cNvPr id="97" name="Shape 97"/>
          <p:cNvSpPr/>
          <p:nvPr/>
        </p:nvSpPr>
        <p:spPr>
          <a:xfrm>
            <a:off x="1981200" y="2232381"/>
            <a:ext cx="3416300" cy="1008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“I want to feel like I’m in the know about what to do and where to go so I need lots of local information before I book a hotel”</a:t>
            </a:r>
          </a:p>
        </p:txBody>
      </p:sp>
      <p:sp>
        <p:nvSpPr>
          <p:cNvPr id="98" name="Shape 98"/>
          <p:cNvSpPr/>
          <p:nvPr/>
        </p:nvSpPr>
        <p:spPr>
          <a:xfrm>
            <a:off x="1981200" y="7439381"/>
            <a:ext cx="3416300" cy="754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“I want to find out about restaurants and points of interest near the hotel”</a:t>
            </a:r>
          </a:p>
        </p:txBody>
      </p:sp>
      <p:sp>
        <p:nvSpPr>
          <p:cNvPr id="99" name="Shape 99"/>
          <p:cNvSpPr/>
          <p:nvPr/>
        </p:nvSpPr>
        <p:spPr>
          <a:xfrm>
            <a:off x="6667500" y="2855097"/>
            <a:ext cx="4305300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900"/>
              <a:t>Climate | Price | Popularity | Events</a:t>
            </a:r>
          </a:p>
        </p:txBody>
      </p:sp>
      <p:sp>
        <p:nvSpPr>
          <p:cNvPr id="100" name="Shape 100"/>
          <p:cNvSpPr/>
          <p:nvPr/>
        </p:nvSpPr>
        <p:spPr>
          <a:xfrm>
            <a:off x="6705600" y="4163197"/>
            <a:ext cx="5003800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900"/>
              <a:t>Neighbourhood | Hotel | Landmark proximity</a:t>
            </a:r>
          </a:p>
        </p:txBody>
      </p:sp>
      <p:sp>
        <p:nvSpPr>
          <p:cNvPr id="101" name="Shape 101"/>
          <p:cNvSpPr/>
          <p:nvPr/>
        </p:nvSpPr>
        <p:spPr>
          <a:xfrm>
            <a:off x="6680200" y="5395097"/>
            <a:ext cx="5003800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900"/>
              <a:t>Activities | Landmarks | Experiences</a:t>
            </a:r>
          </a:p>
        </p:txBody>
      </p:sp>
      <p:sp>
        <p:nvSpPr>
          <p:cNvPr id="102" name="Shape 102"/>
          <p:cNvSpPr/>
          <p:nvPr/>
        </p:nvSpPr>
        <p:spPr>
          <a:xfrm>
            <a:off x="6680200" y="6703197"/>
            <a:ext cx="5257800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900"/>
              <a:t>Customs | Local transport | Weather | Currency</a:t>
            </a:r>
          </a:p>
        </p:txBody>
      </p:sp>
      <p:sp>
        <p:nvSpPr>
          <p:cNvPr id="103" name="Shape 103"/>
          <p:cNvSpPr/>
          <p:nvPr/>
        </p:nvSpPr>
        <p:spPr>
          <a:xfrm>
            <a:off x="431800" y="1178281"/>
            <a:ext cx="11861800" cy="246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*Based on analysis of the personas, user journeys and assumptions database </a:t>
            </a:r>
          </a:p>
        </p:txBody>
      </p:sp>
      <p:sp>
        <p:nvSpPr>
          <p:cNvPr id="104" name="Shape 104"/>
          <p:cNvSpPr/>
          <p:nvPr/>
        </p:nvSpPr>
        <p:spPr>
          <a:xfrm>
            <a:off x="6680200" y="8480781"/>
            <a:ext cx="5600700" cy="500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7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700"/>
              <a:t>Although everyone has information needs across all the content themes the differentiating element is Trip Type </a:t>
            </a:r>
          </a:p>
        </p:txBody>
      </p:sp>
      <p:sp>
        <p:nvSpPr>
          <p:cNvPr id="105" name="Shape 105"/>
          <p:cNvSpPr/>
          <p:nvPr/>
        </p:nvSpPr>
        <p:spPr>
          <a:xfrm>
            <a:off x="6680200" y="7530566"/>
            <a:ext cx="147521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Trip Type</a:t>
            </a:r>
          </a:p>
        </p:txBody>
      </p:sp>
      <p:sp>
        <p:nvSpPr>
          <p:cNvPr id="106" name="Shape 106"/>
          <p:cNvSpPr/>
          <p:nvPr/>
        </p:nvSpPr>
        <p:spPr>
          <a:xfrm>
            <a:off x="6680200" y="8062097"/>
            <a:ext cx="5257800" cy="2715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19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1900"/>
              <a:t>Family | City Break | Business</a:t>
            </a:r>
          </a:p>
        </p:txBody>
      </p:sp>
    </p:spTree>
  </p:cSld>
  <p:clrMapOvr>
    <a:masterClrMapping/>
  </p:clrMapOvr>
  <p:transition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/>
        </p:nvSpPr>
        <p:spPr>
          <a:xfrm>
            <a:off x="576262" y="882947"/>
            <a:ext cx="9334501" cy="45660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2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200"/>
              <a:t>What content are we working with?</a:t>
            </a:r>
          </a:p>
        </p:txBody>
      </p:sp>
      <p:grpSp>
        <p:nvGrpSpPr>
          <p:cNvPr id="114" name="Group 114"/>
          <p:cNvGrpSpPr/>
          <p:nvPr/>
        </p:nvGrpSpPr>
        <p:grpSpPr>
          <a:xfrm>
            <a:off x="1257300" y="5948207"/>
            <a:ext cx="9283700" cy="2885592"/>
            <a:chOff x="0" y="0"/>
            <a:chExt cx="9283700" cy="2885591"/>
          </a:xfrm>
        </p:grpSpPr>
        <p:sp>
          <p:nvSpPr>
            <p:cNvPr id="109" name="Shape 109"/>
            <p:cNvSpPr/>
            <p:nvPr/>
          </p:nvSpPr>
          <p:spPr>
            <a:xfrm>
              <a:off x="0" y="0"/>
              <a:ext cx="9283700" cy="382898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latin typeface="Arial"/>
                  <a:ea typeface="Arial"/>
                  <a:cs typeface="Arial"/>
                  <a:sym typeface="Arial"/>
                </a:rPr>
                <a:t>Customer travel habits </a:t>
              </a:r>
              <a:r>
                <a:rPr sz="260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(time of year, length of stay, type of trip)</a:t>
              </a:r>
            </a:p>
          </p:txBody>
        </p:sp>
        <p:sp>
          <p:nvSpPr>
            <p:cNvPr id="110" name="Shape 110"/>
            <p:cNvSpPr/>
            <p:nvPr/>
          </p:nvSpPr>
          <p:spPr>
            <a:xfrm>
              <a:off x="0" y="633412"/>
              <a:ext cx="5894388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latin typeface="Arial"/>
                  <a:ea typeface="Arial"/>
                  <a:cs typeface="Arial"/>
                  <a:sym typeface="Arial"/>
                </a:rPr>
                <a:t>Popularity </a:t>
              </a:r>
              <a:r>
                <a:rPr sz="260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(most booked / searched for)</a:t>
              </a:r>
            </a:p>
          </p:txBody>
        </p:sp>
        <p:sp>
          <p:nvSpPr>
            <p:cNvPr id="111" name="Shape 111"/>
            <p:cNvSpPr/>
            <p:nvPr/>
          </p:nvSpPr>
          <p:spPr>
            <a:xfrm>
              <a:off x="0" y="1233487"/>
              <a:ext cx="6462713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latin typeface="Arial"/>
                  <a:ea typeface="Arial"/>
                  <a:cs typeface="Arial"/>
                  <a:sym typeface="Arial"/>
                </a:rPr>
                <a:t>Customer opinions </a:t>
              </a:r>
              <a:r>
                <a:rPr sz="260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(guest ratings / reviews)</a:t>
              </a:r>
            </a:p>
          </p:txBody>
        </p:sp>
        <p:sp>
          <p:nvSpPr>
            <p:cNvPr id="112" name="Shape 112"/>
            <p:cNvSpPr/>
            <p:nvPr/>
          </p:nvSpPr>
          <p:spPr>
            <a:xfrm>
              <a:off x="0" y="1868487"/>
              <a:ext cx="7159625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latin typeface="Arial"/>
                  <a:ea typeface="Arial"/>
                  <a:cs typeface="Arial"/>
                  <a:sym typeface="Arial"/>
                </a:rPr>
                <a:t>Hotel data </a:t>
              </a:r>
              <a:r>
                <a:rPr sz="260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(price, star rating, themes, amenities)</a:t>
              </a:r>
            </a:p>
          </p:txBody>
        </p:sp>
        <p:sp>
          <p:nvSpPr>
            <p:cNvPr id="113" name="Shape 113"/>
            <p:cNvSpPr/>
            <p:nvPr/>
          </p:nvSpPr>
          <p:spPr>
            <a:xfrm>
              <a:off x="0" y="2502693"/>
              <a:ext cx="6153150" cy="38289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0" tIns="0" rIns="0" bIns="0" numCol="1" anchor="ctr">
              <a:spAutoFit/>
            </a:bodyPr>
            <a:lstStyle/>
            <a:p>
              <a:pPr lvl="0">
                <a:defRPr sz="1800"/>
              </a:pPr>
              <a:r>
                <a:rPr sz="2600">
                  <a:latin typeface="Arial"/>
                  <a:ea typeface="Arial"/>
                  <a:cs typeface="Arial"/>
                  <a:sym typeface="Arial"/>
                </a:rPr>
                <a:t>Location data </a:t>
              </a:r>
              <a:r>
                <a:rPr sz="2600">
                  <a:solidFill>
                    <a:srgbClr val="4D4D4D"/>
                  </a:solidFill>
                  <a:latin typeface="Arial"/>
                  <a:ea typeface="Arial"/>
                  <a:cs typeface="Arial"/>
                  <a:sym typeface="Arial"/>
                </a:rPr>
                <a:t>(neighbourhood, landmark)</a:t>
              </a:r>
            </a:p>
          </p:txBody>
        </p:sp>
      </p:grpSp>
      <p:sp>
        <p:nvSpPr>
          <p:cNvPr id="115" name="Shape 115"/>
          <p:cNvSpPr/>
          <p:nvPr/>
        </p:nvSpPr>
        <p:spPr>
          <a:xfrm>
            <a:off x="571500" y="1803074"/>
            <a:ext cx="9334500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900"/>
              <a:t>What we have</a:t>
            </a:r>
          </a:p>
        </p:txBody>
      </p:sp>
      <p:sp>
        <p:nvSpPr>
          <p:cNvPr id="116" name="Shape 116"/>
          <p:cNvSpPr/>
          <p:nvPr/>
        </p:nvSpPr>
        <p:spPr>
          <a:xfrm>
            <a:off x="584200" y="2431516"/>
            <a:ext cx="7078861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600+ editorially (externally) produced articles</a:t>
            </a:r>
          </a:p>
        </p:txBody>
      </p:sp>
      <p:sp>
        <p:nvSpPr>
          <p:cNvPr id="117" name="Shape 117"/>
          <p:cNvSpPr/>
          <p:nvPr/>
        </p:nvSpPr>
        <p:spPr>
          <a:xfrm>
            <a:off x="571500" y="3301674"/>
            <a:ext cx="9334500" cy="4070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9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2900"/>
              <a:t>Other potential sources</a:t>
            </a:r>
          </a:p>
        </p:txBody>
      </p:sp>
      <p:sp>
        <p:nvSpPr>
          <p:cNvPr id="118" name="Shape 118"/>
          <p:cNvSpPr/>
          <p:nvPr/>
        </p:nvSpPr>
        <p:spPr>
          <a:xfrm>
            <a:off x="584200" y="3936466"/>
            <a:ext cx="548005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HCOM staff articles (content team)</a:t>
            </a:r>
          </a:p>
        </p:txBody>
      </p:sp>
      <p:sp>
        <p:nvSpPr>
          <p:cNvPr id="119" name="Shape 119"/>
          <p:cNvSpPr/>
          <p:nvPr/>
        </p:nvSpPr>
        <p:spPr>
          <a:xfrm>
            <a:off x="571500" y="4615916"/>
            <a:ext cx="8115449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Customers (social curation - individual or collective)</a:t>
            </a:r>
          </a:p>
        </p:txBody>
      </p:sp>
      <p:sp>
        <p:nvSpPr>
          <p:cNvPr id="120" name="Shape 120"/>
          <p:cNvSpPr/>
          <p:nvPr/>
        </p:nvSpPr>
        <p:spPr>
          <a:xfrm>
            <a:off x="584200" y="5333466"/>
            <a:ext cx="1989684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Internal data</a:t>
            </a:r>
          </a:p>
        </p:txBody>
      </p:sp>
    </p:spTree>
  </p:cSld>
  <p:clrMapOvr>
    <a:masterClrMapping/>
  </p:clrMapOvr>
  <p:transition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Other considerations</a:t>
            </a:r>
          </a:p>
        </p:txBody>
      </p:sp>
      <p:sp>
        <p:nvSpPr>
          <p:cNvPr id="123" name="Shape 123"/>
          <p:cNvSpPr/>
          <p:nvPr/>
        </p:nvSpPr>
        <p:spPr>
          <a:xfrm>
            <a:off x="698500" y="41396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Impact of any design work on SEO </a:t>
            </a:r>
          </a:p>
        </p:txBody>
      </p:sp>
      <p:sp>
        <p:nvSpPr>
          <p:cNvPr id="124" name="Shape 124"/>
          <p:cNvSpPr/>
          <p:nvPr/>
        </p:nvSpPr>
        <p:spPr>
          <a:xfrm>
            <a:off x="698500" y="1967966"/>
            <a:ext cx="10439400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No budget for additional editorial resource which impacts scale and maintainability</a:t>
            </a:r>
          </a:p>
        </p:txBody>
      </p:sp>
      <p:sp>
        <p:nvSpPr>
          <p:cNvPr id="125" name="Shape 125"/>
          <p:cNvSpPr/>
          <p:nvPr/>
        </p:nvSpPr>
        <p:spPr>
          <a:xfrm>
            <a:off x="698500" y="3225266"/>
            <a:ext cx="10439400" cy="3947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No existing editorial strategy to direct us</a:t>
            </a:r>
          </a:p>
        </p:txBody>
      </p:sp>
    </p:spTree>
  </p:cSld>
  <p:clrMapOvr>
    <a:masterClrMapping/>
  </p:clrMapOvr>
  <p:transition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Shape 127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Approach</a:t>
            </a:r>
          </a:p>
        </p:txBody>
      </p:sp>
      <p:sp>
        <p:nvSpPr>
          <p:cNvPr id="128" name="Shape 128"/>
          <p:cNvSpPr/>
          <p:nvPr/>
        </p:nvSpPr>
        <p:spPr>
          <a:xfrm>
            <a:off x="698500" y="1567916"/>
            <a:ext cx="10439400" cy="27442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spcBef>
                <a:spcPts val="1900"/>
              </a:spcBef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Reduce bounce rate by: 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900"/>
              </a:spcBef>
              <a:buSzPct val="13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Improving discoverability of other Travel Guide content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900"/>
              </a:spcBef>
              <a:buSzPct val="13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Creating relevant and contextual cross over points into the core shopping flow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lvl="0">
              <a:spcBef>
                <a:spcPts val="1900"/>
              </a:spcBef>
              <a:buSzPct val="130000"/>
              <a:buFont typeface="Arial"/>
              <a:buChar char="•"/>
              <a:defRPr sz="1800"/>
            </a:pPr>
            <a:r>
              <a:rPr sz="2800">
                <a:latin typeface="Arial"/>
                <a:ea typeface="Arial"/>
                <a:cs typeface="Arial"/>
                <a:sym typeface="Arial"/>
              </a:rPr>
              <a:t>Giving an inspirational feel to the design </a:t>
            </a:r>
          </a:p>
        </p:txBody>
      </p:sp>
      <p:sp>
        <p:nvSpPr>
          <p:cNvPr id="129" name="Shape 129"/>
          <p:cNvSpPr/>
          <p:nvPr/>
        </p:nvSpPr>
        <p:spPr>
          <a:xfrm>
            <a:off x="698500" y="5663666"/>
            <a:ext cx="10439400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Focus additional content elements around the customers ‘Where to stay’ information needs</a:t>
            </a:r>
          </a:p>
        </p:txBody>
      </p:sp>
      <p:sp>
        <p:nvSpPr>
          <p:cNvPr id="130" name="Shape 130"/>
          <p:cNvSpPr/>
          <p:nvPr/>
        </p:nvSpPr>
        <p:spPr>
          <a:xfrm>
            <a:off x="698500" y="4596866"/>
            <a:ext cx="10439400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Use a data-led content approach to aid scalability and maintenance</a:t>
            </a:r>
          </a:p>
        </p:txBody>
      </p:sp>
      <p:sp>
        <p:nvSpPr>
          <p:cNvPr id="131" name="Shape 131"/>
          <p:cNvSpPr/>
          <p:nvPr/>
        </p:nvSpPr>
        <p:spPr>
          <a:xfrm>
            <a:off x="698500" y="7035266"/>
            <a:ext cx="10439400" cy="8011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8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800"/>
              <a:t>Recommend that future editorial focussed on Type of Trip and Where to Stay</a:t>
            </a:r>
          </a:p>
        </p:txBody>
      </p:sp>
    </p:spTree>
  </p:cSld>
  <p:clrMapOvr>
    <a:masterClrMapping/>
  </p:clrMapOvr>
  <p:transition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/>
          <p:nvPr/>
        </p:nvSpPr>
        <p:spPr>
          <a:xfrm>
            <a:off x="711200" y="705563"/>
            <a:ext cx="89408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What data is available - some examples</a:t>
            </a:r>
          </a:p>
        </p:txBody>
      </p:sp>
      <p:pic>
        <p:nvPicPr>
          <p:cNvPr id="134" name="image.png"/>
          <p:cNvPicPr/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12800" y="1955800"/>
            <a:ext cx="3276600" cy="16383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5" name="image.png"/>
          <p:cNvPicPr/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3670300" y="8331200"/>
            <a:ext cx="3022600" cy="5334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6" name="image.png"/>
          <p:cNvPicPr/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749300" y="4546600"/>
            <a:ext cx="2565400" cy="217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7" name="image.png"/>
          <p:cNvPicPr/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749300" y="7226300"/>
            <a:ext cx="2578100" cy="8509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8" name="image.png"/>
          <p:cNvPicPr/>
          <p:nvPr/>
        </p:nvPicPr>
        <p:blipFill>
          <a:blip r:embed="rId6">
            <a:extLst/>
          </a:blip>
          <a:stretch>
            <a:fillRect/>
          </a:stretch>
        </p:blipFill>
        <p:spPr>
          <a:xfrm>
            <a:off x="4914900" y="1879600"/>
            <a:ext cx="2971800" cy="2590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image.png"/>
          <p:cNvPicPr/>
          <p:nvPr/>
        </p:nvPicPr>
        <p:blipFill>
          <a:blip r:embed="rId7">
            <a:extLst/>
          </a:blip>
          <a:stretch>
            <a:fillRect/>
          </a:stretch>
        </p:blipFill>
        <p:spPr>
          <a:xfrm>
            <a:off x="4673600" y="5613400"/>
            <a:ext cx="2806700" cy="15748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0" name="image.png"/>
          <p:cNvPicPr/>
          <p:nvPr/>
        </p:nvPicPr>
        <p:blipFill>
          <a:blip r:embed="rId8">
            <a:extLst/>
          </a:blip>
          <a:stretch>
            <a:fillRect/>
          </a:stretch>
        </p:blipFill>
        <p:spPr>
          <a:xfrm>
            <a:off x="7848600" y="6819900"/>
            <a:ext cx="4191000" cy="1143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1" name="image.png"/>
          <p:cNvPicPr/>
          <p:nvPr/>
        </p:nvPicPr>
        <p:blipFill>
          <a:blip r:embed="rId9">
            <a:extLst/>
          </a:blip>
          <a:stretch>
            <a:fillRect/>
          </a:stretch>
        </p:blipFill>
        <p:spPr>
          <a:xfrm>
            <a:off x="8509000" y="1892300"/>
            <a:ext cx="4470400" cy="12700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image.png"/>
          <p:cNvPicPr/>
          <p:nvPr/>
        </p:nvPicPr>
        <p:blipFill>
          <a:blip r:embed="rId10">
            <a:extLst/>
          </a:blip>
          <a:stretch>
            <a:fillRect/>
          </a:stretch>
        </p:blipFill>
        <p:spPr>
          <a:xfrm>
            <a:off x="8483600" y="4800600"/>
            <a:ext cx="3517900" cy="128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/>
        </p:nvSpPr>
        <p:spPr>
          <a:xfrm>
            <a:off x="711200" y="705563"/>
            <a:ext cx="3187700" cy="4811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3400">
                <a:latin typeface="Arial Bold"/>
                <a:ea typeface="Arial Bold"/>
                <a:cs typeface="Arial Bold"/>
                <a:sym typeface="Arial Bold"/>
              </a:defRPr>
            </a:lvl1pPr>
          </a:lstStyle>
          <a:p>
            <a:pPr lvl="0">
              <a:defRPr sz="1800"/>
            </a:pPr>
            <a:r>
              <a:rPr sz="3400"/>
              <a:t>Info box</a:t>
            </a:r>
          </a:p>
        </p:txBody>
      </p:sp>
      <p:grpSp>
        <p:nvGrpSpPr>
          <p:cNvPr id="182" name="Group 182"/>
          <p:cNvGrpSpPr/>
          <p:nvPr/>
        </p:nvGrpSpPr>
        <p:grpSpPr>
          <a:xfrm>
            <a:off x="6045200" y="1892300"/>
            <a:ext cx="5927725" cy="7518400"/>
            <a:chOff x="0" y="0"/>
            <a:chExt cx="5927725" cy="7518400"/>
          </a:xfrm>
        </p:grpSpPr>
        <p:pic>
          <p:nvPicPr>
            <p:cNvPr id="145" name="image.png"/>
            <p:cNvPicPr/>
            <p:nvPr/>
          </p:nvPicPr>
          <p:blipFill>
            <a:blip r:embed="rId2">
              <a:extLst/>
            </a:blip>
            <a:stretch>
              <a:fillRect/>
            </a:stretch>
          </p:blipFill>
          <p:spPr>
            <a:xfrm>
              <a:off x="0" y="825500"/>
              <a:ext cx="3276600" cy="64008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6" name="Shape 146"/>
            <p:cNvSpPr/>
            <p:nvPr/>
          </p:nvSpPr>
          <p:spPr>
            <a:xfrm>
              <a:off x="12700" y="0"/>
              <a:ext cx="5876925" cy="0"/>
            </a:xfrm>
            <a:prstGeom prst="line">
              <a:avLst/>
            </a:prstGeom>
            <a:noFill/>
            <a:ln w="635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7" name="Shape 147"/>
            <p:cNvSpPr/>
            <p:nvPr/>
          </p:nvSpPr>
          <p:spPr>
            <a:xfrm>
              <a:off x="12700" y="279400"/>
              <a:ext cx="5876925" cy="0"/>
            </a:xfrm>
            <a:prstGeom prst="line">
              <a:avLst/>
            </a:prstGeom>
            <a:noFill/>
            <a:ln w="635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sp>
          <p:nvSpPr>
            <p:cNvPr id="148" name="Shape 148"/>
            <p:cNvSpPr/>
            <p:nvPr/>
          </p:nvSpPr>
          <p:spPr>
            <a:xfrm>
              <a:off x="12700" y="558800"/>
              <a:ext cx="5876925" cy="0"/>
            </a:xfrm>
            <a:prstGeom prst="line">
              <a:avLst/>
            </a:prstGeom>
            <a:noFill/>
            <a:ln w="635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  <p:grpSp>
          <p:nvGrpSpPr>
            <p:cNvPr id="152" name="Group 152"/>
            <p:cNvGrpSpPr/>
            <p:nvPr/>
          </p:nvGrpSpPr>
          <p:grpSpPr>
            <a:xfrm>
              <a:off x="3578225" y="876300"/>
              <a:ext cx="2311401" cy="558800"/>
              <a:chOff x="0" y="0"/>
              <a:chExt cx="2311400" cy="558799"/>
            </a:xfrm>
          </p:grpSpPr>
          <p:sp>
            <p:nvSpPr>
              <p:cNvPr id="149" name="Shape 149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0" name="Shape 150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1" name="Shape 151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56" name="Group 156"/>
            <p:cNvGrpSpPr/>
            <p:nvPr/>
          </p:nvGrpSpPr>
          <p:grpSpPr>
            <a:xfrm>
              <a:off x="3581400" y="1714500"/>
              <a:ext cx="2311401" cy="558800"/>
              <a:chOff x="0" y="0"/>
              <a:chExt cx="2311400" cy="558799"/>
            </a:xfrm>
          </p:grpSpPr>
          <p:sp>
            <p:nvSpPr>
              <p:cNvPr id="153" name="Shape 153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60" name="Group 160"/>
            <p:cNvGrpSpPr/>
            <p:nvPr/>
          </p:nvGrpSpPr>
          <p:grpSpPr>
            <a:xfrm>
              <a:off x="3594100" y="2514600"/>
              <a:ext cx="2311401" cy="558800"/>
              <a:chOff x="0" y="0"/>
              <a:chExt cx="2311400" cy="558799"/>
            </a:xfrm>
          </p:grpSpPr>
          <p:sp>
            <p:nvSpPr>
              <p:cNvPr id="157" name="Shape 157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8" name="Shape 158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59" name="Shape 159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64" name="Group 164"/>
            <p:cNvGrpSpPr/>
            <p:nvPr/>
          </p:nvGrpSpPr>
          <p:grpSpPr>
            <a:xfrm>
              <a:off x="3594100" y="3352800"/>
              <a:ext cx="2311401" cy="558800"/>
              <a:chOff x="0" y="0"/>
              <a:chExt cx="2311400" cy="558799"/>
            </a:xfrm>
          </p:grpSpPr>
          <p:sp>
            <p:nvSpPr>
              <p:cNvPr id="161" name="Shape 161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2" name="Shape 162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3" name="Shape 163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68" name="Group 168"/>
            <p:cNvGrpSpPr/>
            <p:nvPr/>
          </p:nvGrpSpPr>
          <p:grpSpPr>
            <a:xfrm>
              <a:off x="3594100" y="4165600"/>
              <a:ext cx="2311401" cy="558800"/>
              <a:chOff x="0" y="0"/>
              <a:chExt cx="2311400" cy="558799"/>
            </a:xfrm>
          </p:grpSpPr>
          <p:sp>
            <p:nvSpPr>
              <p:cNvPr id="165" name="Shape 165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6" name="Shape 166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67" name="Shape 167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72" name="Group 172"/>
            <p:cNvGrpSpPr/>
            <p:nvPr/>
          </p:nvGrpSpPr>
          <p:grpSpPr>
            <a:xfrm>
              <a:off x="3594100" y="5003800"/>
              <a:ext cx="2311401" cy="558800"/>
              <a:chOff x="0" y="0"/>
              <a:chExt cx="2311400" cy="558799"/>
            </a:xfrm>
          </p:grpSpPr>
          <p:sp>
            <p:nvSpPr>
              <p:cNvPr id="169" name="Shape 169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0" name="Shape 170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1" name="Shape 171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76" name="Group 176"/>
            <p:cNvGrpSpPr/>
            <p:nvPr/>
          </p:nvGrpSpPr>
          <p:grpSpPr>
            <a:xfrm>
              <a:off x="3606800" y="5803900"/>
              <a:ext cx="2311401" cy="558800"/>
              <a:chOff x="0" y="0"/>
              <a:chExt cx="2311400" cy="558799"/>
            </a:xfrm>
          </p:grpSpPr>
          <p:sp>
            <p:nvSpPr>
              <p:cNvPr id="173" name="Shape 173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4" name="Shape 174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5" name="Shape 175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grpSp>
          <p:nvGrpSpPr>
            <p:cNvPr id="180" name="Group 180"/>
            <p:cNvGrpSpPr/>
            <p:nvPr/>
          </p:nvGrpSpPr>
          <p:grpSpPr>
            <a:xfrm>
              <a:off x="3606800" y="6642100"/>
              <a:ext cx="2311401" cy="558800"/>
              <a:chOff x="0" y="0"/>
              <a:chExt cx="2311400" cy="558799"/>
            </a:xfrm>
          </p:grpSpPr>
          <p:sp>
            <p:nvSpPr>
              <p:cNvPr id="177" name="Shape 177"/>
              <p:cNvSpPr/>
              <p:nvPr/>
            </p:nvSpPr>
            <p:spPr>
              <a:xfrm>
                <a:off x="0" y="0"/>
                <a:ext cx="2311400" cy="0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8" name="Shape 178"/>
              <p:cNvSpPr/>
              <p:nvPr/>
            </p:nvSpPr>
            <p:spPr>
              <a:xfrm>
                <a:off x="-1" y="2778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  <p:sp>
            <p:nvSpPr>
              <p:cNvPr id="179" name="Shape 179"/>
              <p:cNvSpPr/>
              <p:nvPr/>
            </p:nvSpPr>
            <p:spPr>
              <a:xfrm>
                <a:off x="-1" y="557212"/>
                <a:ext cx="2311402" cy="1588"/>
              </a:xfrm>
              <a:prstGeom prst="line">
                <a:avLst/>
              </a:prstGeom>
              <a:noFill/>
              <a:ln w="63500" cap="flat">
                <a:solidFill>
                  <a:srgbClr val="B3B3B3"/>
                </a:solidFill>
                <a:prstDash val="solid"/>
                <a:miter lim="800000"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 defTabSz="457200">
                  <a:defRPr>
                    <a:latin typeface="+mn-lt"/>
                    <a:ea typeface="+mn-ea"/>
                    <a:cs typeface="+mn-cs"/>
                    <a:sym typeface="Helvetica"/>
                  </a:defRPr>
                </a:pPr>
              </a:p>
            </p:txBody>
          </p:sp>
        </p:grpSp>
        <p:sp>
          <p:nvSpPr>
            <p:cNvPr id="181" name="Shape 181"/>
            <p:cNvSpPr/>
            <p:nvPr/>
          </p:nvSpPr>
          <p:spPr>
            <a:xfrm>
              <a:off x="50800" y="7518400"/>
              <a:ext cx="5876925" cy="0"/>
            </a:xfrm>
            <a:prstGeom prst="line">
              <a:avLst/>
            </a:prstGeom>
            <a:noFill/>
            <a:ln w="63500" cap="flat">
              <a:solidFill>
                <a:srgbClr val="B3B3B3"/>
              </a:solidFill>
              <a:prstDash val="solid"/>
              <a:miter lim="800000"/>
            </a:ln>
            <a:effectLst/>
          </p:spPr>
          <p:txBody>
            <a:bodyPr wrap="square" lIns="0" tIns="0" rIns="0" bIns="0" numCol="1" anchor="t">
              <a:noAutofit/>
            </a:bodyPr>
            <a:lstStyle/>
            <a:p>
              <a:pPr lvl="0" defTabSz="457200">
                <a:defRPr>
                  <a:latin typeface="+mn-lt"/>
                  <a:ea typeface="+mn-ea"/>
                  <a:cs typeface="+mn-cs"/>
                  <a:sym typeface="Helvetica"/>
                </a:defRPr>
              </a:pPr>
            </a:p>
          </p:txBody>
        </p:sp>
      </p:grpSp>
      <p:sp>
        <p:nvSpPr>
          <p:cNvPr id="183" name="Shape 183"/>
          <p:cNvSpPr/>
          <p:nvPr/>
        </p:nvSpPr>
        <p:spPr>
          <a:xfrm>
            <a:off x="762000" y="2055620"/>
            <a:ext cx="4152900" cy="981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>
            <a:lvl1pPr>
              <a:defRPr sz="2200"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>
              <a:defRPr sz="1800"/>
            </a:pPr>
            <a:r>
              <a:rPr sz="2200"/>
              <a:t>Added to existing articles to create contextual crossover points into the core shopping flow</a:t>
            </a:r>
          </a:p>
        </p:txBody>
      </p:sp>
      <p:sp>
        <p:nvSpPr>
          <p:cNvPr id="184" name="Shape 184"/>
          <p:cNvSpPr/>
          <p:nvPr/>
        </p:nvSpPr>
        <p:spPr>
          <a:xfrm>
            <a:off x="762000" y="3757420"/>
            <a:ext cx="4152900" cy="26324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0" tIns="0" rIns="0" bIns="0" anchor="ctr">
            <a:spAutoFit/>
          </a:bodyPr>
          <a:lstStyle/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In this example we: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list the best neighbourhoods for shopping based on landmark density and significance</a:t>
            </a: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endParaRPr sz="2200">
              <a:latin typeface="Arial"/>
              <a:ea typeface="Arial"/>
              <a:cs typeface="Arial"/>
              <a:sym typeface="Arial"/>
            </a:endParaRPr>
          </a:p>
          <a:p>
            <a:pPr lvl="0">
              <a:defRPr sz="1800"/>
            </a:pPr>
            <a:r>
              <a:rPr sz="2200">
                <a:latin typeface="Arial"/>
                <a:ea typeface="Arial"/>
                <a:cs typeface="Arial"/>
                <a:sym typeface="Arial"/>
              </a:rPr>
              <a:t>display average prices for hotels under each star rating</a:t>
            </a:r>
          </a:p>
        </p:txBody>
      </p:sp>
    </p:spTree>
  </p:cSld>
  <p:clrMapOvr>
    <a:masterClrMapping/>
  </p:clrMapOvr>
  <p:transition spd="med" advClick="1"/>
</p:sld>
</file>

<file path=ppt/theme/theme1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DCDCD"/>
      </a:accent1>
      <a:accent2>
        <a:srgbClr val="333399"/>
      </a:accent2>
      <a:accent3>
        <a:srgbClr val="8F8F8F"/>
      </a:accent3>
      <a:accent4>
        <a:srgbClr val="707070"/>
      </a:accent4>
      <a:accent5>
        <a:srgbClr val="E1E1E1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DCDC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DCDC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CDCDCD"/>
      </a:accent1>
      <a:accent2>
        <a:srgbClr val="333399"/>
      </a:accent2>
      <a:accent3>
        <a:srgbClr val="8F8F8F"/>
      </a:accent3>
      <a:accent4>
        <a:srgbClr val="707070"/>
      </a:accent4>
      <a:accent5>
        <a:srgbClr val="E1E1E1"/>
      </a:accent5>
      <a:accent6>
        <a:srgbClr val="2E2E8B"/>
      </a:accent6>
      <a:hlink>
        <a:srgbClr val="0000FF"/>
      </a:hlink>
      <a:folHlink>
        <a:srgbClr val="FF00FF"/>
      </a:folHlink>
    </a:clrScheme>
    <a:fontScheme name="Default">
      <a:majorFont>
        <a:latin typeface="Avenir Roman"/>
        <a:ea typeface="Avenir Roman"/>
        <a:cs typeface="Avenir Roman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CDCDCD"/>
          </a:solidFill>
          <a:prstDash val="solid"/>
          <a:bevel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CDCDCD"/>
          </a:solidFill>
          <a:prstDash val="solid"/>
          <a:bevel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2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Gill Sans"/>
            <a:ea typeface="Gill Sans"/>
            <a:cs typeface="Gill Sans"/>
            <a:sym typeface="Gill Sans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