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61" r:id="rId3"/>
  </p:sldIdLst>
  <p:sldSz cx="3801586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84"/>
  </p:normalViewPr>
  <p:slideViewPr>
    <p:cSldViewPr snapToGrid="0">
      <p:cViewPr>
        <p:scale>
          <a:sx n="28" d="100"/>
          <a:sy n="28" d="100"/>
        </p:scale>
        <p:origin x="1296" y="154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EB89F-CEC8-834D-A0C9-279FBBF6E660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32D7F-7014-8A4C-B976-ADBDEED7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0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32D7F-7014-8A4C-B976-ADBDEED77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983" y="3499590"/>
            <a:ext cx="28511897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1983" y="11231355"/>
            <a:ext cx="28511897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05102" y="1138480"/>
            <a:ext cx="8197170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3591" y="1138480"/>
            <a:ext cx="24116313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791" y="5331060"/>
            <a:ext cx="32788682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791" y="14310202"/>
            <a:ext cx="32788682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3590" y="5692400"/>
            <a:ext cx="16156742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5531" y="5692400"/>
            <a:ext cx="16156742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42" y="1138482"/>
            <a:ext cx="32788682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544" y="5241960"/>
            <a:ext cx="16082490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544" y="7810963"/>
            <a:ext cx="16082490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45531" y="5241960"/>
            <a:ext cx="16161693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45531" y="7810963"/>
            <a:ext cx="16161693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44" y="1425575"/>
            <a:ext cx="1226110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1693" y="3078847"/>
            <a:ext cx="19245531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544" y="6415088"/>
            <a:ext cx="1226110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544" y="1425575"/>
            <a:ext cx="1226110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61693" y="3078847"/>
            <a:ext cx="19245531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544" y="6415088"/>
            <a:ext cx="1226110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1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3591" y="1138482"/>
            <a:ext cx="32788682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3591" y="5692400"/>
            <a:ext cx="32788682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3591" y="19819454"/>
            <a:ext cx="855356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ACDA1-81A4-AA48-9902-F5EDAC60C28C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2755" y="19819454"/>
            <a:ext cx="128303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48703" y="19819454"/>
            <a:ext cx="855356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49CD5-C8A2-A74D-8B0A-69726C15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041BEB-EF17-8C3C-3EC9-CDC159B40222}"/>
              </a:ext>
            </a:extLst>
          </p:cNvPr>
          <p:cNvGrpSpPr/>
          <p:nvPr/>
        </p:nvGrpSpPr>
        <p:grpSpPr>
          <a:xfrm>
            <a:off x="-12582" y="-1"/>
            <a:ext cx="38028180" cy="21383625"/>
            <a:chOff x="-4120" y="0"/>
            <a:chExt cx="1219612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5B738D-6216-C717-6234-8300D5D02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7" t="9615" r="2204" b="9615"/>
            <a:stretch/>
          </p:blipFill>
          <p:spPr>
            <a:xfrm>
              <a:off x="-4120" y="0"/>
              <a:ext cx="12196120" cy="6858000"/>
            </a:xfrm>
            <a:prstGeom prst="rect">
              <a:avLst/>
            </a:prstGeom>
            <a:ln w="50800">
              <a:solidFill>
                <a:srgbClr val="4D728E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61355C-5919-84DE-A7B5-20A264D4145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4120" y="0"/>
              <a:ext cx="12196120" cy="6858000"/>
            </a:xfrm>
            <a:prstGeom prst="rect">
              <a:avLst/>
            </a:prstGeom>
            <a:solidFill>
              <a:schemeClr val="bg1">
                <a:lumMod val="65000"/>
                <a:alpha val="40454"/>
              </a:schemeClr>
            </a:solidFill>
            <a:ln w="50800">
              <a:solidFill>
                <a:srgbClr val="4D728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499" dirty="0"/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1C6335-0150-4C6F-BAED-5320B80329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47881" y="1230304"/>
            <a:ext cx="13907254" cy="18985004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The Coronavirus Pandemic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89D8CE-CDDD-5496-305E-15C0355D7D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222583" y="284828"/>
            <a:ext cx="11350164" cy="10185089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Implementation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FF28D5-0775-13CB-CCB2-28E7E3A1D0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0270" y="284826"/>
            <a:ext cx="11312621" cy="3610053"/>
          </a:xfrm>
          <a:prstGeom prst="roundRect">
            <a:avLst>
              <a:gd name="adj" fmla="val 8974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chemeClr val="bg1"/>
                </a:solidFill>
                <a:latin typeface="+mj-lt"/>
              </a:rPr>
              <a:t>Exploring the Effectiveness of Compartmental Models to Predict Epidemiological Trends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F32C48F-7638-DF55-CEB1-56EC0BA9B4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0269" y="4180645"/>
            <a:ext cx="11312622" cy="16916276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Compartmental Models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EF27D5-0FF5-70B0-C478-86704A6080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222583" y="10755685"/>
            <a:ext cx="11350164" cy="10341236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Results</a:t>
            </a:r>
          </a:p>
        </p:txBody>
      </p:sp>
      <p:pic>
        <p:nvPicPr>
          <p:cNvPr id="37" name="Picture 3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6DCBD46-7119-60C7-72FB-72109D25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369" y="12937086"/>
            <a:ext cx="12427124" cy="6020464"/>
          </a:xfrm>
          <a:prstGeom prst="rect">
            <a:avLst/>
          </a:prstGeom>
          <a:ln w="76200">
            <a:solidFill>
              <a:srgbClr val="4D728E"/>
            </a:solidFill>
          </a:ln>
        </p:spPr>
      </p:pic>
      <p:pic>
        <p:nvPicPr>
          <p:cNvPr id="38" name="Picture 37" descr="A graph of a number of cases&#10;&#10;Description automatically generated">
            <a:extLst>
              <a:ext uri="{FF2B5EF4-FFF2-40B4-BE49-F238E27FC236}">
                <a16:creationId xmlns:a16="http://schemas.microsoft.com/office/drawing/2014/main" id="{E7E5C2F1-1104-5096-A49F-33916CFB8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157" y="14476661"/>
            <a:ext cx="9622846" cy="5546379"/>
          </a:xfrm>
          <a:prstGeom prst="rect">
            <a:avLst/>
          </a:prstGeom>
          <a:noFill/>
          <a:ln w="76200">
            <a:solidFill>
              <a:srgbClr val="4D728E"/>
            </a:solidFill>
          </a:ln>
        </p:spPr>
      </p:pic>
      <p:pic>
        <p:nvPicPr>
          <p:cNvPr id="39" name="Picture 38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77F4B10-8F4A-EE9D-7D28-E445AA7A6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5077" y="14476661"/>
            <a:ext cx="8865173" cy="5546378"/>
          </a:xfrm>
          <a:prstGeom prst="rect">
            <a:avLst/>
          </a:prstGeom>
          <a:ln w="76200">
            <a:solidFill>
              <a:srgbClr val="4D728E"/>
            </a:solidFill>
          </a:ln>
        </p:spPr>
      </p:pic>
      <p:pic>
        <p:nvPicPr>
          <p:cNvPr id="40" name="Picture 39" descr="A diagram of a vaccine&#10;&#10;Description automatically generated">
            <a:extLst>
              <a:ext uri="{FF2B5EF4-FFF2-40B4-BE49-F238E27FC236}">
                <a16:creationId xmlns:a16="http://schemas.microsoft.com/office/drawing/2014/main" id="{CAC500E2-943C-CFCF-C23D-4FD1B73C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7463" y="4180645"/>
            <a:ext cx="7540399" cy="5459092"/>
          </a:xfrm>
          <a:prstGeom prst="rect">
            <a:avLst/>
          </a:prstGeom>
          <a:ln w="76200">
            <a:solidFill>
              <a:srgbClr val="4D728E"/>
            </a:solidFill>
          </a:ln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1194621-D513-BAF9-4207-FF0A03186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135232" y="284820"/>
            <a:ext cx="6803999" cy="660663"/>
          </a:xfrm>
          <a:prstGeom prst="roundRect">
            <a:avLst>
              <a:gd name="adj" fmla="val 2457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Supervisor: Graeme Ackland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326D55E-1F80-B64A-28D8-F5FD408516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47881" y="290378"/>
            <a:ext cx="6803999" cy="660663"/>
          </a:xfrm>
          <a:prstGeom prst="roundRect">
            <a:avLst>
              <a:gd name="adj" fmla="val 2457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  <a:cs typeface="Aharoni" panose="02010803020104030203" pitchFamily="2" charset="-79"/>
              </a:rPr>
              <a:t>Craig Miller (s2049878)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F33BA28-B1C9-AD3A-0EE0-B36BE68E88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156870" y="20436262"/>
            <a:ext cx="6803999" cy="660663"/>
          </a:xfrm>
          <a:prstGeom prst="roundRect">
            <a:avLst>
              <a:gd name="adj" fmla="val 2457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Computational Physics BSc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628B4F0-1922-85C7-AA65-1CF97AEF56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47881" y="20436262"/>
            <a:ext cx="6803999" cy="660663"/>
          </a:xfrm>
          <a:prstGeom prst="roundRect">
            <a:avLst>
              <a:gd name="adj" fmla="val 2457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Senior Honours Project 2023/24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FCA60E-02E4-E014-B860-B20E449C0294}"/>
              </a:ext>
            </a:extLst>
          </p:cNvPr>
          <p:cNvSpPr txBox="1"/>
          <p:nvPr/>
        </p:nvSpPr>
        <p:spPr>
          <a:xfrm>
            <a:off x="35933791" y="21068773"/>
            <a:ext cx="208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Credit: WHO</a:t>
            </a:r>
          </a:p>
        </p:txBody>
      </p:sp>
    </p:spTree>
    <p:extLst>
      <p:ext uri="{BB962C8B-B14F-4D97-AF65-F5344CB8AC3E}">
        <p14:creationId xmlns:p14="http://schemas.microsoft.com/office/powerpoint/2010/main" val="7687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7FC2622-1063-55A1-4041-2AF2C3948A2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2582" y="-1"/>
            <a:ext cx="38028180" cy="21383625"/>
            <a:chOff x="-4120" y="0"/>
            <a:chExt cx="1219612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7A3FEC-0C25-7375-2A3C-1B87B51CBD4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237" t="9615" r="2204" b="9615"/>
            <a:stretch/>
          </p:blipFill>
          <p:spPr>
            <a:xfrm>
              <a:off x="-4120" y="0"/>
              <a:ext cx="12196120" cy="6858000"/>
            </a:xfrm>
            <a:prstGeom prst="rect">
              <a:avLst/>
            </a:prstGeom>
            <a:ln w="50800">
              <a:solidFill>
                <a:srgbClr val="4D728E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1B2055-494E-08A3-13A9-9BC1793505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4120" y="0"/>
              <a:ext cx="12196120" cy="6858000"/>
            </a:xfrm>
            <a:prstGeom prst="rect">
              <a:avLst/>
            </a:prstGeom>
            <a:solidFill>
              <a:schemeClr val="bg1">
                <a:lumMod val="65000"/>
                <a:alpha val="40000"/>
              </a:schemeClr>
            </a:solidFill>
            <a:ln w="50800">
              <a:solidFill>
                <a:srgbClr val="4D728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499" dirty="0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93A17D-4CDD-DEFA-128F-CF6D6301E7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9731" y="279398"/>
            <a:ext cx="13605394" cy="3271456"/>
          </a:xfrm>
          <a:prstGeom prst="roundRect">
            <a:avLst>
              <a:gd name="adj" fmla="val 8974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chemeClr val="bg1"/>
                </a:solidFill>
                <a:latin typeface="+mj-lt"/>
              </a:rPr>
              <a:t>Exploring the Effectiveness of Compartmental Models to Predict Epidemiological Trends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7C5E34-21E6-7D3F-9DA6-1A7ED18D3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9734" y="3851364"/>
            <a:ext cx="13605391" cy="17231750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Compartmental Models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3768FB-4F07-5633-14B3-F02A30057B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384592" y="10335025"/>
            <a:ext cx="11340000" cy="9776224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D2DBA8-F69E-2280-47F6-7F67D77DC6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276278" y="10335025"/>
            <a:ext cx="11340000" cy="9776224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Results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2FC900-2EC0-E5F4-33A3-5D35FC9F54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384592" y="279398"/>
            <a:ext cx="23241539" cy="9720002"/>
          </a:xfrm>
          <a:prstGeom prst="roundRect">
            <a:avLst>
              <a:gd name="adj" fmla="val 2457"/>
            </a:avLst>
          </a:prstGeom>
          <a:solidFill>
            <a:srgbClr val="4D728E">
              <a:alpha val="90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latin typeface="+mj-lt"/>
              </a:rPr>
              <a:t>The Coronavirus Pandemic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24AB2C-BB63-D1B9-122B-4ACC729809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374739" y="20369537"/>
            <a:ext cx="7095390" cy="734686"/>
          </a:xfrm>
          <a:prstGeom prst="roundRect">
            <a:avLst>
              <a:gd name="adj" fmla="val 2457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Craig Miller (s2049878)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1AD5631-7EBF-0D84-B682-8032130776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47814" y="20390650"/>
            <a:ext cx="7095390" cy="713573"/>
          </a:xfrm>
          <a:prstGeom prst="roundRect">
            <a:avLst>
              <a:gd name="adj" fmla="val 2457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Senior Honours Project 23/24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839C4A-F02E-421C-3F7E-F589DDAE76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520888" y="20369537"/>
            <a:ext cx="7095390" cy="734686"/>
          </a:xfrm>
          <a:prstGeom prst="roundRect">
            <a:avLst>
              <a:gd name="adj" fmla="val 2457"/>
            </a:avLst>
          </a:prstGeom>
          <a:solidFill>
            <a:srgbClr val="4D728E">
              <a:alpha val="94000"/>
            </a:srgbClr>
          </a:solidFill>
          <a:scene3d>
            <a:camera prst="orthographicFront"/>
            <a:lightRig rig="threePt" dir="t"/>
          </a:scene3d>
          <a:sp3d>
            <a:bevelT h="38100" prst="artDeco"/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Supervisor: Graeme Ackland</a:t>
            </a:r>
          </a:p>
        </p:txBody>
      </p:sp>
      <p:pic>
        <p:nvPicPr>
          <p:cNvPr id="30" name="Picture 29" descr="A graph of a number of cases&#10;&#10;Description automatically generated">
            <a:extLst>
              <a:ext uri="{FF2B5EF4-FFF2-40B4-BE49-F238E27FC236}">
                <a16:creationId xmlns:a16="http://schemas.microsoft.com/office/drawing/2014/main" id="{C628F693-7FE2-482E-38D5-D83602FB0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1675" y="2034491"/>
            <a:ext cx="10624357" cy="5992969"/>
          </a:xfrm>
          <a:prstGeom prst="rect">
            <a:avLst/>
          </a:prstGeom>
          <a:noFill/>
          <a:ln w="38100">
            <a:solidFill>
              <a:srgbClr val="4D728E"/>
            </a:solidFill>
          </a:ln>
        </p:spPr>
      </p:pic>
      <p:pic>
        <p:nvPicPr>
          <p:cNvPr id="32" name="Picture 31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B80BDF47-5D48-4378-33CA-503876889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2640" y="14590541"/>
            <a:ext cx="7587275" cy="4653896"/>
          </a:xfrm>
          <a:prstGeom prst="rect">
            <a:avLst/>
          </a:prstGeom>
          <a:ln w="38100">
            <a:solidFill>
              <a:srgbClr val="4D728E"/>
            </a:solidFill>
          </a:ln>
        </p:spPr>
      </p:pic>
      <p:pic>
        <p:nvPicPr>
          <p:cNvPr id="34" name="Picture 3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787CCEE-2C2D-9829-DFC6-8A2521D42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03" y="14590541"/>
            <a:ext cx="12359441" cy="5778996"/>
          </a:xfrm>
          <a:prstGeom prst="rect">
            <a:avLst/>
          </a:prstGeom>
          <a:ln w="38100">
            <a:solidFill>
              <a:srgbClr val="4D728E"/>
            </a:solidFill>
          </a:ln>
        </p:spPr>
      </p:pic>
      <p:pic>
        <p:nvPicPr>
          <p:cNvPr id="36" name="Picture 35" descr="A diagram of a vaccine&#10;&#10;Description automatically generated">
            <a:extLst>
              <a:ext uri="{FF2B5EF4-FFF2-40B4-BE49-F238E27FC236}">
                <a16:creationId xmlns:a16="http://schemas.microsoft.com/office/drawing/2014/main" id="{FC218B3F-112E-6B9E-B3CF-D5B19358C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8592" y="14590541"/>
            <a:ext cx="6678905" cy="4666868"/>
          </a:xfrm>
          <a:prstGeom prst="rect">
            <a:avLst/>
          </a:prstGeom>
          <a:ln w="38100">
            <a:solidFill>
              <a:srgbClr val="4D728E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FAC367C-272F-00B3-C16F-8CD8A68A49EB}"/>
              </a:ext>
            </a:extLst>
          </p:cNvPr>
          <p:cNvSpPr txBox="1"/>
          <p:nvPr/>
        </p:nvSpPr>
        <p:spPr>
          <a:xfrm>
            <a:off x="35935200" y="21067200"/>
            <a:ext cx="208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Credit: WHO</a:t>
            </a:r>
          </a:p>
        </p:txBody>
      </p:sp>
    </p:spTree>
    <p:extLst>
      <p:ext uri="{BB962C8B-B14F-4D97-AF65-F5344CB8AC3E}">
        <p14:creationId xmlns:p14="http://schemas.microsoft.com/office/powerpoint/2010/main" val="120536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72</Words>
  <Application>Microsoft Macintosh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Miller</dc:creator>
  <cp:lastModifiedBy>Craig Miller</cp:lastModifiedBy>
  <cp:revision>5</cp:revision>
  <dcterms:created xsi:type="dcterms:W3CDTF">2024-03-20T22:22:00Z</dcterms:created>
  <dcterms:modified xsi:type="dcterms:W3CDTF">2024-03-21T01:48:47Z</dcterms:modified>
</cp:coreProperties>
</file>