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8DC6D9-A535-40D4-A155-395C2FB0524B}">
          <p14:sldIdLst>
            <p14:sldId id="256"/>
            <p14:sldId id="277"/>
            <p14:sldId id="257"/>
            <p14:sldId id="258"/>
            <p14:sldId id="260"/>
            <p14:sldId id="261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Transformer Insulation Life Aging Factor</a:t>
            </a:r>
          </a:p>
        </c:rich>
      </c:tx>
      <c:layout>
        <c:manualLayout>
          <c:xMode val="edge"/>
          <c:yMode val="edge"/>
          <c:x val="0.24120646535344697"/>
          <c:y val="2.2130010617758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Aging Acceleration Factor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Sheet1!$R$3:$R$19</c:f>
              <c:numCache>
                <c:formatCode>General</c:formatCode>
                <c:ptCount val="17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70</c:v>
                </c:pt>
                <c:pt idx="4">
                  <c:v>80</c:v>
                </c:pt>
                <c:pt idx="5">
                  <c:v>90</c:v>
                </c:pt>
                <c:pt idx="6">
                  <c:v>100</c:v>
                </c:pt>
                <c:pt idx="7">
                  <c:v>110</c:v>
                </c:pt>
                <c:pt idx="8">
                  <c:v>120</c:v>
                </c:pt>
                <c:pt idx="9">
                  <c:v>130</c:v>
                </c:pt>
                <c:pt idx="10">
                  <c:v>140</c:v>
                </c:pt>
                <c:pt idx="11">
                  <c:v>150</c:v>
                </c:pt>
                <c:pt idx="12">
                  <c:v>160</c:v>
                </c:pt>
                <c:pt idx="13">
                  <c:v>170</c:v>
                </c:pt>
                <c:pt idx="14">
                  <c:v>180</c:v>
                </c:pt>
                <c:pt idx="15">
                  <c:v>190</c:v>
                </c:pt>
                <c:pt idx="16">
                  <c:v>200</c:v>
                </c:pt>
              </c:numCache>
            </c:numRef>
          </c:cat>
          <c:val>
            <c:numRef>
              <c:f>Sheet1!$S$3:$S$19</c:f>
              <c:numCache>
                <c:formatCode>General</c:formatCode>
                <c:ptCount val="17"/>
                <c:pt idx="0">
                  <c:v>2.0000000000000001E-4</c:v>
                </c:pt>
                <c:pt idx="1">
                  <c:v>6.9999999999999999E-4</c:v>
                </c:pt>
                <c:pt idx="2">
                  <c:v>2.8E-3</c:v>
                </c:pt>
                <c:pt idx="3">
                  <c:v>1.04E-2</c:v>
                </c:pt>
                <c:pt idx="4">
                  <c:v>3.5799999999999998E-2</c:v>
                </c:pt>
                <c:pt idx="5">
                  <c:v>0.11559999999999999</c:v>
                </c:pt>
                <c:pt idx="6">
                  <c:v>0.34989999999999999</c:v>
                </c:pt>
                <c:pt idx="7">
                  <c:v>1</c:v>
                </c:pt>
                <c:pt idx="8">
                  <c:v>2.8595000000000002</c:v>
                </c:pt>
                <c:pt idx="9">
                  <c:v>8.0183</c:v>
                </c:pt>
                <c:pt idx="10">
                  <c:v>18.212599999999998</c:v>
                </c:pt>
                <c:pt idx="11">
                  <c:v>61.421300000000002</c:v>
                </c:pt>
                <c:pt idx="12">
                  <c:v>123.1771</c:v>
                </c:pt>
                <c:pt idx="13">
                  <c:v>230.80969999999999</c:v>
                </c:pt>
                <c:pt idx="14">
                  <c:v>521.94970000000001</c:v>
                </c:pt>
                <c:pt idx="15">
                  <c:v>905.13379999999995</c:v>
                </c:pt>
                <c:pt idx="16">
                  <c:v>1656.4939999999999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5929424"/>
        <c:axId val="225928864"/>
      </c:lineChart>
      <c:catAx>
        <c:axId val="225929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Hottest</a:t>
                </a:r>
                <a:r>
                  <a:rPr lang="en-US" baseline="0"/>
                  <a:t> Spot Temperature °C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928864"/>
        <c:crosses val="autoZero"/>
        <c:auto val="1"/>
        <c:lblAlgn val="ctr"/>
        <c:lblOffset val="100"/>
        <c:noMultiLvlLbl val="0"/>
      </c:catAx>
      <c:valAx>
        <c:axId val="225928864"/>
        <c:scaling>
          <c:logBase val="10"/>
          <c:orientation val="minMax"/>
          <c:max val="1000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Aging</a:t>
                </a:r>
                <a:r>
                  <a:rPr lang="en-US" baseline="0"/>
                  <a:t> Acceleration Factor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92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2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8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E8AC32-D259-4DDE-9BB6-F59FA9B89EB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E212B8-9B5E-49DA-A81A-2CD70277A8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2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1TrQgQpSv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and Loading of Transformers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Sizing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#1 – The demand for Two commercial customers and a building meter for parking lot lightning is shown below.  The Highest peak is 127 kW at 9:30 PM, the service voltage is 120/208V, 3Ø, 4-wire.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33" y="2435567"/>
            <a:ext cx="617578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1902"/>
          </a:xfrm>
        </p:spPr>
        <p:txBody>
          <a:bodyPr>
            <a:normAutofit/>
          </a:bodyPr>
          <a:lstStyle/>
          <a:p>
            <a:r>
              <a:rPr lang="en-US" dirty="0" smtClean="0"/>
              <a:t>Example #1 continued – 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Overall power factor is 0.85 lagging</a:t>
            </a:r>
          </a:p>
          <a:p>
            <a:pPr lvl="1"/>
            <a:r>
              <a:rPr lang="en-US" dirty="0" smtClean="0"/>
              <a:t>Ambient temperature is 30°C.</a:t>
            </a:r>
          </a:p>
          <a:p>
            <a:pPr lvl="1"/>
            <a:r>
              <a:rPr lang="en-US" dirty="0" smtClean="0"/>
              <a:t>Peak Loading is 4-hours.</a:t>
            </a:r>
          </a:p>
          <a:p>
            <a:pPr lvl="1"/>
            <a:r>
              <a:rPr lang="en-US" dirty="0" smtClean="0"/>
              <a:t>Pre-load Conditions are 90%.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127 kW ÷ 0.85 = 149 kVA</a:t>
            </a:r>
          </a:p>
          <a:p>
            <a:pPr lvl="1"/>
            <a:r>
              <a:rPr lang="en-US" dirty="0" smtClean="0"/>
              <a:t>The next smaller transformer is 112.5 kVA</a:t>
            </a:r>
          </a:p>
          <a:p>
            <a:pPr lvl="1"/>
            <a:r>
              <a:rPr lang="en-US" dirty="0" smtClean="0"/>
              <a:t>149 kVA ÷ 112.5 kVA = 132%</a:t>
            </a:r>
          </a:p>
          <a:p>
            <a:pPr lvl="1"/>
            <a:r>
              <a:rPr lang="en-US" dirty="0" smtClean="0"/>
              <a:t>Can I live with 132% loading of nameplate?</a:t>
            </a:r>
          </a:p>
          <a:p>
            <a:pPr lvl="1"/>
            <a:r>
              <a:rPr lang="en-US" dirty="0" smtClean="0"/>
              <a:t>Yes.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85" y="1825625"/>
            <a:ext cx="5404537" cy="43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#2 – Two peaks are shown in the graph below for two separate days. The highest peak is 720 kW, and the Service voltage is 277/480 V, 3Ø, 4-wire.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48" y="2536587"/>
            <a:ext cx="6465502" cy="36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6820"/>
          </a:xfrm>
        </p:spPr>
        <p:txBody>
          <a:bodyPr/>
          <a:lstStyle/>
          <a:p>
            <a:r>
              <a:rPr lang="en-US" dirty="0" smtClean="0"/>
              <a:t>Example #2 continued –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Overall power factor is 0.85 lagging</a:t>
            </a:r>
          </a:p>
          <a:p>
            <a:pPr lvl="1"/>
            <a:r>
              <a:rPr lang="en-US" dirty="0" smtClean="0"/>
              <a:t>Ambient temperature is 30°C.</a:t>
            </a:r>
          </a:p>
          <a:p>
            <a:pPr lvl="1"/>
            <a:r>
              <a:rPr lang="en-US" dirty="0" smtClean="0"/>
              <a:t>Peak load is 8-hours</a:t>
            </a:r>
          </a:p>
          <a:p>
            <a:pPr lvl="1"/>
            <a:r>
              <a:rPr lang="en-US" dirty="0" smtClean="0"/>
              <a:t>Pre-load Conditions are less than 50%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720 kW ÷ 0.85 = 847 kVA</a:t>
            </a:r>
          </a:p>
          <a:p>
            <a:pPr lvl="1"/>
            <a:r>
              <a:rPr lang="en-US" dirty="0" smtClean="0"/>
              <a:t>The next smaller transformer is 750 kVA</a:t>
            </a:r>
          </a:p>
          <a:p>
            <a:pPr lvl="1"/>
            <a:r>
              <a:rPr lang="en-US" dirty="0" smtClean="0"/>
              <a:t>847 kVA ÷ 750 kVA = 113%</a:t>
            </a:r>
          </a:p>
          <a:p>
            <a:pPr lvl="1"/>
            <a:r>
              <a:rPr lang="en-US" dirty="0"/>
              <a:t>Can I live with </a:t>
            </a:r>
            <a:r>
              <a:rPr lang="en-US" dirty="0" smtClean="0"/>
              <a:t>113% </a:t>
            </a:r>
            <a:r>
              <a:rPr lang="en-US" dirty="0"/>
              <a:t>loading of nameplate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85" y="1825625"/>
            <a:ext cx="5404537" cy="43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7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#3 - </a:t>
            </a:r>
            <a:r>
              <a:rPr lang="en-US" dirty="0"/>
              <a:t>Two peaks are shown in the graph below for two separate days. The highest peak is </a:t>
            </a:r>
            <a:r>
              <a:rPr lang="en-US" dirty="0" smtClean="0"/>
              <a:t>431 </a:t>
            </a:r>
            <a:r>
              <a:rPr lang="en-US" dirty="0"/>
              <a:t>kW, and the Service voltage is </a:t>
            </a:r>
            <a:r>
              <a:rPr lang="en-US" dirty="0" smtClean="0"/>
              <a:t>120/208 </a:t>
            </a:r>
            <a:r>
              <a:rPr lang="en-US" dirty="0"/>
              <a:t>V, 3Ø, 4-wire.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37" y="2543796"/>
            <a:ext cx="6492486" cy="37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7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#3 </a:t>
            </a:r>
            <a:r>
              <a:rPr lang="en-US" dirty="0"/>
              <a:t>continued –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Overall power factor is 0.85 lagging</a:t>
            </a:r>
          </a:p>
          <a:p>
            <a:pPr lvl="1"/>
            <a:r>
              <a:rPr lang="en-US" dirty="0"/>
              <a:t>Ambient temperature is 30°C.</a:t>
            </a:r>
          </a:p>
          <a:p>
            <a:pPr lvl="1"/>
            <a:r>
              <a:rPr lang="en-US" dirty="0"/>
              <a:t>Peak load is </a:t>
            </a:r>
            <a:r>
              <a:rPr lang="en-US" dirty="0" smtClean="0"/>
              <a:t>16-hours</a:t>
            </a:r>
            <a:endParaRPr lang="en-US" dirty="0"/>
          </a:p>
          <a:p>
            <a:pPr lvl="1"/>
            <a:r>
              <a:rPr lang="en-US" dirty="0"/>
              <a:t>Pre-load Conditions are less than 50%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 smtClean="0"/>
              <a:t>431 </a:t>
            </a:r>
            <a:r>
              <a:rPr lang="en-US" dirty="0"/>
              <a:t>kW ÷ 0.85 = </a:t>
            </a:r>
            <a:r>
              <a:rPr lang="en-US" dirty="0" smtClean="0"/>
              <a:t>507 </a:t>
            </a:r>
            <a:r>
              <a:rPr lang="en-US" dirty="0"/>
              <a:t>kVA</a:t>
            </a:r>
          </a:p>
          <a:p>
            <a:pPr lvl="1"/>
            <a:r>
              <a:rPr lang="en-US" dirty="0"/>
              <a:t>The next smaller transformer is </a:t>
            </a:r>
            <a:r>
              <a:rPr lang="en-US" dirty="0" smtClean="0"/>
              <a:t>300 </a:t>
            </a:r>
            <a:r>
              <a:rPr lang="en-US" dirty="0"/>
              <a:t>kVA</a:t>
            </a:r>
          </a:p>
          <a:p>
            <a:pPr lvl="1"/>
            <a:r>
              <a:rPr lang="en-US" dirty="0" smtClean="0"/>
              <a:t>507 </a:t>
            </a:r>
            <a:r>
              <a:rPr lang="en-US" dirty="0"/>
              <a:t>kVA ÷ </a:t>
            </a:r>
            <a:r>
              <a:rPr lang="en-US" dirty="0" smtClean="0"/>
              <a:t>300 </a:t>
            </a:r>
            <a:r>
              <a:rPr lang="en-US" dirty="0"/>
              <a:t>kVA = </a:t>
            </a:r>
            <a:r>
              <a:rPr lang="en-US" dirty="0" smtClean="0"/>
              <a:t>169%</a:t>
            </a:r>
            <a:endParaRPr lang="en-US" dirty="0"/>
          </a:p>
          <a:p>
            <a:pPr lvl="1"/>
            <a:r>
              <a:rPr lang="en-US" dirty="0"/>
              <a:t>Can I live with </a:t>
            </a:r>
            <a:r>
              <a:rPr lang="en-US" dirty="0" smtClean="0"/>
              <a:t>169% </a:t>
            </a:r>
            <a:r>
              <a:rPr lang="en-US" dirty="0"/>
              <a:t>loading of nameplate?</a:t>
            </a:r>
          </a:p>
          <a:p>
            <a:pPr lvl="1"/>
            <a:r>
              <a:rPr lang="en-US" dirty="0" smtClean="0"/>
              <a:t>No.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85" y="1825625"/>
            <a:ext cx="5404537" cy="43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Transformer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one Utility’s experience (</a:t>
            </a:r>
            <a:r>
              <a:rPr lang="en-US" dirty="0" err="1" smtClean="0"/>
              <a:t>ComEd</a:t>
            </a:r>
            <a:r>
              <a:rPr lang="en-US" dirty="0" smtClean="0"/>
              <a:t>) with estimating loading of transformers.</a:t>
            </a:r>
          </a:p>
          <a:p>
            <a:r>
              <a:rPr lang="en-US" dirty="0" smtClean="0"/>
              <a:t>Utilities can only size a transformer appropriately depending on the sizes in stock. Some Utilities will not carry all sizes.</a:t>
            </a:r>
          </a:p>
          <a:p>
            <a:endParaRPr lang="en-US" dirty="0" smtClean="0"/>
          </a:p>
          <a:p>
            <a:r>
              <a:rPr lang="en-US" dirty="0" smtClean="0"/>
              <a:t>The following chart shows and</a:t>
            </a:r>
          </a:p>
          <a:p>
            <a:r>
              <a:rPr lang="en-US" dirty="0"/>
              <a:t>e</a:t>
            </a:r>
            <a:r>
              <a:rPr lang="en-US" dirty="0" smtClean="0"/>
              <a:t>xample of </a:t>
            </a:r>
            <a:r>
              <a:rPr lang="en-US" dirty="0" err="1" smtClean="0"/>
              <a:t>ComEd</a:t>
            </a:r>
            <a:r>
              <a:rPr lang="en-US" dirty="0" smtClean="0"/>
              <a:t> oversizing</a:t>
            </a:r>
          </a:p>
          <a:p>
            <a:r>
              <a:rPr lang="en-US" dirty="0"/>
              <a:t>t</a:t>
            </a:r>
            <a:r>
              <a:rPr lang="en-US" dirty="0" smtClean="0"/>
              <a:t>ransformers prior to changing</a:t>
            </a:r>
          </a:p>
          <a:p>
            <a:r>
              <a:rPr lang="en-US" dirty="0"/>
              <a:t>m</a:t>
            </a:r>
            <a:r>
              <a:rPr lang="en-US" dirty="0" smtClean="0"/>
              <a:t>ethodology.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43" y="2776069"/>
            <a:ext cx="6760437" cy="33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Transformer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An example of an oversized transformer: 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100 kVA transformer was installed in the field. The actual loading was determined to be 87 kVA. The allowable thermal loading for the customer class was to be 140% of nameplate.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87 kVA ÷ 140% = 62 kVA  - Since 62 kVA is not a transformer size, the next size below 100 kVA is 75 kVA.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 this case, the 75 kVA transformer would have been the “The Right Size” instead of the 100 kVA.</a:t>
            </a:r>
            <a:endParaRPr lang="en-US" dirty="0"/>
          </a:p>
          <a:p>
            <a:r>
              <a:rPr lang="en-US" dirty="0" smtClean="0"/>
              <a:t>The engineers learned to ask, “Would the next smaller size transformer have been adequate to serve the load?”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4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Transformer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installing a transformer for a particular load does not offer many options</a:t>
            </a:r>
          </a:p>
          <a:p>
            <a:r>
              <a:rPr lang="en-US" dirty="0" smtClean="0"/>
              <a:t>A few examples:</a:t>
            </a:r>
          </a:p>
          <a:p>
            <a:pPr lvl="1"/>
            <a:r>
              <a:rPr lang="en-US" dirty="0" smtClean="0"/>
              <a:t>Servicing one small house, the right size 1Ø transformer is a 25 kVA</a:t>
            </a:r>
          </a:p>
          <a:p>
            <a:pPr lvl="1"/>
            <a:r>
              <a:rPr lang="en-US" dirty="0" smtClean="0"/>
              <a:t>If the smallest 3Ø URD transformer stocked by your utility is 75 kVA, then that was the right size transformer regardless if the customer’s load was 15 kW</a:t>
            </a:r>
          </a:p>
          <a:p>
            <a:r>
              <a:rPr lang="en-US" dirty="0" smtClean="0"/>
              <a:t>For other transformer options, there are smaller options available. </a:t>
            </a:r>
          </a:p>
          <a:p>
            <a:r>
              <a:rPr lang="en-US" dirty="0" smtClean="0"/>
              <a:t>Select the transformer where the next smaller size was “One size too small.”</a:t>
            </a:r>
          </a:p>
          <a:p>
            <a:r>
              <a:rPr lang="en-US" dirty="0" smtClean="0"/>
              <a:t>Based on Estimations, </a:t>
            </a:r>
            <a:r>
              <a:rPr lang="en-US" dirty="0" err="1" smtClean="0"/>
              <a:t>ComEd’s</a:t>
            </a:r>
            <a:r>
              <a:rPr lang="en-US" dirty="0" smtClean="0"/>
              <a:t> overhead and URD transformer usage, incremental cost amounted to $2.5M a year. If assumed 20% of the sites are “one size too big”, that would be $500,000 in potential savings.</a:t>
            </a:r>
          </a:p>
        </p:txBody>
      </p:sp>
    </p:spTree>
    <p:extLst>
      <p:ext uri="{BB962C8B-B14F-4D97-AF65-F5344CB8AC3E}">
        <p14:creationId xmlns:p14="http://schemas.microsoft.com/office/powerpoint/2010/main" val="403640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Transformer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of Oversizing Transformers?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ever </a:t>
            </a:r>
            <a:r>
              <a:rPr lang="en-US" sz="2000" dirty="0" smtClean="0"/>
              <a:t>hear about transformers that are too big.</a:t>
            </a:r>
          </a:p>
          <a:p>
            <a:pPr lvl="2"/>
            <a:r>
              <a:rPr lang="en-US" sz="1800" dirty="0" smtClean="0"/>
              <a:t>If a 50 kVA is good, then a 75 kVA must be better!</a:t>
            </a:r>
          </a:p>
          <a:p>
            <a:pPr lvl="2"/>
            <a:r>
              <a:rPr lang="en-US" sz="1800" dirty="0" smtClean="0"/>
              <a:t>Afraid to undersize transformers</a:t>
            </a:r>
          </a:p>
          <a:p>
            <a:pPr lvl="1"/>
            <a:r>
              <a:rPr lang="en-US" sz="2000" dirty="0" smtClean="0"/>
              <a:t>30+ year old engineering guidelines</a:t>
            </a:r>
          </a:p>
          <a:p>
            <a:pPr lvl="2"/>
            <a:r>
              <a:rPr lang="en-US" sz="1800" dirty="0" smtClean="0"/>
              <a:t>Inflated “Watts / Ft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” estimates across all sizes of buildings</a:t>
            </a:r>
          </a:p>
          <a:p>
            <a:pPr lvl="2"/>
            <a:r>
              <a:rPr lang="en-US" sz="1800" dirty="0" smtClean="0"/>
              <a:t>Used overly conservative “allowable thermal loadings”</a:t>
            </a:r>
          </a:p>
          <a:p>
            <a:pPr lvl="2"/>
            <a:r>
              <a:rPr lang="en-US" sz="1800" dirty="0" smtClean="0"/>
              <a:t>Data based on early 70’s building construction</a:t>
            </a:r>
          </a:p>
          <a:p>
            <a:pPr lvl="2"/>
            <a:r>
              <a:rPr lang="en-US" sz="1800" dirty="0" smtClean="0"/>
              <a:t>Designed for unrealistic “worst case scenario”</a:t>
            </a:r>
            <a:endParaRPr lang="en-US" sz="1800" dirty="0"/>
          </a:p>
          <a:p>
            <a:r>
              <a:rPr lang="en-US" dirty="0" smtClean="0"/>
              <a:t>No Feedback loop to compare initial design to actual billing loads.</a:t>
            </a:r>
          </a:p>
        </p:txBody>
      </p:sp>
    </p:spTree>
    <p:extLst>
      <p:ext uri="{BB962C8B-B14F-4D97-AF65-F5344CB8AC3E}">
        <p14:creationId xmlns:p14="http://schemas.microsoft.com/office/powerpoint/2010/main" val="35009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	Transformer Aging</a:t>
            </a:r>
          </a:p>
          <a:p>
            <a:r>
              <a:rPr lang="en-US" dirty="0" smtClean="0"/>
              <a:t>2)	Allowable Loading</a:t>
            </a:r>
          </a:p>
          <a:p>
            <a:r>
              <a:rPr lang="en-US" dirty="0" smtClean="0"/>
              <a:t>3)	Transformer Sizing</a:t>
            </a:r>
          </a:p>
          <a:p>
            <a:r>
              <a:rPr lang="en-US" dirty="0" smtClean="0"/>
              <a:t>4)	Estimating Transformer 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Transformer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</a:t>
            </a:r>
            <a:r>
              <a:rPr lang="en-US" dirty="0" err="1" smtClean="0"/>
              <a:t>ComEd</a:t>
            </a:r>
            <a:r>
              <a:rPr lang="en-US" dirty="0" smtClean="0"/>
              <a:t> do differently after changing methodology?</a:t>
            </a:r>
          </a:p>
          <a:p>
            <a:pPr lvl="1"/>
            <a:r>
              <a:rPr lang="en-US" dirty="0" smtClean="0"/>
              <a:t>Identified common mistakes on load letters</a:t>
            </a:r>
          </a:p>
          <a:p>
            <a:pPr lvl="1"/>
            <a:r>
              <a:rPr lang="en-US" dirty="0" smtClean="0"/>
              <a:t>Developed tools to allow engineers to easily harness their billing data by meter</a:t>
            </a:r>
          </a:p>
          <a:p>
            <a:pPr lvl="1"/>
            <a:r>
              <a:rPr lang="en-US" dirty="0" smtClean="0"/>
              <a:t>Actively used their Transformer Load Management System</a:t>
            </a:r>
          </a:p>
          <a:p>
            <a:pPr lvl="1"/>
            <a:r>
              <a:rPr lang="en-US" dirty="0" smtClean="0"/>
              <a:t>Analyzed billing on more than 7000 accounts of 120 national chains.</a:t>
            </a:r>
          </a:p>
          <a:p>
            <a:pPr lvl="1"/>
            <a:r>
              <a:rPr lang="en-US" dirty="0" smtClean="0"/>
              <a:t>Tracked New Installations based on Customer Name/Address, Engineer’s load estimate, transformer size installed, transformer location number, and other details.</a:t>
            </a:r>
          </a:p>
          <a:p>
            <a:pPr lvl="1"/>
            <a:r>
              <a:rPr lang="en-US" dirty="0" smtClean="0"/>
              <a:t>Analyze chain accounts such as grocery stores, retail stores, strip malls, etc.</a:t>
            </a:r>
          </a:p>
          <a:p>
            <a:pPr lvl="1"/>
            <a:endParaRPr lang="en-US" dirty="0"/>
          </a:p>
          <a:p>
            <a:r>
              <a:rPr lang="en-US" dirty="0" err="1" smtClean="0"/>
              <a:t>ComEd</a:t>
            </a:r>
            <a:r>
              <a:rPr lang="en-US" dirty="0" smtClean="0"/>
              <a:t> nearly doubled their accuracy for “The Right Size” transformer. This result was also credited to designer turn-over with ~25+ new designers/year. Allowed for new designers to adopted the newer methodology.</a:t>
            </a:r>
          </a:p>
        </p:txBody>
      </p:sp>
    </p:spTree>
    <p:extLst>
      <p:ext uri="{BB962C8B-B14F-4D97-AF65-F5344CB8AC3E}">
        <p14:creationId xmlns:p14="http://schemas.microsoft.com/office/powerpoint/2010/main" val="84259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Transformer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Findings</a:t>
            </a:r>
          </a:p>
          <a:p>
            <a:pPr lvl="1"/>
            <a:r>
              <a:rPr lang="en-US" dirty="0" smtClean="0"/>
              <a:t>Motels: </a:t>
            </a:r>
            <a:r>
              <a:rPr lang="en-US" dirty="0" err="1" smtClean="0"/>
              <a:t>ComEd</a:t>
            </a:r>
            <a:r>
              <a:rPr lang="en-US" dirty="0" smtClean="0"/>
              <a:t> previously served business travel motels with 750, 1000, and even 1500 kVA transformers. </a:t>
            </a:r>
            <a:r>
              <a:rPr lang="en-US" dirty="0" err="1" smtClean="0"/>
              <a:t>ComEd</a:t>
            </a:r>
            <a:r>
              <a:rPr lang="en-US" dirty="0" smtClean="0"/>
              <a:t> now uses 300 and 500 kVA transformers depending on number of rooms.</a:t>
            </a:r>
          </a:p>
          <a:p>
            <a:pPr lvl="1"/>
            <a:r>
              <a:rPr lang="en-US" dirty="0" smtClean="0"/>
              <a:t>Auto Parts: Auto parts chain wanted to build multiple stores in </a:t>
            </a:r>
            <a:r>
              <a:rPr lang="en-US" dirty="0" err="1" smtClean="0"/>
              <a:t>ComEd’s</a:t>
            </a:r>
            <a:r>
              <a:rPr lang="en-US" dirty="0" smtClean="0"/>
              <a:t> territory. A study of existing locations found that they were served with 150, 225, and 300 kVA transformers. Based on Billing data, the right size transformer for these stores was a 112 kVA transformer.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Parade of Homes – A 25 kVA URD transformer was serving 5 homes failed on a summer Saturday morning. The replacement transformer lasted 8 hours before failing. The site was investigated on Monday found these were model homes. Each home was 4500+ ft</a:t>
            </a:r>
            <a:r>
              <a:rPr lang="en-US" baseline="30000" dirty="0" smtClean="0"/>
              <a:t>2</a:t>
            </a:r>
            <a:r>
              <a:rPr lang="en-US" dirty="0" smtClean="0"/>
              <a:t> with every light on, front/back doors open, and AC running continuously.  One house’s demand was measured at 15.5 kW. At 85% power factor, the load was 18.2 kVA for one 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6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3275"/>
          </a:xfrm>
        </p:spPr>
        <p:txBody>
          <a:bodyPr/>
          <a:lstStyle/>
          <a:p>
            <a:r>
              <a:rPr lang="en-US" dirty="0" smtClean="0"/>
              <a:t>Transformer age is determined by the tensile strength of the paper insulation</a:t>
            </a:r>
          </a:p>
          <a:p>
            <a:r>
              <a:rPr lang="en-US" dirty="0" smtClean="0"/>
              <a:t>The typical life for a transformer is 20.55 years</a:t>
            </a:r>
          </a:p>
          <a:p>
            <a:pPr lvl="1"/>
            <a:r>
              <a:rPr lang="en-US" dirty="0" smtClean="0"/>
              <a:t>This can vary depending on the type of insulation – wet vs. dry</a:t>
            </a:r>
          </a:p>
          <a:p>
            <a:r>
              <a:rPr lang="en-US" dirty="0" smtClean="0"/>
              <a:t>There are three main causes for the paper insulation to deteriorate</a:t>
            </a:r>
          </a:p>
          <a:p>
            <a:pPr lvl="1"/>
            <a:r>
              <a:rPr lang="en-US" dirty="0" smtClean="0"/>
              <a:t>1) Heat – Every 6°C increase in Temp above rated hot spot temperature will half the transformer life.</a:t>
            </a:r>
          </a:p>
          <a:p>
            <a:pPr lvl="1"/>
            <a:r>
              <a:rPr lang="en-US" dirty="0" smtClean="0"/>
              <a:t>2) Water – Every doubling of moisture content in the paper insulation above 0.5% by weight will result in half the transformer life</a:t>
            </a:r>
          </a:p>
          <a:p>
            <a:pPr lvl="1"/>
            <a:r>
              <a:rPr lang="en-US" dirty="0" smtClean="0"/>
              <a:t>3) Air – High oxygen environments will age 2.5x faster than in low oxygen environments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How it’s made: Transformers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www.youtube.com/watch?v=r1TrQgQpSvY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liquid filled transformer has an expected design life of 180,000 hours. While operating continuously with a hot spot of 110°C, the insulation life is aged by 1-hour.</a:t>
            </a:r>
          </a:p>
          <a:p>
            <a:r>
              <a:rPr lang="en-US" dirty="0" smtClean="0"/>
              <a:t>Transformer temperatures fluctuate throughout the year/seasons.</a:t>
            </a:r>
          </a:p>
          <a:p>
            <a:pPr lvl="1"/>
            <a:r>
              <a:rPr lang="en-US" dirty="0" smtClean="0"/>
              <a:t>If the hot spot is below 37°C, then effectively zero hours of insulation life are consumed.</a:t>
            </a:r>
          </a:p>
          <a:p>
            <a:pPr lvl="1"/>
            <a:r>
              <a:rPr lang="en-US" dirty="0" smtClean="0"/>
              <a:t>If the hotspot is 66°C for a week, only one hour of life is consumed.</a:t>
            </a:r>
          </a:p>
          <a:p>
            <a:pPr lvl="1"/>
            <a:r>
              <a:rPr lang="en-US" dirty="0" smtClean="0"/>
              <a:t>If the hotspot is 117°C, for every hour, two hours of life </a:t>
            </a:r>
            <a:r>
              <a:rPr lang="en-US" smtClean="0"/>
              <a:t>is consumed.</a:t>
            </a:r>
          </a:p>
        </p:txBody>
      </p:sp>
    </p:spTree>
    <p:extLst>
      <p:ext uri="{BB962C8B-B14F-4D97-AF65-F5344CB8AC3E}">
        <p14:creationId xmlns:p14="http://schemas.microsoft.com/office/powerpoint/2010/main" val="33315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kinds of Insulating Fluid</a:t>
            </a:r>
          </a:p>
          <a:p>
            <a:pPr lvl="1"/>
            <a:r>
              <a:rPr lang="en-US" dirty="0" smtClean="0"/>
              <a:t>Mineral Oil – Petroleum based, with flash point &gt; 140 °C</a:t>
            </a:r>
          </a:p>
          <a:p>
            <a:pPr lvl="1"/>
            <a:r>
              <a:rPr lang="en-US" dirty="0" smtClean="0"/>
              <a:t>High Fire Point Fluids – </a:t>
            </a:r>
            <a:r>
              <a:rPr lang="en-US" dirty="0" smtClean="0"/>
              <a:t>Flas</a:t>
            </a:r>
            <a:r>
              <a:rPr lang="en-US" dirty="0" smtClean="0"/>
              <a:t>h point 170 to 300°C, PCB</a:t>
            </a:r>
            <a:endParaRPr lang="en-US" dirty="0" smtClean="0"/>
          </a:p>
          <a:p>
            <a:pPr lvl="1"/>
            <a:r>
              <a:rPr lang="en-US" dirty="0" smtClean="0"/>
              <a:t>Natural Ester Based Fluids – </a:t>
            </a:r>
            <a:r>
              <a:rPr lang="en-US" sz="2000" dirty="0" smtClean="0"/>
              <a:t>Environmentally Friendly, High Flash point at 330 °C</a:t>
            </a:r>
          </a:p>
          <a:p>
            <a:r>
              <a:rPr lang="en-US" sz="2400" dirty="0" smtClean="0"/>
              <a:t>Aging Test conducted with Insulation paper in Mineral Oil and Ester Fluid</a:t>
            </a:r>
          </a:p>
          <a:p>
            <a:r>
              <a:rPr lang="en-US" sz="2400" dirty="0" smtClean="0"/>
              <a:t>Criteria: Same materials, in same proportions found in </a:t>
            </a:r>
            <a:r>
              <a:rPr lang="en-US" sz="2400" dirty="0" smtClean="0"/>
              <a:t>a 225 </a:t>
            </a:r>
            <a:r>
              <a:rPr lang="en-US" sz="2400" dirty="0" smtClean="0"/>
              <a:t>kVA Pad mounted transformer.</a:t>
            </a:r>
          </a:p>
          <a:p>
            <a:r>
              <a:rPr lang="en-US" sz="2400" dirty="0" smtClean="0"/>
              <a:t>Samples heated to 130, 150, 170°C for 250, 500, 700, 1000, 1500, 3000, and 4000 hours. Separate vessels were used for each test duration. </a:t>
            </a:r>
          </a:p>
          <a:p>
            <a:r>
              <a:rPr lang="en-US" sz="2400" dirty="0" smtClean="0"/>
              <a:t>The tensile strength of the paper is then tested</a:t>
            </a:r>
          </a:p>
        </p:txBody>
      </p:sp>
    </p:spTree>
    <p:extLst>
      <p:ext uri="{BB962C8B-B14F-4D97-AF65-F5344CB8AC3E}">
        <p14:creationId xmlns:p14="http://schemas.microsoft.com/office/powerpoint/2010/main" val="8850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Aging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57" y="1822052"/>
            <a:ext cx="7948246" cy="4469820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79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Aging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of aging tests on Insulation Paper in Transformers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81426"/>
              </p:ext>
            </p:extLst>
          </p:nvPr>
        </p:nvGraphicFramePr>
        <p:xfrm>
          <a:off x="1054100" y="3263410"/>
          <a:ext cx="1473200" cy="24384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</a:tblGrid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°C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Age Factor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09337"/>
              </p:ext>
            </p:extLst>
          </p:nvPr>
        </p:nvGraphicFramePr>
        <p:xfrm>
          <a:off x="9356725" y="3263410"/>
          <a:ext cx="1473200" cy="24384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</a:tblGrid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°C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Age Factor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172.5817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754.8617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1506.2220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223080"/>
              </p:ext>
            </p:extLst>
          </p:nvPr>
        </p:nvGraphicFramePr>
        <p:xfrm>
          <a:off x="2743200" y="2414954"/>
          <a:ext cx="6397625" cy="382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76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Allowable 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C57.91 is the IEEE Standard for Insulation Life. Based on this standard, ABB (Transformer manufacturer) created a chart for Peak Loading Capability for Normal Life Expectancy for transformers.</a:t>
            </a:r>
          </a:p>
          <a:p>
            <a:r>
              <a:rPr lang="en-US" dirty="0" smtClean="0"/>
              <a:t>Based on ambient temperature at 30°C, highest peak load seen by the transformer in the data, and Continuous Preloading conditions.</a:t>
            </a:r>
          </a:p>
          <a:p>
            <a:r>
              <a:rPr lang="en-US" dirty="0" smtClean="0"/>
              <a:t>Depending on how long the duration of the peak load will determine if the size of the transformer is 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Allowable Loading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7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Adjustments for Chart:</a:t>
            </a:r>
          </a:p>
          <a:p>
            <a:r>
              <a:rPr lang="en-US" sz="2400" dirty="0" smtClean="0"/>
              <a:t>-1.5% for each degree above 30°C</a:t>
            </a:r>
          </a:p>
          <a:p>
            <a:r>
              <a:rPr lang="en-US" sz="2400" dirty="0" smtClean="0"/>
              <a:t>+1.0% for each degree below 30°C</a:t>
            </a:r>
          </a:p>
          <a:p>
            <a:r>
              <a:rPr lang="en-US" sz="2400" dirty="0" smtClean="0"/>
              <a:t>Valid for altitudes up to 3000 meters</a:t>
            </a:r>
          </a:p>
          <a:p>
            <a:r>
              <a:rPr lang="en-US" sz="2400" dirty="0" smtClean="0"/>
              <a:t>Above 3000 meters</a:t>
            </a:r>
          </a:p>
          <a:p>
            <a:pPr lvl="1"/>
            <a:r>
              <a:rPr lang="en-US" sz="2000" dirty="0" smtClean="0"/>
              <a:t>-.4% for every 100m above 3000m for ONAN</a:t>
            </a:r>
          </a:p>
          <a:p>
            <a:pPr lvl="1"/>
            <a:r>
              <a:rPr lang="en-US" sz="2000" dirty="0" smtClean="0"/>
              <a:t>-0.5% for every 100m above 3000m for ONAF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85" y="1825625"/>
            <a:ext cx="5404537" cy="43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4790</TotalTime>
  <Words>1555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Life and Loading of Transformers</vt:lpstr>
      <vt:lpstr>Contents</vt:lpstr>
      <vt:lpstr>Transformer Aging</vt:lpstr>
      <vt:lpstr>Transformer Aging</vt:lpstr>
      <vt:lpstr>Transformer Aging</vt:lpstr>
      <vt:lpstr>Transformer Aging</vt:lpstr>
      <vt:lpstr>Transformer Aging</vt:lpstr>
      <vt:lpstr>Allowable Loading</vt:lpstr>
      <vt:lpstr>Allowable Loading</vt:lpstr>
      <vt:lpstr>Transformer Sizing</vt:lpstr>
      <vt:lpstr>Transformer Sizing</vt:lpstr>
      <vt:lpstr>Transformer Sizing</vt:lpstr>
      <vt:lpstr>Transformer Sizing</vt:lpstr>
      <vt:lpstr>Transformer Sizing</vt:lpstr>
      <vt:lpstr>Transformer Sizing</vt:lpstr>
      <vt:lpstr>Estimating Transformer Loading</vt:lpstr>
      <vt:lpstr>Estimating Transformer Loading</vt:lpstr>
      <vt:lpstr>Estimating Transformer Loading</vt:lpstr>
      <vt:lpstr>Estimating Transformer Loading</vt:lpstr>
      <vt:lpstr>Estimating Transformer Loading</vt:lpstr>
      <vt:lpstr>Estimating Transformer Loading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Monroe</dc:creator>
  <cp:lastModifiedBy>David Monroe</cp:lastModifiedBy>
  <cp:revision>56</cp:revision>
  <dcterms:created xsi:type="dcterms:W3CDTF">2017-05-05T16:00:03Z</dcterms:created>
  <dcterms:modified xsi:type="dcterms:W3CDTF">2017-05-12T13:40:29Z</dcterms:modified>
</cp:coreProperties>
</file>