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  <p:embeddedFont>
      <p:font typeface="Droid Sans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FF0348D-A21E-4A50-9449-59F824AC2A40}">
  <a:tblStyle styleId="{2FF0348D-A21E-4A50-9449-59F824AC2A4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44" Type="http://schemas.openxmlformats.org/officeDocument/2006/relationships/font" Target="fonts/Lato-regular.fntdata"/><Relationship Id="rId43" Type="http://schemas.openxmlformats.org/officeDocument/2006/relationships/font" Target="fonts/Raleway-boldItalic.fntdata"/><Relationship Id="rId46" Type="http://schemas.openxmlformats.org/officeDocument/2006/relationships/font" Target="fonts/Lato-italic.fntdata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DroidSans-regular.fntdata"/><Relationship Id="rId47" Type="http://schemas.openxmlformats.org/officeDocument/2006/relationships/font" Target="fonts/Lato-boldItalic.fntdata"/><Relationship Id="rId49" Type="http://schemas.openxmlformats.org/officeDocument/2006/relationships/font" Target="fonts/Droid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 Matching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Knuth-Morris-Pratt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A.J. Craig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COMP261,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4294967295" type="title"/>
          </p:nvPr>
        </p:nvSpPr>
        <p:spPr>
          <a:xfrm>
            <a:off x="535775" y="288450"/>
            <a:ext cx="8044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Computing the Table</a:t>
            </a:r>
          </a:p>
        </p:txBody>
      </p:sp>
      <p:graphicFrame>
        <p:nvGraphicFramePr>
          <p:cNvPr id="130" name="Shape 130"/>
          <p:cNvGraphicFramePr/>
          <p:nvPr/>
        </p:nvGraphicFramePr>
        <p:xfrm>
          <a:off x="3614875" y="21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Shape 131"/>
          <p:cNvSpPr txBox="1"/>
          <p:nvPr/>
        </p:nvSpPr>
        <p:spPr>
          <a:xfrm>
            <a:off x="535750" y="3813475"/>
            <a:ext cx="80445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have not yet matched any characters, and ‘b’ is not a prefix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4294967295" type="title"/>
          </p:nvPr>
        </p:nvSpPr>
        <p:spPr>
          <a:xfrm>
            <a:off x="535775" y="288450"/>
            <a:ext cx="8044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Computing the Table</a:t>
            </a:r>
          </a:p>
        </p:txBody>
      </p:sp>
      <p:graphicFrame>
        <p:nvGraphicFramePr>
          <p:cNvPr id="137" name="Shape 137"/>
          <p:cNvGraphicFramePr/>
          <p:nvPr/>
        </p:nvGraphicFramePr>
        <p:xfrm>
          <a:off x="3614875" y="21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8" name="Shape 138"/>
          <p:cNvSpPr txBox="1"/>
          <p:nvPr/>
        </p:nvSpPr>
        <p:spPr>
          <a:xfrm>
            <a:off x="535750" y="3813475"/>
            <a:ext cx="80445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have not yet matched any characters, ‘a’ is a prefix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4294967295" type="title"/>
          </p:nvPr>
        </p:nvSpPr>
        <p:spPr>
          <a:xfrm>
            <a:off x="535775" y="288450"/>
            <a:ext cx="8044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Computing the Table</a:t>
            </a:r>
          </a:p>
        </p:txBody>
      </p:sp>
      <p:graphicFrame>
        <p:nvGraphicFramePr>
          <p:cNvPr id="144" name="Shape 144"/>
          <p:cNvGraphicFramePr/>
          <p:nvPr/>
        </p:nvGraphicFramePr>
        <p:xfrm>
          <a:off x="3614875" y="21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" name="Shape 145"/>
          <p:cNvSpPr txBox="1"/>
          <p:nvPr/>
        </p:nvSpPr>
        <p:spPr>
          <a:xfrm>
            <a:off x="535750" y="3813475"/>
            <a:ext cx="80445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have matched ‘a’, and ‘ab’ is a prefix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4294967295" type="title"/>
          </p:nvPr>
        </p:nvSpPr>
        <p:spPr>
          <a:xfrm>
            <a:off x="535775" y="288450"/>
            <a:ext cx="8044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Computing the Table</a:t>
            </a:r>
          </a:p>
        </p:txBody>
      </p:sp>
      <p:graphicFrame>
        <p:nvGraphicFramePr>
          <p:cNvPr id="151" name="Shape 151"/>
          <p:cNvGraphicFramePr/>
          <p:nvPr/>
        </p:nvGraphicFramePr>
        <p:xfrm>
          <a:off x="3614875" y="21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2" name="Shape 152"/>
          <p:cNvSpPr txBox="1"/>
          <p:nvPr/>
        </p:nvSpPr>
        <p:spPr>
          <a:xfrm>
            <a:off x="535750" y="3813475"/>
            <a:ext cx="80445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have matched ‘ab’ (and ‘abc’ is a prefix)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4294967295" type="title"/>
          </p:nvPr>
        </p:nvSpPr>
        <p:spPr>
          <a:xfrm>
            <a:off x="377300" y="189175"/>
            <a:ext cx="8386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KMP: Constructing the Table</a:t>
            </a:r>
          </a:p>
        </p:txBody>
      </p:sp>
      <p:sp>
        <p:nvSpPr>
          <p:cNvPr id="158" name="Shape 158"/>
          <p:cNvSpPr txBox="1"/>
          <p:nvPr>
            <p:ph idx="4294967295" type="title"/>
          </p:nvPr>
        </p:nvSpPr>
        <p:spPr>
          <a:xfrm>
            <a:off x="377300" y="957175"/>
            <a:ext cx="8386500" cy="381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makeTable(string):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M = |string|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table = new int[M]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table[0] = -1 // first position is a special case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matchedSoFar = 0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for i = 1 to M - 1 do // start iterating from 1, not 0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	table[i] = matchedSoFar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	if string[i] = string[matchedSoFar]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		matchedSoFar++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	else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		matchedSoFar = 0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return table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4294967295" type="title"/>
          </p:nvPr>
        </p:nvSpPr>
        <p:spPr>
          <a:xfrm>
            <a:off x="535775" y="494350"/>
            <a:ext cx="8044500" cy="40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Text: ababcabcababa		Table: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String: ababa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1st iteration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(t = 0, s = 0)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Begin matching the string against the text</a:t>
            </a:r>
          </a:p>
        </p:txBody>
      </p:sp>
      <p:graphicFrame>
        <p:nvGraphicFramePr>
          <p:cNvPr id="164" name="Shape 164"/>
          <p:cNvGraphicFramePr/>
          <p:nvPr/>
        </p:nvGraphicFramePr>
        <p:xfrm>
          <a:off x="2954625" y="16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5" name="Shape 165"/>
          <p:cNvGraphicFramePr/>
          <p:nvPr/>
        </p:nvGraphicFramePr>
        <p:xfrm>
          <a:off x="4309325" y="4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4294967295" type="title"/>
          </p:nvPr>
        </p:nvSpPr>
        <p:spPr>
          <a:xfrm>
            <a:off x="535775" y="494350"/>
            <a:ext cx="8044500" cy="40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Text: ababcabcababa		Table: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String: ababa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1st iteration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(t = 0, s = 4)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We mismatch at s = 4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Increment t by s - table[s]. Now, t = 2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Set s to be table[s]. Now, s = 2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2954625" y="16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2" name="Shape 172"/>
          <p:cNvGraphicFramePr/>
          <p:nvPr/>
        </p:nvGraphicFramePr>
        <p:xfrm>
          <a:off x="4309325" y="4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4294967295" type="title"/>
          </p:nvPr>
        </p:nvSpPr>
        <p:spPr>
          <a:xfrm>
            <a:off x="535775" y="494350"/>
            <a:ext cx="8044500" cy="40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Text: ababcabcababa		Table: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String: ababa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2nd iteration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(t = 2, s = 2)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Begin matching the string against the text.</a:t>
            </a:r>
          </a:p>
        </p:txBody>
      </p:sp>
      <p:graphicFrame>
        <p:nvGraphicFramePr>
          <p:cNvPr id="178" name="Shape 178"/>
          <p:cNvGraphicFramePr/>
          <p:nvPr/>
        </p:nvGraphicFramePr>
        <p:xfrm>
          <a:off x="2954625" y="16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9" name="Shape 179"/>
          <p:cNvGraphicFramePr/>
          <p:nvPr/>
        </p:nvGraphicFramePr>
        <p:xfrm>
          <a:off x="4309325" y="4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4294967295" type="title"/>
          </p:nvPr>
        </p:nvSpPr>
        <p:spPr>
          <a:xfrm>
            <a:off x="535775" y="494350"/>
            <a:ext cx="8044500" cy="40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Text: ababcabcababa		Table: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String: ababa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2nd iteration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(t = 2, s = 2)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We mismatch at s = 2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Increment t by s - table[s]. Now, t = 4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Set s to be table[s]. Now, s = 0</a:t>
            </a:r>
          </a:p>
        </p:txBody>
      </p:sp>
      <p:graphicFrame>
        <p:nvGraphicFramePr>
          <p:cNvPr id="185" name="Shape 185"/>
          <p:cNvGraphicFramePr/>
          <p:nvPr/>
        </p:nvGraphicFramePr>
        <p:xfrm>
          <a:off x="2954625" y="16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6" name="Shape 186"/>
          <p:cNvGraphicFramePr/>
          <p:nvPr/>
        </p:nvGraphicFramePr>
        <p:xfrm>
          <a:off x="4309325" y="4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4294967295" type="title"/>
          </p:nvPr>
        </p:nvSpPr>
        <p:spPr>
          <a:xfrm>
            <a:off x="535775" y="494350"/>
            <a:ext cx="8044500" cy="40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Text: ababcabcababa		Table: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String: ababa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3rd iteration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(t = 4, s = 0)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Begin matching the string against the text</a:t>
            </a:r>
          </a:p>
        </p:txBody>
      </p:sp>
      <p:graphicFrame>
        <p:nvGraphicFramePr>
          <p:cNvPr id="192" name="Shape 192"/>
          <p:cNvGraphicFramePr/>
          <p:nvPr/>
        </p:nvGraphicFramePr>
        <p:xfrm>
          <a:off x="2954625" y="16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3" name="Shape 193"/>
          <p:cNvGraphicFramePr/>
          <p:nvPr/>
        </p:nvGraphicFramePr>
        <p:xfrm>
          <a:off x="4309325" y="4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title"/>
          </p:nvPr>
        </p:nvSpPr>
        <p:spPr>
          <a:xfrm>
            <a:off x="535775" y="288450"/>
            <a:ext cx="5197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Problem</a:t>
            </a:r>
          </a:p>
        </p:txBody>
      </p:sp>
      <p:sp>
        <p:nvSpPr>
          <p:cNvPr id="79" name="Shape 79"/>
          <p:cNvSpPr txBox="1"/>
          <p:nvPr>
            <p:ph idx="4294967295" type="title"/>
          </p:nvPr>
        </p:nvSpPr>
        <p:spPr>
          <a:xfrm>
            <a:off x="549750" y="1038000"/>
            <a:ext cx="80445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Inputs: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Some input text of length N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 string of length M</a:t>
            </a: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Output: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First position in text where the string occurs (or -1 if it doesn’t occur)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OR, all positions in the text where the string occurs</a:t>
            </a: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Example: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 = “hamadan”, string = “ada”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 = “cellardoor”, string = “lard”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4294967295" type="title"/>
          </p:nvPr>
        </p:nvSpPr>
        <p:spPr>
          <a:xfrm>
            <a:off x="535775" y="494350"/>
            <a:ext cx="8044500" cy="40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Text: ababcabcababa		Table: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String: ababa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3rd iteration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(t = 4, s = 0)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We mismatch at s = 0, and table[0] = -1 (no overlap)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Increment t by s + 1, now t = 5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Set s = 0</a:t>
            </a:r>
          </a:p>
        </p:txBody>
      </p:sp>
      <p:graphicFrame>
        <p:nvGraphicFramePr>
          <p:cNvPr id="199" name="Shape 199"/>
          <p:cNvGraphicFramePr/>
          <p:nvPr/>
        </p:nvGraphicFramePr>
        <p:xfrm>
          <a:off x="2954625" y="16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0" name="Shape 200"/>
          <p:cNvGraphicFramePr/>
          <p:nvPr/>
        </p:nvGraphicFramePr>
        <p:xfrm>
          <a:off x="4309325" y="4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4294967295" type="title"/>
          </p:nvPr>
        </p:nvSpPr>
        <p:spPr>
          <a:xfrm>
            <a:off x="535775" y="494350"/>
            <a:ext cx="8044500" cy="40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Text: ababcabcababa		Table: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String: ababa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4th iteration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(t = 5, s = 0)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Begin matching the string against the text</a:t>
            </a:r>
          </a:p>
        </p:txBody>
      </p:sp>
      <p:graphicFrame>
        <p:nvGraphicFramePr>
          <p:cNvPr id="206" name="Shape 206"/>
          <p:cNvGraphicFramePr/>
          <p:nvPr/>
        </p:nvGraphicFramePr>
        <p:xfrm>
          <a:off x="2954625" y="16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7" name="Shape 207"/>
          <p:cNvGraphicFramePr/>
          <p:nvPr/>
        </p:nvGraphicFramePr>
        <p:xfrm>
          <a:off x="4309325" y="4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4294967295" type="title"/>
          </p:nvPr>
        </p:nvSpPr>
        <p:spPr>
          <a:xfrm>
            <a:off x="535775" y="494350"/>
            <a:ext cx="8044500" cy="40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Text: ababcabcababa		Table: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String: ababa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4th iteration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(t = 5, s = 2)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Mismatch at s = 2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Increment t by s - table[s]. Now, t = 4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Set s to be table[s]. Now, s = 0</a:t>
            </a:r>
          </a:p>
        </p:txBody>
      </p:sp>
      <p:graphicFrame>
        <p:nvGraphicFramePr>
          <p:cNvPr id="213" name="Shape 213"/>
          <p:cNvGraphicFramePr/>
          <p:nvPr/>
        </p:nvGraphicFramePr>
        <p:xfrm>
          <a:off x="2954625" y="16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4" name="Shape 214"/>
          <p:cNvGraphicFramePr/>
          <p:nvPr/>
        </p:nvGraphicFramePr>
        <p:xfrm>
          <a:off x="4309325" y="4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4294967295" type="title"/>
          </p:nvPr>
        </p:nvSpPr>
        <p:spPr>
          <a:xfrm>
            <a:off x="535775" y="494350"/>
            <a:ext cx="8044500" cy="40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Text: ababcabcababa		Table: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String: ababa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5th iteration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(t = 7, s = 0)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Begin matching the string against the text</a:t>
            </a:r>
          </a:p>
        </p:txBody>
      </p:sp>
      <p:graphicFrame>
        <p:nvGraphicFramePr>
          <p:cNvPr id="220" name="Shape 220"/>
          <p:cNvGraphicFramePr/>
          <p:nvPr/>
        </p:nvGraphicFramePr>
        <p:xfrm>
          <a:off x="2954625" y="16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1" name="Shape 221"/>
          <p:cNvGraphicFramePr/>
          <p:nvPr/>
        </p:nvGraphicFramePr>
        <p:xfrm>
          <a:off x="4309325" y="4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4294967295" type="title"/>
          </p:nvPr>
        </p:nvSpPr>
        <p:spPr>
          <a:xfrm>
            <a:off x="535775" y="494350"/>
            <a:ext cx="8044500" cy="40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Text: ababcabcababa		Table: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String: ababa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5th iteration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(t = 7, s = 0)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We mismatch at s = 0, and table[0] = -1 (no overlap)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Increment t by s + 1, now t = 8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Set s = 0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27" name="Shape 227"/>
          <p:cNvGraphicFramePr/>
          <p:nvPr/>
        </p:nvGraphicFramePr>
        <p:xfrm>
          <a:off x="2954625" y="16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8" name="Shape 228"/>
          <p:cNvGraphicFramePr/>
          <p:nvPr/>
        </p:nvGraphicFramePr>
        <p:xfrm>
          <a:off x="4309325" y="4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4294967295" type="title"/>
          </p:nvPr>
        </p:nvSpPr>
        <p:spPr>
          <a:xfrm>
            <a:off x="535775" y="494350"/>
            <a:ext cx="8044500" cy="40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Text: ababcabcababa		Table: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String: ababa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6th iteration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(t = 8, s = 0)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Begin matching the string against the text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34" name="Shape 234"/>
          <p:cNvGraphicFramePr/>
          <p:nvPr/>
        </p:nvGraphicFramePr>
        <p:xfrm>
          <a:off x="2954625" y="16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5" name="Shape 235"/>
          <p:cNvGraphicFramePr/>
          <p:nvPr/>
        </p:nvGraphicFramePr>
        <p:xfrm>
          <a:off x="4309325" y="4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4294967295" type="title"/>
          </p:nvPr>
        </p:nvSpPr>
        <p:spPr>
          <a:xfrm>
            <a:off x="535775" y="494350"/>
            <a:ext cx="8044500" cy="40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Text: ababcabcababa		Table: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String: ababa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6th iteration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(t = 8, s = 4)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Successfully match the string against the text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41" name="Shape 241"/>
          <p:cNvGraphicFramePr/>
          <p:nvPr/>
        </p:nvGraphicFramePr>
        <p:xfrm>
          <a:off x="2954625" y="16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Shape 242"/>
          <p:cNvGraphicFramePr/>
          <p:nvPr/>
        </p:nvGraphicFramePr>
        <p:xfrm>
          <a:off x="4309325" y="4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4294967295" type="title"/>
          </p:nvPr>
        </p:nvSpPr>
        <p:spPr>
          <a:xfrm>
            <a:off x="535775" y="288450"/>
            <a:ext cx="8044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More Tables...</a:t>
            </a:r>
          </a:p>
        </p:txBody>
      </p:sp>
      <p:graphicFrame>
        <p:nvGraphicFramePr>
          <p:cNvPr id="248" name="Shape 248"/>
          <p:cNvGraphicFramePr/>
          <p:nvPr/>
        </p:nvGraphicFramePr>
        <p:xfrm>
          <a:off x="3614875" y="21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9" name="Shape 249"/>
          <p:cNvSpPr txBox="1"/>
          <p:nvPr/>
        </p:nvSpPr>
        <p:spPr>
          <a:xfrm>
            <a:off x="535750" y="3813475"/>
            <a:ext cx="80445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the entries?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4294967295" type="title"/>
          </p:nvPr>
        </p:nvSpPr>
        <p:spPr>
          <a:xfrm>
            <a:off x="535775" y="288450"/>
            <a:ext cx="8044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More Tables...</a:t>
            </a:r>
          </a:p>
        </p:txBody>
      </p:sp>
      <p:graphicFrame>
        <p:nvGraphicFramePr>
          <p:cNvPr id="255" name="Shape 255"/>
          <p:cNvGraphicFramePr/>
          <p:nvPr/>
        </p:nvGraphicFramePr>
        <p:xfrm>
          <a:off x="3614875" y="21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6" name="Shape 256"/>
          <p:cNvSpPr txBox="1"/>
          <p:nvPr/>
        </p:nvSpPr>
        <p:spPr>
          <a:xfrm>
            <a:off x="535750" y="3813475"/>
            <a:ext cx="80445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4294967295" type="title"/>
          </p:nvPr>
        </p:nvSpPr>
        <p:spPr>
          <a:xfrm>
            <a:off x="535775" y="288450"/>
            <a:ext cx="8044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More Tables...</a:t>
            </a:r>
          </a:p>
        </p:txBody>
      </p:sp>
      <p:graphicFrame>
        <p:nvGraphicFramePr>
          <p:cNvPr id="262" name="Shape 262"/>
          <p:cNvGraphicFramePr/>
          <p:nvPr/>
        </p:nvGraphicFramePr>
        <p:xfrm>
          <a:off x="3614875" y="21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3" name="Shape 263"/>
          <p:cNvSpPr txBox="1"/>
          <p:nvPr/>
        </p:nvSpPr>
        <p:spPr>
          <a:xfrm>
            <a:off x="535750" y="3813475"/>
            <a:ext cx="80445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535750" y="3813475"/>
            <a:ext cx="80445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the entries?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4294967295" type="title"/>
          </p:nvPr>
        </p:nvSpPr>
        <p:spPr>
          <a:xfrm>
            <a:off x="535775" y="1038000"/>
            <a:ext cx="80445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Look at every position in the text, try to match S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700">
                <a:latin typeface="Consolas"/>
                <a:ea typeface="Consolas"/>
                <a:cs typeface="Consolas"/>
                <a:sym typeface="Consolas"/>
              </a:rPr>
              <a:t>	stringSearch(text, string):</a:t>
            </a:r>
            <a:br>
              <a:rPr b="0"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latin typeface="Consolas"/>
                <a:ea typeface="Consolas"/>
                <a:cs typeface="Consolas"/>
                <a:sym typeface="Consolas"/>
              </a:rPr>
              <a:t>		for t = 0 to N-1 loop:</a:t>
            </a:r>
            <a:br>
              <a:rPr b="0"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latin typeface="Consolas"/>
                <a:ea typeface="Consolas"/>
                <a:cs typeface="Consolas"/>
                <a:sym typeface="Consolas"/>
              </a:rPr>
              <a:t>			s = 0</a:t>
            </a:r>
            <a:br>
              <a:rPr b="0"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latin typeface="Consolas"/>
                <a:ea typeface="Consolas"/>
                <a:cs typeface="Consolas"/>
                <a:sym typeface="Consolas"/>
              </a:rPr>
              <a:t>			while s &lt; M loop:</a:t>
            </a:r>
            <a:br>
              <a:rPr b="0"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latin typeface="Consolas"/>
                <a:ea typeface="Consolas"/>
                <a:cs typeface="Consolas"/>
                <a:sym typeface="Consolas"/>
              </a:rPr>
              <a:t>				if text[t + s] != string[s] then break</a:t>
            </a:r>
            <a:br>
              <a:rPr b="0"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latin typeface="Consolas"/>
                <a:ea typeface="Consolas"/>
                <a:cs typeface="Consolas"/>
                <a:sym typeface="Consolas"/>
              </a:rPr>
              <a:t>				else s++</a:t>
            </a:r>
            <a:br>
              <a:rPr b="0"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latin typeface="Consolas"/>
                <a:ea typeface="Consolas"/>
                <a:cs typeface="Consolas"/>
                <a:sym typeface="Consolas"/>
              </a:rPr>
              <a:t>			if s = m then return t</a:t>
            </a:r>
            <a:br>
              <a:rPr b="0"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latin typeface="Consolas"/>
                <a:ea typeface="Consolas"/>
                <a:cs typeface="Consolas"/>
                <a:sym typeface="Consolas"/>
              </a:rPr>
              <a:t>		 return -1</a:t>
            </a:r>
          </a:p>
        </p:txBody>
      </p:sp>
      <p:sp>
        <p:nvSpPr>
          <p:cNvPr id="85" name="Shape 85"/>
          <p:cNvSpPr txBox="1"/>
          <p:nvPr>
            <p:ph idx="4294967295" type="title"/>
          </p:nvPr>
        </p:nvSpPr>
        <p:spPr>
          <a:xfrm>
            <a:off x="535775" y="288450"/>
            <a:ext cx="5197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Naive Algorithm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4294967295" type="title"/>
          </p:nvPr>
        </p:nvSpPr>
        <p:spPr>
          <a:xfrm>
            <a:off x="535775" y="288450"/>
            <a:ext cx="8044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More Tables...</a:t>
            </a:r>
          </a:p>
        </p:txBody>
      </p:sp>
      <p:graphicFrame>
        <p:nvGraphicFramePr>
          <p:cNvPr id="270" name="Shape 270"/>
          <p:cNvGraphicFramePr/>
          <p:nvPr/>
        </p:nvGraphicFramePr>
        <p:xfrm>
          <a:off x="3614875" y="21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1" name="Shape 271"/>
          <p:cNvSpPr txBox="1"/>
          <p:nvPr/>
        </p:nvSpPr>
        <p:spPr>
          <a:xfrm>
            <a:off x="535750" y="3813475"/>
            <a:ext cx="80445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4294967295" type="title"/>
          </p:nvPr>
        </p:nvSpPr>
        <p:spPr>
          <a:xfrm>
            <a:off x="535775" y="1056450"/>
            <a:ext cx="80445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Droid Sans"/>
              <a:buChar char="●"/>
            </a:pPr>
            <a:r>
              <a:rPr b="0" lang="en" sz="1800">
                <a:latin typeface="Droid Sans"/>
                <a:ea typeface="Droid Sans"/>
                <a:cs typeface="Droid Sans"/>
                <a:sym typeface="Droid Sans"/>
              </a:rPr>
              <a:t>Finding the string in the text is O(N) in the length of the text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Droid Sans"/>
              <a:buChar char="○"/>
            </a:pPr>
            <a:r>
              <a:rPr b="0" lang="en" sz="1800">
                <a:latin typeface="Droid Sans"/>
                <a:ea typeface="Droid Sans"/>
                <a:cs typeface="Droid Sans"/>
                <a:sym typeface="Droid Sans"/>
              </a:rPr>
              <a:t>Constant num. operations per iteration. How many iterations?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Droid Sans"/>
              <a:buChar char="○"/>
            </a:pPr>
            <a:r>
              <a:rPr b="0" lang="en" sz="1800">
                <a:latin typeface="Droid Sans"/>
                <a:ea typeface="Droid Sans"/>
                <a:cs typeface="Droid Sans"/>
                <a:sym typeface="Droid Sans"/>
              </a:rPr>
              <a:t>Note that the algorithm terminates when 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t + s &lt; N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Droid Sans"/>
              <a:buChar char="○"/>
            </a:pPr>
            <a:r>
              <a:rPr b="0" lang="en" sz="1800">
                <a:latin typeface="Droid Sans"/>
                <a:ea typeface="Droid Sans"/>
                <a:cs typeface="Droid Sans"/>
                <a:sym typeface="Droid Sans"/>
              </a:rPr>
              <a:t>Want to analyse how each of the three branches in the loop affects 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1"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800">
                <a:latin typeface="Droid Sans"/>
                <a:ea typeface="Droid Sans"/>
                <a:cs typeface="Droid Sans"/>
                <a:sym typeface="Droid Sans"/>
              </a:rPr>
              <a:t>and 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t + 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Droid Sans"/>
              <a:buChar char="○"/>
            </a:pPr>
            <a:r>
              <a:rPr b="0" lang="en" sz="1800">
                <a:latin typeface="Droid Sans"/>
                <a:ea typeface="Droid Sans"/>
                <a:cs typeface="Droid Sans"/>
                <a:sym typeface="Droid Sans"/>
              </a:rPr>
              <a:t>Let 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, t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800">
                <a:latin typeface="Droid Sans"/>
                <a:ea typeface="Droid Sans"/>
                <a:cs typeface="Droid Sans"/>
                <a:sym typeface="Droid Sans"/>
              </a:rPr>
              <a:t>be the values of 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lang="en" sz="1800">
                <a:latin typeface="Droid Sans"/>
                <a:ea typeface="Droid Sans"/>
                <a:cs typeface="Droid Sans"/>
                <a:sym typeface="Droid Sans"/>
              </a:rPr>
              <a:t> and 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lang="en" sz="1800">
                <a:latin typeface="Droid Sans"/>
                <a:ea typeface="Droid Sans"/>
                <a:cs typeface="Droid Sans"/>
                <a:sym typeface="Droid Sans"/>
              </a:rPr>
              <a:t> on iteration 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Droid Sans"/>
              <a:buChar char="○"/>
            </a:pPr>
            <a:r>
              <a:rPr b="0" lang="en" sz="1800">
                <a:latin typeface="Droid Sans"/>
                <a:ea typeface="Droid Sans"/>
                <a:cs typeface="Droid Sans"/>
                <a:sym typeface="Droid Sans"/>
              </a:rPr>
              <a:t>Let delta 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Δ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(t) = t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i+1 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- t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800">
                <a:latin typeface="Droid Sans"/>
                <a:ea typeface="Droid Sans"/>
                <a:cs typeface="Droid Sans"/>
                <a:sym typeface="Droid Sans"/>
              </a:rPr>
              <a:t>be the change in 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lang="en" sz="1800">
                <a:latin typeface="Droid Sans"/>
                <a:ea typeface="Droid Sans"/>
                <a:cs typeface="Droid Sans"/>
                <a:sym typeface="Droid Sans"/>
              </a:rPr>
              <a:t> on branch 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Droid Sans"/>
              <a:buChar char="○"/>
            </a:pPr>
            <a:r>
              <a:rPr b="0" lang="en" sz="1800">
                <a:latin typeface="Droid Sans"/>
                <a:ea typeface="Droid Sans"/>
                <a:cs typeface="Droid Sans"/>
                <a:sym typeface="Droid Sans"/>
              </a:rPr>
              <a:t>Let delta 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Δ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(t + s) = (t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 + s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) - (t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+ s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lang="en" sz="1800">
                <a:latin typeface="Droid Sans"/>
                <a:ea typeface="Droid Sans"/>
                <a:cs typeface="Droid Sans"/>
                <a:sym typeface="Droid Sans"/>
              </a:rPr>
              <a:t>be the change in 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t + s</a:t>
            </a:r>
            <a:r>
              <a:rPr b="0" i="1" lang="en" sz="1800"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b="0" lang="en" sz="1800">
                <a:latin typeface="Droid Sans"/>
                <a:ea typeface="Droid Sans"/>
                <a:cs typeface="Droid Sans"/>
                <a:sym typeface="Droid Sans"/>
              </a:rPr>
              <a:t>on branch 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</p:txBody>
      </p:sp>
      <p:sp>
        <p:nvSpPr>
          <p:cNvPr id="277" name="Shape 277"/>
          <p:cNvSpPr txBox="1"/>
          <p:nvPr>
            <p:ph idx="4294967295" type="title"/>
          </p:nvPr>
        </p:nvSpPr>
        <p:spPr>
          <a:xfrm>
            <a:off x="535775" y="288450"/>
            <a:ext cx="8044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Analysing KMP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4294967295" type="title"/>
          </p:nvPr>
        </p:nvSpPr>
        <p:spPr>
          <a:xfrm>
            <a:off x="535775" y="1056450"/>
            <a:ext cx="80445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First branch:</a:t>
            </a:r>
          </a:p>
          <a:p>
            <a: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Lato"/>
              <a:buChar char="○"/>
            </a:pP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 = t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, s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 = s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buChar char="○"/>
            </a:pP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Δ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(t) = 0, Δ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(t + s) = 1</a:t>
            </a: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Second branch: </a:t>
            </a:r>
          </a:p>
          <a:p>
            <a: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Lato"/>
              <a:buChar char="○"/>
            </a:pP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 = t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 + s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 + 1, s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buChar char="○"/>
            </a:pP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Δ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(t) = s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 + 1 &gt; 1, Δ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(t + s) = 1</a:t>
            </a: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Third branch:</a:t>
            </a:r>
          </a:p>
          <a:p>
            <a: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Lato"/>
              <a:buChar char="○"/>
            </a:pP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 = t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 + s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 - table[s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], s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 = table[s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buChar char="○"/>
            </a:pP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Note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 &gt; table[s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], so Δ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(t) &gt; 0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buChar char="○"/>
            </a:pP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Δ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(t + s) = 0</a:t>
            </a:r>
          </a:p>
        </p:txBody>
      </p:sp>
      <p:sp>
        <p:nvSpPr>
          <p:cNvPr id="283" name="Shape 283"/>
          <p:cNvSpPr txBox="1"/>
          <p:nvPr>
            <p:ph idx="4294967295" type="title"/>
          </p:nvPr>
        </p:nvSpPr>
        <p:spPr>
          <a:xfrm>
            <a:off x="535775" y="288450"/>
            <a:ext cx="8044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Analysing KMP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4294967295" type="title"/>
          </p:nvPr>
        </p:nvSpPr>
        <p:spPr>
          <a:xfrm>
            <a:off x="535775" y="1056450"/>
            <a:ext cx="80445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Note that for any branch k, either 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Δ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(t) &gt; 0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or 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Δ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(t+s) &gt; 0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If you enter branch k at least m + n times, then depending on which 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Δ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is greater than zero, at least one of the following is true: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t ≥ Δ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(t) * (M + N) ≥ M + N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t + s ≥ Δ</a:t>
            </a:r>
            <a:r>
              <a:rPr b="0" baseline="-25000" lang="en" sz="18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(t + s) * (M + N) ≥ M + 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 either case </a:t>
            </a: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t + s ≥ N,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so you will not execute the loop again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Therefore, if you enter a branch more than M + N times the loop will terminate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On each iteration, the loop goes through one of the three branches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So the loop iterates at most 3*(M + N) = O(M + N) times</a:t>
            </a:r>
          </a:p>
        </p:txBody>
      </p:sp>
      <p:sp>
        <p:nvSpPr>
          <p:cNvPr id="289" name="Shape 289"/>
          <p:cNvSpPr txBox="1"/>
          <p:nvPr>
            <p:ph idx="4294967295" type="title"/>
          </p:nvPr>
        </p:nvSpPr>
        <p:spPr>
          <a:xfrm>
            <a:off x="535775" y="288450"/>
            <a:ext cx="8044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Analysing KMP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4294967295" type="title"/>
          </p:nvPr>
        </p:nvSpPr>
        <p:spPr>
          <a:xfrm>
            <a:off x="535775" y="1056450"/>
            <a:ext cx="80445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Finding the string in the text is O(M + N) in the length of the text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Computing the table is O(M) space and O(M) time</a:t>
            </a: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4444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Total cost</a:t>
            </a: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4444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O(M + M + N) = O(M + N) time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O(M) space</a:t>
            </a: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When is it not that great?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Strings we’re working with are not often prefixes of one another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Is it common for an English word to be a prefix of another?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Is it common for DNA strings (ACGT) to be a prefix of another?</a:t>
            </a:r>
          </a:p>
        </p:txBody>
      </p:sp>
      <p:sp>
        <p:nvSpPr>
          <p:cNvPr id="295" name="Shape 295"/>
          <p:cNvSpPr txBox="1"/>
          <p:nvPr>
            <p:ph idx="4294967295" type="title"/>
          </p:nvPr>
        </p:nvSpPr>
        <p:spPr>
          <a:xfrm>
            <a:off x="535775" y="288450"/>
            <a:ext cx="8044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KMP Complexity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4294967295" type="title"/>
          </p:nvPr>
        </p:nvSpPr>
        <p:spPr>
          <a:xfrm>
            <a:off x="535775" y="1038000"/>
            <a:ext cx="80445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Cost?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Outer loop runs N times, inner loop runs M times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perform O(N * M) comparisons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No space needed, O(1) spac</a:t>
            </a:r>
          </a:p>
        </p:txBody>
      </p:sp>
      <p:sp>
        <p:nvSpPr>
          <p:cNvPr id="91" name="Shape 91"/>
          <p:cNvSpPr txBox="1"/>
          <p:nvPr>
            <p:ph idx="4294967295" type="title"/>
          </p:nvPr>
        </p:nvSpPr>
        <p:spPr>
          <a:xfrm>
            <a:off x="535775" y="288450"/>
            <a:ext cx="5197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Naive Algorithm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4294967295" type="title"/>
          </p:nvPr>
        </p:nvSpPr>
        <p:spPr>
          <a:xfrm>
            <a:off x="535775" y="494350"/>
            <a:ext cx="8044500" cy="40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Text: ababcabcababa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Prefix: ababa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First iteration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(t = 0)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Second iteration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(t = 1)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Third iteration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(t = 2)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etc.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x="2859250" y="133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" name="Shape 98"/>
          <p:cNvGraphicFramePr/>
          <p:nvPr/>
        </p:nvGraphicFramePr>
        <p:xfrm>
          <a:off x="2859250" y="226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9" name="Shape 99"/>
          <p:cNvGraphicFramePr/>
          <p:nvPr/>
        </p:nvGraphicFramePr>
        <p:xfrm>
          <a:off x="2859250" y="318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4294967295" type="title"/>
          </p:nvPr>
        </p:nvSpPr>
        <p:spPr>
          <a:xfrm>
            <a:off x="535775" y="1056450"/>
            <a:ext cx="80445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KMP = Knuth-Morris-Pratt</a:t>
            </a: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Observation: if we get a mismatch, we don’t always have to start matching from the beginning of the string again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If part of the string matched so far contains its own beginning, then we can start matching from that part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Otherwise, we can skip ahead by the number of characters matched</a:t>
            </a: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Use a prefix table to tell you how far ahead to skip based on what character you mismatched</a:t>
            </a:r>
          </a:p>
        </p:txBody>
      </p:sp>
      <p:sp>
        <p:nvSpPr>
          <p:cNvPr id="105" name="Shape 105"/>
          <p:cNvSpPr txBox="1"/>
          <p:nvPr>
            <p:ph idx="4294967295" type="title"/>
          </p:nvPr>
        </p:nvSpPr>
        <p:spPr>
          <a:xfrm>
            <a:off x="535775" y="288450"/>
            <a:ext cx="8044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KMP Algorithm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4294967295" type="title"/>
          </p:nvPr>
        </p:nvSpPr>
        <p:spPr>
          <a:xfrm>
            <a:off x="549750" y="1056450"/>
            <a:ext cx="80445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Input: text, string, table where entries tell you how far to jump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lang="en" sz="1400">
                <a:latin typeface="Consolas"/>
                <a:ea typeface="Consolas"/>
                <a:cs typeface="Consolas"/>
                <a:sym typeface="Consolas"/>
              </a:rPr>
              <a:t>KMP(text, string, table):</a:t>
            </a:r>
            <a:br>
              <a:rPr b="0"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latin typeface="Consolas"/>
                <a:ea typeface="Consolas"/>
                <a:cs typeface="Consolas"/>
                <a:sym typeface="Consolas"/>
              </a:rPr>
              <a:t>			t = 0, s = 0 // indices into text and string</a:t>
            </a:r>
            <a:br>
              <a:rPr b="0"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latin typeface="Consolas"/>
                <a:ea typeface="Consolas"/>
                <a:cs typeface="Consolas"/>
                <a:sym typeface="Consolas"/>
              </a:rPr>
              <a:t>			while t + s &lt; |text| loop</a:t>
            </a:r>
            <a:br>
              <a:rPr b="0"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latin typeface="Consolas"/>
                <a:ea typeface="Consolas"/>
                <a:cs typeface="Consolas"/>
                <a:sym typeface="Consolas"/>
              </a:rPr>
              <a:t>				if string[s] = text[t+s] then	// matched another character</a:t>
            </a:r>
            <a:br>
              <a:rPr b="0"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latin typeface="Consolas"/>
                <a:ea typeface="Consolas"/>
                <a:cs typeface="Consolas"/>
                <a:sym typeface="Consolas"/>
              </a:rPr>
              <a:t>					s++</a:t>
            </a:r>
            <a:br>
              <a:rPr b="0"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latin typeface="Consolas"/>
                <a:ea typeface="Consolas"/>
                <a:cs typeface="Consolas"/>
                <a:sym typeface="Consolas"/>
              </a:rPr>
              <a:t>					if s = |string| then return t</a:t>
            </a:r>
            <a:br>
              <a:rPr b="0"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latin typeface="Consolas"/>
                <a:ea typeface="Consolas"/>
                <a:cs typeface="Consolas"/>
                <a:sym typeface="Consolas"/>
              </a:rPr>
              <a:t>				else if table[s] = -1 then		// mismatched with no overlap</a:t>
            </a:r>
            <a:br>
              <a:rPr b="0"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latin typeface="Consolas"/>
                <a:ea typeface="Consolas"/>
                <a:cs typeface="Consolas"/>
                <a:sym typeface="Consolas"/>
              </a:rPr>
              <a:t>					t = t + s + 1, s = 0</a:t>
            </a:r>
            <a:br>
              <a:rPr b="0"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latin typeface="Consolas"/>
                <a:ea typeface="Consolas"/>
                <a:cs typeface="Consolas"/>
                <a:sym typeface="Consolas"/>
              </a:rPr>
              <a:t>				else							// mismatched with overlap</a:t>
            </a:r>
            <a:br>
              <a:rPr b="0"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latin typeface="Consolas"/>
                <a:ea typeface="Consolas"/>
                <a:cs typeface="Consolas"/>
                <a:sym typeface="Consolas"/>
              </a:rPr>
              <a:t>					t = t + s - table[s]</a:t>
            </a:r>
            <a:br>
              <a:rPr b="0"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latin typeface="Consolas"/>
                <a:ea typeface="Consolas"/>
                <a:cs typeface="Consolas"/>
                <a:sym typeface="Consolas"/>
              </a:rPr>
              <a:t>					s = table[s]</a:t>
            </a:r>
            <a:br>
              <a:rPr b="0"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latin typeface="Consolas"/>
                <a:ea typeface="Consolas"/>
                <a:cs typeface="Consolas"/>
                <a:sym typeface="Consolas"/>
              </a:rPr>
              <a:t>			return -1</a:t>
            </a:r>
          </a:p>
        </p:txBody>
      </p:sp>
      <p:sp>
        <p:nvSpPr>
          <p:cNvPr id="111" name="Shape 111"/>
          <p:cNvSpPr txBox="1"/>
          <p:nvPr>
            <p:ph idx="4294967295" type="title"/>
          </p:nvPr>
        </p:nvSpPr>
        <p:spPr>
          <a:xfrm>
            <a:off x="535775" y="288450"/>
            <a:ext cx="8044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KMP Algorithm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4294967295" type="title"/>
          </p:nvPr>
        </p:nvSpPr>
        <p:spPr>
          <a:xfrm>
            <a:off x="549750" y="1056450"/>
            <a:ext cx="80445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If you mismatch at position s, jump ahead by s - table[s]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table[s] tells you how much of the beginning of the string is matched so far by the characters before position 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e.g., if table[s] = 2 then table[s-2] and table[s-1] match the beginning of the string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table[0] is always -1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Different implementations of the algorithm have table[0] = 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</a:p>
        </p:txBody>
      </p:sp>
      <p:sp>
        <p:nvSpPr>
          <p:cNvPr id="117" name="Shape 117"/>
          <p:cNvSpPr txBox="1"/>
          <p:nvPr>
            <p:ph idx="4294967295" type="title"/>
          </p:nvPr>
        </p:nvSpPr>
        <p:spPr>
          <a:xfrm>
            <a:off x="535775" y="288450"/>
            <a:ext cx="8044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Computing the Table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4294967295" type="title"/>
          </p:nvPr>
        </p:nvSpPr>
        <p:spPr>
          <a:xfrm>
            <a:off x="535775" y="288450"/>
            <a:ext cx="8044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Computing the Table</a:t>
            </a:r>
          </a:p>
        </p:txBody>
      </p:sp>
      <p:graphicFrame>
        <p:nvGraphicFramePr>
          <p:cNvPr id="123" name="Shape 123"/>
          <p:cNvGraphicFramePr/>
          <p:nvPr/>
        </p:nvGraphicFramePr>
        <p:xfrm>
          <a:off x="3614875" y="21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{2FF0348D-A21E-4A50-9449-59F824AC2A40}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Shape 124"/>
          <p:cNvSpPr txBox="1"/>
          <p:nvPr/>
        </p:nvSpPr>
        <p:spPr>
          <a:xfrm>
            <a:off x="535750" y="3813475"/>
            <a:ext cx="80445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First entry is always -1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